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4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2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5"/>
  </p:sldMasterIdLst>
  <p:notesMasterIdLst>
    <p:notesMasterId r:id="rId41"/>
  </p:notesMasterIdLst>
  <p:handoutMasterIdLst>
    <p:handoutMasterId r:id="rId42"/>
  </p:handoutMasterIdLst>
  <p:sldIdLst>
    <p:sldId id="256" r:id="rId6"/>
    <p:sldId id="384" r:id="rId7"/>
    <p:sldId id="386" r:id="rId8"/>
    <p:sldId id="265" r:id="rId9"/>
    <p:sldId id="266" r:id="rId10"/>
    <p:sldId id="268" r:id="rId11"/>
    <p:sldId id="388" r:id="rId12"/>
    <p:sldId id="389" r:id="rId13"/>
    <p:sldId id="390" r:id="rId14"/>
    <p:sldId id="257" r:id="rId15"/>
    <p:sldId id="258" r:id="rId16"/>
    <p:sldId id="260" r:id="rId17"/>
    <p:sldId id="262" r:id="rId18"/>
    <p:sldId id="387" r:id="rId19"/>
    <p:sldId id="261" r:id="rId20"/>
    <p:sldId id="391" r:id="rId21"/>
    <p:sldId id="271" r:id="rId22"/>
    <p:sldId id="377" r:id="rId23"/>
    <p:sldId id="367" r:id="rId24"/>
    <p:sldId id="341" r:id="rId25"/>
    <p:sldId id="368" r:id="rId26"/>
    <p:sldId id="369" r:id="rId27"/>
    <p:sldId id="379" r:id="rId28"/>
    <p:sldId id="372" r:id="rId29"/>
    <p:sldId id="344" r:id="rId30"/>
    <p:sldId id="345" r:id="rId31"/>
    <p:sldId id="301" r:id="rId32"/>
    <p:sldId id="302" r:id="rId33"/>
    <p:sldId id="303" r:id="rId34"/>
    <p:sldId id="304" r:id="rId35"/>
    <p:sldId id="305" r:id="rId36"/>
    <p:sldId id="299" r:id="rId37"/>
    <p:sldId id="381" r:id="rId38"/>
    <p:sldId id="382" r:id="rId39"/>
    <p:sldId id="383" r:id="rId40"/>
  </p:sldIdLst>
  <p:sldSz cx="9144000" cy="6858000" type="screen4x3"/>
  <p:notesSz cx="6858000" cy="9144000"/>
  <p:custDataLst>
    <p:tags r:id="rId4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tyuzhanin, Ivan" initials="UI" lastIdx="20" clrIdx="0">
    <p:extLst>
      <p:ext uri="{19B8F6BF-5375-455C-9EA6-DF929625EA0E}">
        <p15:presenceInfo xmlns:p15="http://schemas.microsoft.com/office/powerpoint/2012/main" userId="S::ustyuzhi@merck.com::0d980bdd-c4f0-49da-ad0a-0f1214e84c3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3792" autoAdjust="0"/>
  </p:normalViewPr>
  <p:slideViewPr>
    <p:cSldViewPr snapToGrid="0">
      <p:cViewPr>
        <p:scale>
          <a:sx n="75" d="100"/>
          <a:sy n="75" d="100"/>
        </p:scale>
        <p:origin x="1254" y="0"/>
      </p:cViewPr>
      <p:guideLst>
        <p:guide orient="horz" pos="168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handoutMaster" Target="handoutMasters/handoutMaster1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gs" Target="tags/tag1.xml"/><Relationship Id="rId48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F715-4623-A4D6-1B97FDA8BBA7}"/>
              </c:ext>
            </c:extLst>
          </c:dPt>
          <c:dPt>
            <c:idx val="1"/>
            <c:bubble3D val="0"/>
            <c:explosion val="1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715-4623-A4D6-1B97FDA8BBA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1AD-4799-ADF0-035DAD6C8D0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1AD-4799-ADF0-035DAD6C8D0A}"/>
              </c:ext>
            </c:extLst>
          </c:dPt>
          <c:cat>
            <c:strRef>
              <c:f>Лист1!$A$2:$A$5</c:f>
              <c:strCache>
                <c:ptCount val="2"/>
                <c:pt idx="0">
                  <c:v>ИКМТ*</c:v>
                </c:pt>
                <c:pt idx="1">
                  <c:v>Другие ХИ**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38.67</c:v>
                </c:pt>
                <c:pt idx="1">
                  <c:v>61.33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15-4623-A4D6-1B97FDA8BB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10"/>
      <c:rAngAx val="0"/>
      <c:perspective val="20"/>
    </c:view3D>
    <c:floor>
      <c:thickness val="0"/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7.2884961033286899E-2"/>
          <c:y val="0.16539849214441099"/>
          <c:w val="0.90605325241102697"/>
          <c:h val="0.6421489008013310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6-day tedizolid phosphate 200 mg once daily N1=627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оценка в любой момент исследования</c:v>
                </c:pt>
                <c:pt idx="1">
                  <c:v>оценка в день приема последней дозы исследуемого препарата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6.4</c:v>
                </c:pt>
                <c:pt idx="1">
                  <c:v>4.9000000000000004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40-4823-9F33-45621C7BBB1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10-day linezolid 600 mg twice daily N1=626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оценка в любой момент исследования</c:v>
                </c:pt>
                <c:pt idx="1">
                  <c:v>оценка в день приема последней дозы исследуемого препарата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12.6</c:v>
                </c:pt>
                <c:pt idx="1">
                  <c:v>10.8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40-4823-9F33-45621C7BBB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shape val="box"/>
        <c:axId val="2135616480"/>
        <c:axId val="2135620048"/>
        <c:axId val="0"/>
      </c:bar3DChart>
      <c:catAx>
        <c:axId val="2135616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lnSpc>
                <a:spcPct val="150000"/>
              </a:lnSpc>
              <a:def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135620048"/>
        <c:crosses val="autoZero"/>
        <c:auto val="1"/>
        <c:lblAlgn val="ctr"/>
        <c:lblOffset val="100"/>
        <c:noMultiLvlLbl val="0"/>
      </c:catAx>
      <c:valAx>
        <c:axId val="2135620048"/>
        <c:scaling>
          <c:orientation val="minMax"/>
          <c:max val="15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135616480"/>
        <c:crosses val="autoZero"/>
        <c:crossBetween val="between"/>
        <c:majorUnit val="3"/>
      </c:valAx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68B875-F472-4F08-BE54-77603D64A70B}" type="doc">
      <dgm:prSet loTypeId="urn:microsoft.com/office/officeart/2005/8/layout/target3" loCatId="relationship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472541C1-94AB-462F-B70F-6742A0AB67A6}">
      <dgm:prSet/>
      <dgm:spPr/>
      <dgm:t>
        <a:bodyPr/>
        <a:lstStyle/>
        <a:p>
          <a:pPr rtl="0"/>
          <a:r>
            <a:rPr lang="ru-RU" dirty="0"/>
            <a:t>При выделении </a:t>
          </a:r>
          <a:r>
            <a:rPr lang="en-US" dirty="0"/>
            <a:t>MRSA</a:t>
          </a:r>
          <a:r>
            <a:rPr lang="ru-RU" dirty="0"/>
            <a:t> у больных с осложненными инфекциями кожи и мягких тканей</a:t>
          </a:r>
        </a:p>
      </dgm:t>
    </dgm:pt>
    <dgm:pt modelId="{04D30AB0-FD85-4175-AB84-D2BF9F5917E6}" type="parTrans" cxnId="{1196C641-7A6E-4BE9-9EF5-790B7A39219F}">
      <dgm:prSet/>
      <dgm:spPr/>
      <dgm:t>
        <a:bodyPr/>
        <a:lstStyle/>
        <a:p>
          <a:endParaRPr lang="ru-RU"/>
        </a:p>
      </dgm:t>
    </dgm:pt>
    <dgm:pt modelId="{5208742F-EF9A-47D8-961B-6E0C6A312BBD}" type="sibTrans" cxnId="{1196C641-7A6E-4BE9-9EF5-790B7A39219F}">
      <dgm:prSet/>
      <dgm:spPr/>
      <dgm:t>
        <a:bodyPr/>
        <a:lstStyle/>
        <a:p>
          <a:endParaRPr lang="ru-RU"/>
        </a:p>
      </dgm:t>
    </dgm:pt>
    <dgm:pt modelId="{B249B1A5-B48C-47B7-92FB-12C8D251F0C0}" type="pres">
      <dgm:prSet presAssocID="{B868B875-F472-4F08-BE54-77603D64A70B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5A9045AB-E637-42C2-866E-013C8FF8B105}" type="pres">
      <dgm:prSet presAssocID="{472541C1-94AB-462F-B70F-6742A0AB67A6}" presName="circle1" presStyleLbl="node1" presStyleIdx="0" presStyleCnt="1"/>
      <dgm:spPr/>
    </dgm:pt>
    <dgm:pt modelId="{F40FDAFC-BF31-44E3-9734-B8BD70F70310}" type="pres">
      <dgm:prSet presAssocID="{472541C1-94AB-462F-B70F-6742A0AB67A6}" presName="space" presStyleCnt="0"/>
      <dgm:spPr/>
    </dgm:pt>
    <dgm:pt modelId="{99285A18-FAA5-4734-8DE8-F0C5779B5294}" type="pres">
      <dgm:prSet presAssocID="{472541C1-94AB-462F-B70F-6742A0AB67A6}" presName="rect1" presStyleLbl="alignAcc1" presStyleIdx="0" presStyleCnt="1"/>
      <dgm:spPr/>
    </dgm:pt>
    <dgm:pt modelId="{0E3A0601-B1BB-46C2-A998-CB51B81F2344}" type="pres">
      <dgm:prSet presAssocID="{472541C1-94AB-462F-B70F-6742A0AB67A6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B5DFBA3A-0DBC-4059-ACFA-D7D0ED4B3EF7}" type="presOf" srcId="{472541C1-94AB-462F-B70F-6742A0AB67A6}" destId="{0E3A0601-B1BB-46C2-A998-CB51B81F2344}" srcOrd="1" destOrd="0" presId="urn:microsoft.com/office/officeart/2005/8/layout/target3"/>
    <dgm:cxn modelId="{1196C641-7A6E-4BE9-9EF5-790B7A39219F}" srcId="{B868B875-F472-4F08-BE54-77603D64A70B}" destId="{472541C1-94AB-462F-B70F-6742A0AB67A6}" srcOrd="0" destOrd="0" parTransId="{04D30AB0-FD85-4175-AB84-D2BF9F5917E6}" sibTransId="{5208742F-EF9A-47D8-961B-6E0C6A312BBD}"/>
    <dgm:cxn modelId="{D5587349-36F2-4D3E-9514-02090A12CDAB}" type="presOf" srcId="{472541C1-94AB-462F-B70F-6742A0AB67A6}" destId="{99285A18-FAA5-4734-8DE8-F0C5779B5294}" srcOrd="0" destOrd="0" presId="urn:microsoft.com/office/officeart/2005/8/layout/target3"/>
    <dgm:cxn modelId="{DFD1EDFF-7D19-4A9C-9091-09DB0A993397}" type="presOf" srcId="{B868B875-F472-4F08-BE54-77603D64A70B}" destId="{B249B1A5-B48C-47B7-92FB-12C8D251F0C0}" srcOrd="0" destOrd="0" presId="urn:microsoft.com/office/officeart/2005/8/layout/target3"/>
    <dgm:cxn modelId="{2F9C8914-C777-4E40-8421-F0A3746701F9}" type="presParOf" srcId="{B249B1A5-B48C-47B7-92FB-12C8D251F0C0}" destId="{5A9045AB-E637-42C2-866E-013C8FF8B105}" srcOrd="0" destOrd="0" presId="urn:microsoft.com/office/officeart/2005/8/layout/target3"/>
    <dgm:cxn modelId="{CAD22730-01A5-4106-A738-8BB1CED89518}" type="presParOf" srcId="{B249B1A5-B48C-47B7-92FB-12C8D251F0C0}" destId="{F40FDAFC-BF31-44E3-9734-B8BD70F70310}" srcOrd="1" destOrd="0" presId="urn:microsoft.com/office/officeart/2005/8/layout/target3"/>
    <dgm:cxn modelId="{8B57072A-4CF2-4EFB-8A1E-FF537E784CD7}" type="presParOf" srcId="{B249B1A5-B48C-47B7-92FB-12C8D251F0C0}" destId="{99285A18-FAA5-4734-8DE8-F0C5779B5294}" srcOrd="2" destOrd="0" presId="urn:microsoft.com/office/officeart/2005/8/layout/target3"/>
    <dgm:cxn modelId="{54D16D5D-7F1F-4596-9B36-6585FDB73713}" type="presParOf" srcId="{B249B1A5-B48C-47B7-92FB-12C8D251F0C0}" destId="{0E3A0601-B1BB-46C2-A998-CB51B81F2344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1EF991F-AEA2-4F42-A02D-44423242DF48}" type="doc">
      <dgm:prSet loTypeId="urn:microsoft.com/office/officeart/2005/8/layout/lProcess3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50B3E522-693C-49A5-A423-647AF2DF7224}">
      <dgm:prSet/>
      <dgm:spPr/>
      <dgm:t>
        <a:bodyPr/>
        <a:lstStyle/>
        <a:p>
          <a:pPr rtl="0"/>
          <a:r>
            <a:rPr lang="ru-RU" b="1" i="1" dirty="0"/>
            <a:t>Затраты на лечение</a:t>
          </a:r>
          <a:endParaRPr lang="ru-RU" dirty="0"/>
        </a:p>
      </dgm:t>
    </dgm:pt>
    <dgm:pt modelId="{AFFBD74A-3B80-4B7C-BE3C-4DEB681B74D5}" type="parTrans" cxnId="{09033051-284F-4B8E-852E-66858C3DE1A4}">
      <dgm:prSet/>
      <dgm:spPr/>
      <dgm:t>
        <a:bodyPr/>
        <a:lstStyle/>
        <a:p>
          <a:endParaRPr lang="ru-RU"/>
        </a:p>
      </dgm:t>
    </dgm:pt>
    <dgm:pt modelId="{568420EB-AE48-4FFF-84C9-D8A07155C10A}" type="sibTrans" cxnId="{09033051-284F-4B8E-852E-66858C3DE1A4}">
      <dgm:prSet/>
      <dgm:spPr/>
      <dgm:t>
        <a:bodyPr/>
        <a:lstStyle/>
        <a:p>
          <a:endParaRPr lang="ru-RU"/>
        </a:p>
      </dgm:t>
    </dgm:pt>
    <dgm:pt modelId="{DEF4BD4C-8075-451F-9E61-F1B901ADD5AF}" type="pres">
      <dgm:prSet presAssocID="{E1EF991F-AEA2-4F42-A02D-44423242DF48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2EEF883C-1E91-4117-BB42-76C1509B08E3}" type="pres">
      <dgm:prSet presAssocID="{50B3E522-693C-49A5-A423-647AF2DF7224}" presName="horFlow" presStyleCnt="0"/>
      <dgm:spPr/>
    </dgm:pt>
    <dgm:pt modelId="{20B92271-DAB8-4416-8DCF-FE317843810F}" type="pres">
      <dgm:prSet presAssocID="{50B3E522-693C-49A5-A423-647AF2DF7224}" presName="bigChev" presStyleLbl="node1" presStyleIdx="0" presStyleCnt="1" custScaleX="120029"/>
      <dgm:spPr/>
    </dgm:pt>
  </dgm:ptLst>
  <dgm:cxnLst>
    <dgm:cxn modelId="{09033051-284F-4B8E-852E-66858C3DE1A4}" srcId="{E1EF991F-AEA2-4F42-A02D-44423242DF48}" destId="{50B3E522-693C-49A5-A423-647AF2DF7224}" srcOrd="0" destOrd="0" parTransId="{AFFBD74A-3B80-4B7C-BE3C-4DEB681B74D5}" sibTransId="{568420EB-AE48-4FFF-84C9-D8A07155C10A}"/>
    <dgm:cxn modelId="{8C9D6283-655B-4DDA-954E-3E765544DB8F}" type="presOf" srcId="{50B3E522-693C-49A5-A423-647AF2DF7224}" destId="{20B92271-DAB8-4416-8DCF-FE317843810F}" srcOrd="0" destOrd="0" presId="urn:microsoft.com/office/officeart/2005/8/layout/lProcess3"/>
    <dgm:cxn modelId="{2F129EF9-27EE-4364-99AF-493F40D998F6}" type="presOf" srcId="{E1EF991F-AEA2-4F42-A02D-44423242DF48}" destId="{DEF4BD4C-8075-451F-9E61-F1B901ADD5AF}" srcOrd="0" destOrd="0" presId="urn:microsoft.com/office/officeart/2005/8/layout/lProcess3"/>
    <dgm:cxn modelId="{157E7613-1A3D-4B68-9F66-015CCE10B481}" type="presParOf" srcId="{DEF4BD4C-8075-451F-9E61-F1B901ADD5AF}" destId="{2EEF883C-1E91-4117-BB42-76C1509B08E3}" srcOrd="0" destOrd="0" presId="urn:microsoft.com/office/officeart/2005/8/layout/lProcess3"/>
    <dgm:cxn modelId="{03D56D38-5B22-4317-9C31-2205C3265A6D}" type="presParOf" srcId="{2EEF883C-1E91-4117-BB42-76C1509B08E3}" destId="{20B92271-DAB8-4416-8DCF-FE317843810F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5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5461572-B833-4221-8F71-9A52F20E56EA}" type="doc">
      <dgm:prSet loTypeId="urn:microsoft.com/office/officeart/2005/8/layout/pyramid2" loCatId="pyramid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12658339-6F24-49CB-A6EE-B06F8AA8D842}">
      <dgm:prSet/>
      <dgm:spPr/>
      <dgm:t>
        <a:bodyPr/>
        <a:lstStyle/>
        <a:p>
          <a:pPr rtl="0"/>
          <a:r>
            <a:rPr lang="ru-RU" b="1" dirty="0"/>
            <a:t>55%</a:t>
          </a:r>
          <a:endParaRPr lang="ru-RU" dirty="0"/>
        </a:p>
      </dgm:t>
    </dgm:pt>
    <dgm:pt modelId="{80B0E75E-4EB7-4B01-893A-675110F960AC}" type="parTrans" cxnId="{DBE1791F-C1A4-47D0-8698-5DD51DF6F5AB}">
      <dgm:prSet/>
      <dgm:spPr/>
      <dgm:t>
        <a:bodyPr/>
        <a:lstStyle/>
        <a:p>
          <a:endParaRPr lang="ru-RU"/>
        </a:p>
      </dgm:t>
    </dgm:pt>
    <dgm:pt modelId="{50F824C0-A261-41C8-A062-81003227E55F}" type="sibTrans" cxnId="{DBE1791F-C1A4-47D0-8698-5DD51DF6F5AB}">
      <dgm:prSet/>
      <dgm:spPr/>
      <dgm:t>
        <a:bodyPr/>
        <a:lstStyle/>
        <a:p>
          <a:endParaRPr lang="ru-RU"/>
        </a:p>
      </dgm:t>
    </dgm:pt>
    <dgm:pt modelId="{12F9F275-8CCF-4451-8F48-5C71247FC9DC}" type="pres">
      <dgm:prSet presAssocID="{55461572-B833-4221-8F71-9A52F20E56EA}" presName="compositeShape" presStyleCnt="0">
        <dgm:presLayoutVars>
          <dgm:dir/>
          <dgm:resizeHandles/>
        </dgm:presLayoutVars>
      </dgm:prSet>
      <dgm:spPr/>
    </dgm:pt>
    <dgm:pt modelId="{3225FCCB-23EB-4868-8DA9-5233403E4B09}" type="pres">
      <dgm:prSet presAssocID="{55461572-B833-4221-8F71-9A52F20E56EA}" presName="pyramid" presStyleLbl="node1" presStyleIdx="0" presStyleCnt="1"/>
      <dgm:spPr/>
    </dgm:pt>
    <dgm:pt modelId="{C213FA2E-F722-458D-94F4-BFB356B50916}" type="pres">
      <dgm:prSet presAssocID="{55461572-B833-4221-8F71-9A52F20E56EA}" presName="theList" presStyleCnt="0"/>
      <dgm:spPr/>
    </dgm:pt>
    <dgm:pt modelId="{A687106D-81C4-498E-8CCF-CC0F5FDBF9F0}" type="pres">
      <dgm:prSet presAssocID="{12658339-6F24-49CB-A6EE-B06F8AA8D842}" presName="aNode" presStyleLbl="fgAcc1" presStyleIdx="0" presStyleCnt="1">
        <dgm:presLayoutVars>
          <dgm:bulletEnabled val="1"/>
        </dgm:presLayoutVars>
      </dgm:prSet>
      <dgm:spPr/>
    </dgm:pt>
    <dgm:pt modelId="{89E86E11-7F78-4E4F-88C6-5478F9671333}" type="pres">
      <dgm:prSet presAssocID="{12658339-6F24-49CB-A6EE-B06F8AA8D842}" presName="aSpace" presStyleCnt="0"/>
      <dgm:spPr/>
    </dgm:pt>
  </dgm:ptLst>
  <dgm:cxnLst>
    <dgm:cxn modelId="{DBE1791F-C1A4-47D0-8698-5DD51DF6F5AB}" srcId="{55461572-B833-4221-8F71-9A52F20E56EA}" destId="{12658339-6F24-49CB-A6EE-B06F8AA8D842}" srcOrd="0" destOrd="0" parTransId="{80B0E75E-4EB7-4B01-893A-675110F960AC}" sibTransId="{50F824C0-A261-41C8-A062-81003227E55F}"/>
    <dgm:cxn modelId="{4B246E5F-10DA-46CF-A315-365D1789F418}" type="presOf" srcId="{55461572-B833-4221-8F71-9A52F20E56EA}" destId="{12F9F275-8CCF-4451-8F48-5C71247FC9DC}" srcOrd="0" destOrd="0" presId="urn:microsoft.com/office/officeart/2005/8/layout/pyramid2"/>
    <dgm:cxn modelId="{40789A74-D0B5-4AC2-99A3-5C700BC0541E}" type="presOf" srcId="{12658339-6F24-49CB-A6EE-B06F8AA8D842}" destId="{A687106D-81C4-498E-8CCF-CC0F5FDBF9F0}" srcOrd="0" destOrd="0" presId="urn:microsoft.com/office/officeart/2005/8/layout/pyramid2"/>
    <dgm:cxn modelId="{FDF618AE-9193-4A47-B3E4-1AC4E6233A88}" type="presParOf" srcId="{12F9F275-8CCF-4451-8F48-5C71247FC9DC}" destId="{3225FCCB-23EB-4868-8DA9-5233403E4B09}" srcOrd="0" destOrd="0" presId="urn:microsoft.com/office/officeart/2005/8/layout/pyramid2"/>
    <dgm:cxn modelId="{E5C0AFC8-B6F0-4F06-8732-AA5428D01368}" type="presParOf" srcId="{12F9F275-8CCF-4451-8F48-5C71247FC9DC}" destId="{C213FA2E-F722-458D-94F4-BFB356B50916}" srcOrd="1" destOrd="0" presId="urn:microsoft.com/office/officeart/2005/8/layout/pyramid2"/>
    <dgm:cxn modelId="{0C6E4543-E4D0-44EA-A24B-2F124262FBD8}" type="presParOf" srcId="{C213FA2E-F722-458D-94F4-BFB356B50916}" destId="{A687106D-81C4-498E-8CCF-CC0F5FDBF9F0}" srcOrd="0" destOrd="0" presId="urn:microsoft.com/office/officeart/2005/8/layout/pyramid2"/>
    <dgm:cxn modelId="{6F8AAC73-CB52-4F65-A9DF-36EDFE488CDC}" type="presParOf" srcId="{C213FA2E-F722-458D-94F4-BFB356B50916}" destId="{89E86E11-7F78-4E4F-88C6-5478F9671333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5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868B875-F472-4F08-BE54-77603D64A70B}" type="doc">
      <dgm:prSet loTypeId="urn:microsoft.com/office/officeart/2005/8/layout/target3" loCatId="relationship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472541C1-94AB-462F-B70F-6742A0AB67A6}">
      <dgm:prSet/>
      <dgm:spPr/>
      <dgm:t>
        <a:bodyPr/>
        <a:lstStyle/>
        <a:p>
          <a:pPr rtl="0"/>
          <a:r>
            <a:rPr lang="ru-RU" dirty="0"/>
            <a:t>При выделении </a:t>
          </a:r>
          <a:r>
            <a:rPr lang="en-US" dirty="0"/>
            <a:t>MRSA</a:t>
          </a:r>
          <a:r>
            <a:rPr lang="ru-RU" dirty="0"/>
            <a:t> у больных с осложненными инфекциями кожи и мягких тканей</a:t>
          </a:r>
        </a:p>
      </dgm:t>
    </dgm:pt>
    <dgm:pt modelId="{04D30AB0-FD85-4175-AB84-D2BF9F5917E6}" type="parTrans" cxnId="{1196C641-7A6E-4BE9-9EF5-790B7A39219F}">
      <dgm:prSet/>
      <dgm:spPr/>
      <dgm:t>
        <a:bodyPr/>
        <a:lstStyle/>
        <a:p>
          <a:endParaRPr lang="ru-RU"/>
        </a:p>
      </dgm:t>
    </dgm:pt>
    <dgm:pt modelId="{5208742F-EF9A-47D8-961B-6E0C6A312BBD}" type="sibTrans" cxnId="{1196C641-7A6E-4BE9-9EF5-790B7A39219F}">
      <dgm:prSet/>
      <dgm:spPr/>
      <dgm:t>
        <a:bodyPr/>
        <a:lstStyle/>
        <a:p>
          <a:endParaRPr lang="ru-RU"/>
        </a:p>
      </dgm:t>
    </dgm:pt>
    <dgm:pt modelId="{B249B1A5-B48C-47B7-92FB-12C8D251F0C0}" type="pres">
      <dgm:prSet presAssocID="{B868B875-F472-4F08-BE54-77603D64A70B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5A9045AB-E637-42C2-866E-013C8FF8B105}" type="pres">
      <dgm:prSet presAssocID="{472541C1-94AB-462F-B70F-6742A0AB67A6}" presName="circle1" presStyleLbl="node1" presStyleIdx="0" presStyleCnt="1"/>
      <dgm:spPr/>
    </dgm:pt>
    <dgm:pt modelId="{F40FDAFC-BF31-44E3-9734-B8BD70F70310}" type="pres">
      <dgm:prSet presAssocID="{472541C1-94AB-462F-B70F-6742A0AB67A6}" presName="space" presStyleCnt="0"/>
      <dgm:spPr/>
    </dgm:pt>
    <dgm:pt modelId="{99285A18-FAA5-4734-8DE8-F0C5779B5294}" type="pres">
      <dgm:prSet presAssocID="{472541C1-94AB-462F-B70F-6742A0AB67A6}" presName="rect1" presStyleLbl="alignAcc1" presStyleIdx="0" presStyleCnt="1"/>
      <dgm:spPr/>
    </dgm:pt>
    <dgm:pt modelId="{0E3A0601-B1BB-46C2-A998-CB51B81F2344}" type="pres">
      <dgm:prSet presAssocID="{472541C1-94AB-462F-B70F-6742A0AB67A6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B5DFBA3A-0DBC-4059-ACFA-D7D0ED4B3EF7}" type="presOf" srcId="{472541C1-94AB-462F-B70F-6742A0AB67A6}" destId="{0E3A0601-B1BB-46C2-A998-CB51B81F2344}" srcOrd="1" destOrd="0" presId="urn:microsoft.com/office/officeart/2005/8/layout/target3"/>
    <dgm:cxn modelId="{1196C641-7A6E-4BE9-9EF5-790B7A39219F}" srcId="{B868B875-F472-4F08-BE54-77603D64A70B}" destId="{472541C1-94AB-462F-B70F-6742A0AB67A6}" srcOrd="0" destOrd="0" parTransId="{04D30AB0-FD85-4175-AB84-D2BF9F5917E6}" sibTransId="{5208742F-EF9A-47D8-961B-6E0C6A312BBD}"/>
    <dgm:cxn modelId="{D5587349-36F2-4D3E-9514-02090A12CDAB}" type="presOf" srcId="{472541C1-94AB-462F-B70F-6742A0AB67A6}" destId="{99285A18-FAA5-4734-8DE8-F0C5779B5294}" srcOrd="0" destOrd="0" presId="urn:microsoft.com/office/officeart/2005/8/layout/target3"/>
    <dgm:cxn modelId="{DFD1EDFF-7D19-4A9C-9091-09DB0A993397}" type="presOf" srcId="{B868B875-F472-4F08-BE54-77603D64A70B}" destId="{B249B1A5-B48C-47B7-92FB-12C8D251F0C0}" srcOrd="0" destOrd="0" presId="urn:microsoft.com/office/officeart/2005/8/layout/target3"/>
    <dgm:cxn modelId="{2F9C8914-C777-4E40-8421-F0A3746701F9}" type="presParOf" srcId="{B249B1A5-B48C-47B7-92FB-12C8D251F0C0}" destId="{5A9045AB-E637-42C2-866E-013C8FF8B105}" srcOrd="0" destOrd="0" presId="urn:microsoft.com/office/officeart/2005/8/layout/target3"/>
    <dgm:cxn modelId="{CAD22730-01A5-4106-A738-8BB1CED89518}" type="presParOf" srcId="{B249B1A5-B48C-47B7-92FB-12C8D251F0C0}" destId="{F40FDAFC-BF31-44E3-9734-B8BD70F70310}" srcOrd="1" destOrd="0" presId="urn:microsoft.com/office/officeart/2005/8/layout/target3"/>
    <dgm:cxn modelId="{8B57072A-4CF2-4EFB-8A1E-FF537E784CD7}" type="presParOf" srcId="{B249B1A5-B48C-47B7-92FB-12C8D251F0C0}" destId="{99285A18-FAA5-4734-8DE8-F0C5779B5294}" srcOrd="2" destOrd="0" presId="urn:microsoft.com/office/officeart/2005/8/layout/target3"/>
    <dgm:cxn modelId="{54D16D5D-7F1F-4596-9B36-6585FDB73713}" type="presParOf" srcId="{B249B1A5-B48C-47B7-92FB-12C8D251F0C0}" destId="{0E3A0601-B1BB-46C2-A998-CB51B81F2344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0EC0EE9-E98D-4F00-BDD6-A7DB1A7EA940}" type="doc">
      <dgm:prSet loTypeId="urn:microsoft.com/office/officeart/2005/8/layout/lProcess3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26E8A982-BD0D-47CC-AA59-7421F7439BCA}">
      <dgm:prSet/>
      <dgm:spPr/>
      <dgm:t>
        <a:bodyPr/>
        <a:lstStyle/>
        <a:p>
          <a:pPr rtl="0"/>
          <a:r>
            <a:rPr lang="ru-RU" b="1" i="1" dirty="0"/>
            <a:t>Длительность пребывания в стационаре</a:t>
          </a:r>
          <a:endParaRPr lang="ru-RU" dirty="0"/>
        </a:p>
      </dgm:t>
    </dgm:pt>
    <dgm:pt modelId="{7539C8EB-8785-4E77-AE78-AC1AFAEB09A6}" type="parTrans" cxnId="{80919A90-7B20-4CE3-B2CB-66602E5CDEB0}">
      <dgm:prSet/>
      <dgm:spPr/>
      <dgm:t>
        <a:bodyPr/>
        <a:lstStyle/>
        <a:p>
          <a:endParaRPr lang="ru-RU"/>
        </a:p>
      </dgm:t>
    </dgm:pt>
    <dgm:pt modelId="{AB026B93-6E67-44E9-9729-4A31A864DC98}" type="sibTrans" cxnId="{80919A90-7B20-4CE3-B2CB-66602E5CDEB0}">
      <dgm:prSet/>
      <dgm:spPr/>
      <dgm:t>
        <a:bodyPr/>
        <a:lstStyle/>
        <a:p>
          <a:endParaRPr lang="ru-RU"/>
        </a:p>
      </dgm:t>
    </dgm:pt>
    <dgm:pt modelId="{80B65599-068A-43FC-8E1F-6C74C73917B0}" type="pres">
      <dgm:prSet presAssocID="{60EC0EE9-E98D-4F00-BDD6-A7DB1A7EA940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F3031C40-7096-498D-95A3-4C18BDEF4F20}" type="pres">
      <dgm:prSet presAssocID="{26E8A982-BD0D-47CC-AA59-7421F7439BCA}" presName="horFlow" presStyleCnt="0"/>
      <dgm:spPr/>
    </dgm:pt>
    <dgm:pt modelId="{5A9789E0-C497-4698-AE03-8F4A4B550C93}" type="pres">
      <dgm:prSet presAssocID="{26E8A982-BD0D-47CC-AA59-7421F7439BCA}" presName="bigChev" presStyleLbl="node1" presStyleIdx="0" presStyleCnt="1" custScaleX="124756"/>
      <dgm:spPr/>
    </dgm:pt>
  </dgm:ptLst>
  <dgm:cxnLst>
    <dgm:cxn modelId="{F44D814F-AF06-40FC-AD35-F62F41305CDC}" type="presOf" srcId="{60EC0EE9-E98D-4F00-BDD6-A7DB1A7EA940}" destId="{80B65599-068A-43FC-8E1F-6C74C73917B0}" srcOrd="0" destOrd="0" presId="urn:microsoft.com/office/officeart/2005/8/layout/lProcess3"/>
    <dgm:cxn modelId="{CD9CD861-1D0B-4D08-A88C-D022945429C3}" type="presOf" srcId="{26E8A982-BD0D-47CC-AA59-7421F7439BCA}" destId="{5A9789E0-C497-4698-AE03-8F4A4B550C93}" srcOrd="0" destOrd="0" presId="urn:microsoft.com/office/officeart/2005/8/layout/lProcess3"/>
    <dgm:cxn modelId="{80919A90-7B20-4CE3-B2CB-66602E5CDEB0}" srcId="{60EC0EE9-E98D-4F00-BDD6-A7DB1A7EA940}" destId="{26E8A982-BD0D-47CC-AA59-7421F7439BCA}" srcOrd="0" destOrd="0" parTransId="{7539C8EB-8785-4E77-AE78-AC1AFAEB09A6}" sibTransId="{AB026B93-6E67-44E9-9729-4A31A864DC98}"/>
    <dgm:cxn modelId="{5ED48C1D-F954-417E-8D0A-1FA4FC51C02D}" type="presParOf" srcId="{80B65599-068A-43FC-8E1F-6C74C73917B0}" destId="{F3031C40-7096-498D-95A3-4C18BDEF4F20}" srcOrd="0" destOrd="0" presId="urn:microsoft.com/office/officeart/2005/8/layout/lProcess3"/>
    <dgm:cxn modelId="{F5D28FE9-49A2-4B1E-B603-9E5AB076D59C}" type="presParOf" srcId="{F3031C40-7096-498D-95A3-4C18BDEF4F20}" destId="{5A9789E0-C497-4698-AE03-8F4A4B550C93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CB4C744-47CA-4CE8-B22B-15831DC83144}" type="doc">
      <dgm:prSet loTypeId="urn:microsoft.com/office/officeart/2005/8/layout/hList7#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A1BA62EB-1AF5-4AB7-B7AA-29E70723EB85}">
      <dgm:prSet custT="1"/>
      <dgm:spPr/>
      <dgm:t>
        <a:bodyPr/>
        <a:lstStyle/>
        <a:p>
          <a:pPr rtl="0"/>
          <a:r>
            <a:rPr lang="ru-RU" sz="2000" b="1" i="1" dirty="0"/>
            <a:t>Затраты на лечение в год в США</a:t>
          </a:r>
          <a:endParaRPr lang="ru-RU" sz="2000" dirty="0"/>
        </a:p>
      </dgm:t>
    </dgm:pt>
    <dgm:pt modelId="{82956C37-1F4D-447F-BA21-5598DCF345D8}" type="parTrans" cxnId="{4EDB48D8-4E3A-4E48-BE2A-C4C13799789B}">
      <dgm:prSet/>
      <dgm:spPr/>
      <dgm:t>
        <a:bodyPr/>
        <a:lstStyle/>
        <a:p>
          <a:endParaRPr lang="ru-RU"/>
        </a:p>
      </dgm:t>
    </dgm:pt>
    <dgm:pt modelId="{EC035843-B30D-419C-A65D-BB9204485087}" type="sibTrans" cxnId="{4EDB48D8-4E3A-4E48-BE2A-C4C13799789B}">
      <dgm:prSet/>
      <dgm:spPr/>
      <dgm:t>
        <a:bodyPr/>
        <a:lstStyle/>
        <a:p>
          <a:endParaRPr lang="ru-RU"/>
        </a:p>
      </dgm:t>
    </dgm:pt>
    <dgm:pt modelId="{58D399AC-245B-4372-A9C4-8FC79B9CBAEE}" type="pres">
      <dgm:prSet presAssocID="{8CB4C744-47CA-4CE8-B22B-15831DC83144}" presName="Name0" presStyleCnt="0">
        <dgm:presLayoutVars>
          <dgm:dir/>
          <dgm:resizeHandles val="exact"/>
        </dgm:presLayoutVars>
      </dgm:prSet>
      <dgm:spPr/>
    </dgm:pt>
    <dgm:pt modelId="{09674122-054E-4CB4-A91E-AAA2603CDDF7}" type="pres">
      <dgm:prSet presAssocID="{8CB4C744-47CA-4CE8-B22B-15831DC83144}" presName="fgShape" presStyleLbl="fgShp" presStyleIdx="0" presStyleCnt="1"/>
      <dgm:spPr/>
    </dgm:pt>
    <dgm:pt modelId="{29EDFABA-97DC-4215-A54B-8F6F6A1B7828}" type="pres">
      <dgm:prSet presAssocID="{8CB4C744-47CA-4CE8-B22B-15831DC83144}" presName="linComp" presStyleCnt="0"/>
      <dgm:spPr/>
    </dgm:pt>
    <dgm:pt modelId="{623E4298-E922-4FF2-B031-8F1809258C72}" type="pres">
      <dgm:prSet presAssocID="{A1BA62EB-1AF5-4AB7-B7AA-29E70723EB85}" presName="compNode" presStyleCnt="0"/>
      <dgm:spPr/>
    </dgm:pt>
    <dgm:pt modelId="{FF00566B-DEA7-436B-AF8D-141E80B66464}" type="pres">
      <dgm:prSet presAssocID="{A1BA62EB-1AF5-4AB7-B7AA-29E70723EB85}" presName="bkgdShape" presStyleLbl="node1" presStyleIdx="0" presStyleCnt="1"/>
      <dgm:spPr/>
    </dgm:pt>
    <dgm:pt modelId="{F9B79B04-E4F6-4B2A-9EFB-3D80035FA648}" type="pres">
      <dgm:prSet presAssocID="{A1BA62EB-1AF5-4AB7-B7AA-29E70723EB85}" presName="nodeTx" presStyleLbl="node1" presStyleIdx="0" presStyleCnt="1">
        <dgm:presLayoutVars>
          <dgm:bulletEnabled val="1"/>
        </dgm:presLayoutVars>
      </dgm:prSet>
      <dgm:spPr/>
    </dgm:pt>
    <dgm:pt modelId="{B51C5D0B-BBED-4507-A937-870C86576585}" type="pres">
      <dgm:prSet presAssocID="{A1BA62EB-1AF5-4AB7-B7AA-29E70723EB85}" presName="invisiNode" presStyleLbl="node1" presStyleIdx="0" presStyleCnt="1"/>
      <dgm:spPr/>
    </dgm:pt>
    <dgm:pt modelId="{303CC970-D353-4C4F-AFB7-65607212558B}" type="pres">
      <dgm:prSet presAssocID="{A1BA62EB-1AF5-4AB7-B7AA-29E70723EB85}" presName="imagNode" presStyleLbl="fgImgPlace1" presStyleIdx="0" presStyleCnt="1"/>
      <dgm:spPr/>
    </dgm:pt>
  </dgm:ptLst>
  <dgm:cxnLst>
    <dgm:cxn modelId="{6CD35447-65B6-4EC6-B876-14FB2D443088}" type="presOf" srcId="{8CB4C744-47CA-4CE8-B22B-15831DC83144}" destId="{58D399AC-245B-4372-A9C4-8FC79B9CBAEE}" srcOrd="0" destOrd="0" presId="urn:microsoft.com/office/officeart/2005/8/layout/hList7#1"/>
    <dgm:cxn modelId="{53236A7A-D31B-443F-9FA6-C7B1A912CE76}" type="presOf" srcId="{A1BA62EB-1AF5-4AB7-B7AA-29E70723EB85}" destId="{FF00566B-DEA7-436B-AF8D-141E80B66464}" srcOrd="0" destOrd="0" presId="urn:microsoft.com/office/officeart/2005/8/layout/hList7#1"/>
    <dgm:cxn modelId="{5AB18ED4-D60E-4760-BFF1-9A4DEDE1D4B6}" type="presOf" srcId="{A1BA62EB-1AF5-4AB7-B7AA-29E70723EB85}" destId="{F9B79B04-E4F6-4B2A-9EFB-3D80035FA648}" srcOrd="1" destOrd="0" presId="urn:microsoft.com/office/officeart/2005/8/layout/hList7#1"/>
    <dgm:cxn modelId="{4EDB48D8-4E3A-4E48-BE2A-C4C13799789B}" srcId="{8CB4C744-47CA-4CE8-B22B-15831DC83144}" destId="{A1BA62EB-1AF5-4AB7-B7AA-29E70723EB85}" srcOrd="0" destOrd="0" parTransId="{82956C37-1F4D-447F-BA21-5598DCF345D8}" sibTransId="{EC035843-B30D-419C-A65D-BB9204485087}"/>
    <dgm:cxn modelId="{EC7F7D17-402A-4EE4-A7A4-D4D1CE519A1A}" type="presParOf" srcId="{58D399AC-245B-4372-A9C4-8FC79B9CBAEE}" destId="{09674122-054E-4CB4-A91E-AAA2603CDDF7}" srcOrd="0" destOrd="0" presId="urn:microsoft.com/office/officeart/2005/8/layout/hList7#1"/>
    <dgm:cxn modelId="{0C8559CA-34B1-43F1-BF36-7DB2189CC4D6}" type="presParOf" srcId="{58D399AC-245B-4372-A9C4-8FC79B9CBAEE}" destId="{29EDFABA-97DC-4215-A54B-8F6F6A1B7828}" srcOrd="1" destOrd="0" presId="urn:microsoft.com/office/officeart/2005/8/layout/hList7#1"/>
    <dgm:cxn modelId="{7BA0C20C-35FF-48CF-B01E-495BE69E6398}" type="presParOf" srcId="{29EDFABA-97DC-4215-A54B-8F6F6A1B7828}" destId="{623E4298-E922-4FF2-B031-8F1809258C72}" srcOrd="0" destOrd="0" presId="urn:microsoft.com/office/officeart/2005/8/layout/hList7#1"/>
    <dgm:cxn modelId="{8838E73B-A175-4F94-8E90-BA0B07BB5834}" type="presParOf" srcId="{623E4298-E922-4FF2-B031-8F1809258C72}" destId="{FF00566B-DEA7-436B-AF8D-141E80B66464}" srcOrd="0" destOrd="0" presId="urn:microsoft.com/office/officeart/2005/8/layout/hList7#1"/>
    <dgm:cxn modelId="{81A5C47E-F677-4EE0-86DA-2FC897849BDA}" type="presParOf" srcId="{623E4298-E922-4FF2-B031-8F1809258C72}" destId="{F9B79B04-E4F6-4B2A-9EFB-3D80035FA648}" srcOrd="1" destOrd="0" presId="urn:microsoft.com/office/officeart/2005/8/layout/hList7#1"/>
    <dgm:cxn modelId="{BFA70F76-1207-4BDB-8174-3E37976D43E6}" type="presParOf" srcId="{623E4298-E922-4FF2-B031-8F1809258C72}" destId="{B51C5D0B-BBED-4507-A937-870C86576585}" srcOrd="2" destOrd="0" presId="urn:microsoft.com/office/officeart/2005/8/layout/hList7#1"/>
    <dgm:cxn modelId="{1354A286-405F-46D1-ACE9-FDF764B7CC03}" type="presParOf" srcId="{623E4298-E922-4FF2-B031-8F1809258C72}" destId="{303CC970-D353-4C4F-AFB7-65607212558B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EA1409A-865E-4024-B539-887345231157}" type="doc">
      <dgm:prSet loTypeId="urn:microsoft.com/office/officeart/2005/8/layout/pyramid2" loCatId="pyramid" qsTypeId="urn:microsoft.com/office/officeart/2005/8/quickstyle/simple1" qsCatId="simple" csTypeId="urn:microsoft.com/office/officeart/2005/8/colors/colorful1#1" csCatId="colorful"/>
      <dgm:spPr/>
      <dgm:t>
        <a:bodyPr/>
        <a:lstStyle/>
        <a:p>
          <a:endParaRPr lang="ru-RU"/>
        </a:p>
      </dgm:t>
    </dgm:pt>
    <dgm:pt modelId="{BCE0998E-F6C8-4D5C-9434-E96C539F8E01}">
      <dgm:prSet/>
      <dgm:spPr/>
      <dgm:t>
        <a:bodyPr/>
        <a:lstStyle/>
        <a:p>
          <a:pPr rtl="0"/>
          <a:r>
            <a:rPr lang="ru-RU" b="1" dirty="0"/>
            <a:t>66%</a:t>
          </a:r>
          <a:endParaRPr lang="ru-RU" dirty="0"/>
        </a:p>
      </dgm:t>
    </dgm:pt>
    <dgm:pt modelId="{F2AA43B8-AE17-40A1-BDED-54E90CAB4180}" type="parTrans" cxnId="{8E1D0C0C-A5DA-4D6B-9824-46F613CAD3E4}">
      <dgm:prSet/>
      <dgm:spPr/>
      <dgm:t>
        <a:bodyPr/>
        <a:lstStyle/>
        <a:p>
          <a:endParaRPr lang="ru-RU"/>
        </a:p>
      </dgm:t>
    </dgm:pt>
    <dgm:pt modelId="{05FDE45F-FCAA-4023-AD49-690F68F99760}" type="sibTrans" cxnId="{8E1D0C0C-A5DA-4D6B-9824-46F613CAD3E4}">
      <dgm:prSet/>
      <dgm:spPr/>
      <dgm:t>
        <a:bodyPr/>
        <a:lstStyle/>
        <a:p>
          <a:endParaRPr lang="ru-RU"/>
        </a:p>
      </dgm:t>
    </dgm:pt>
    <dgm:pt modelId="{381855D4-6891-4E4F-B661-5500415B69AC}" type="pres">
      <dgm:prSet presAssocID="{AEA1409A-865E-4024-B539-887345231157}" presName="compositeShape" presStyleCnt="0">
        <dgm:presLayoutVars>
          <dgm:dir/>
          <dgm:resizeHandles/>
        </dgm:presLayoutVars>
      </dgm:prSet>
      <dgm:spPr/>
    </dgm:pt>
    <dgm:pt modelId="{1A5465A2-5F7E-41B1-AB1A-0D68F491D142}" type="pres">
      <dgm:prSet presAssocID="{AEA1409A-865E-4024-B539-887345231157}" presName="pyramid" presStyleLbl="node1" presStyleIdx="0" presStyleCnt="1"/>
      <dgm:spPr/>
    </dgm:pt>
    <dgm:pt modelId="{FF4B0503-D168-44DF-A663-6044AFB4AA08}" type="pres">
      <dgm:prSet presAssocID="{AEA1409A-865E-4024-B539-887345231157}" presName="theList" presStyleCnt="0"/>
      <dgm:spPr/>
    </dgm:pt>
    <dgm:pt modelId="{3614FF07-A782-4169-BCE3-A2413D498EF8}" type="pres">
      <dgm:prSet presAssocID="{BCE0998E-F6C8-4D5C-9434-E96C539F8E01}" presName="aNode" presStyleLbl="fgAcc1" presStyleIdx="0" presStyleCnt="1">
        <dgm:presLayoutVars>
          <dgm:bulletEnabled val="1"/>
        </dgm:presLayoutVars>
      </dgm:prSet>
      <dgm:spPr/>
    </dgm:pt>
    <dgm:pt modelId="{7F1A8035-DC48-4D65-9446-FC10407144E9}" type="pres">
      <dgm:prSet presAssocID="{BCE0998E-F6C8-4D5C-9434-E96C539F8E01}" presName="aSpace" presStyleCnt="0"/>
      <dgm:spPr/>
    </dgm:pt>
  </dgm:ptLst>
  <dgm:cxnLst>
    <dgm:cxn modelId="{8E1D0C0C-A5DA-4D6B-9824-46F613CAD3E4}" srcId="{AEA1409A-865E-4024-B539-887345231157}" destId="{BCE0998E-F6C8-4D5C-9434-E96C539F8E01}" srcOrd="0" destOrd="0" parTransId="{F2AA43B8-AE17-40A1-BDED-54E90CAB4180}" sibTransId="{05FDE45F-FCAA-4023-AD49-690F68F99760}"/>
    <dgm:cxn modelId="{16A20678-C86F-47C2-A2D0-1335A51C0757}" type="presOf" srcId="{BCE0998E-F6C8-4D5C-9434-E96C539F8E01}" destId="{3614FF07-A782-4169-BCE3-A2413D498EF8}" srcOrd="0" destOrd="0" presId="urn:microsoft.com/office/officeart/2005/8/layout/pyramid2"/>
    <dgm:cxn modelId="{4CFC0E78-F86A-4D5D-8CE0-51442515F29A}" type="presOf" srcId="{AEA1409A-865E-4024-B539-887345231157}" destId="{381855D4-6891-4E4F-B661-5500415B69AC}" srcOrd="0" destOrd="0" presId="urn:microsoft.com/office/officeart/2005/8/layout/pyramid2"/>
    <dgm:cxn modelId="{D0350F7C-F812-4B96-A051-0274BACE5039}" type="presParOf" srcId="{381855D4-6891-4E4F-B661-5500415B69AC}" destId="{1A5465A2-5F7E-41B1-AB1A-0D68F491D142}" srcOrd="0" destOrd="0" presId="urn:microsoft.com/office/officeart/2005/8/layout/pyramid2"/>
    <dgm:cxn modelId="{C847FABC-C5E3-4517-B31C-BAD5D3D06606}" type="presParOf" srcId="{381855D4-6891-4E4F-B661-5500415B69AC}" destId="{FF4B0503-D168-44DF-A663-6044AFB4AA08}" srcOrd="1" destOrd="0" presId="urn:microsoft.com/office/officeart/2005/8/layout/pyramid2"/>
    <dgm:cxn modelId="{ABBA5847-49D9-4283-B659-98C8473D2680}" type="presParOf" srcId="{FF4B0503-D168-44DF-A663-6044AFB4AA08}" destId="{3614FF07-A782-4169-BCE3-A2413D498EF8}" srcOrd="0" destOrd="0" presId="urn:microsoft.com/office/officeart/2005/8/layout/pyramid2"/>
    <dgm:cxn modelId="{0AE14B66-B6BA-433C-898D-D0DA3678263D}" type="presParOf" srcId="{FF4B0503-D168-44DF-A663-6044AFB4AA08}" destId="{7F1A8035-DC48-4D65-9446-FC10407144E9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1EF991F-AEA2-4F42-A02D-44423242DF48}" type="doc">
      <dgm:prSet loTypeId="urn:microsoft.com/office/officeart/2005/8/layout/lProcess3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50B3E522-693C-49A5-A423-647AF2DF7224}">
      <dgm:prSet/>
      <dgm:spPr/>
      <dgm:t>
        <a:bodyPr/>
        <a:lstStyle/>
        <a:p>
          <a:pPr rtl="0"/>
          <a:r>
            <a:rPr lang="ru-RU" b="1" i="1" dirty="0"/>
            <a:t>Затраты на лечение</a:t>
          </a:r>
          <a:endParaRPr lang="ru-RU" dirty="0"/>
        </a:p>
      </dgm:t>
    </dgm:pt>
    <dgm:pt modelId="{AFFBD74A-3B80-4B7C-BE3C-4DEB681B74D5}" type="parTrans" cxnId="{09033051-284F-4B8E-852E-66858C3DE1A4}">
      <dgm:prSet/>
      <dgm:spPr/>
      <dgm:t>
        <a:bodyPr/>
        <a:lstStyle/>
        <a:p>
          <a:endParaRPr lang="ru-RU"/>
        </a:p>
      </dgm:t>
    </dgm:pt>
    <dgm:pt modelId="{568420EB-AE48-4FFF-84C9-D8A07155C10A}" type="sibTrans" cxnId="{09033051-284F-4B8E-852E-66858C3DE1A4}">
      <dgm:prSet/>
      <dgm:spPr/>
      <dgm:t>
        <a:bodyPr/>
        <a:lstStyle/>
        <a:p>
          <a:endParaRPr lang="ru-RU"/>
        </a:p>
      </dgm:t>
    </dgm:pt>
    <dgm:pt modelId="{DEF4BD4C-8075-451F-9E61-F1B901ADD5AF}" type="pres">
      <dgm:prSet presAssocID="{E1EF991F-AEA2-4F42-A02D-44423242DF48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2EEF883C-1E91-4117-BB42-76C1509B08E3}" type="pres">
      <dgm:prSet presAssocID="{50B3E522-693C-49A5-A423-647AF2DF7224}" presName="horFlow" presStyleCnt="0"/>
      <dgm:spPr/>
    </dgm:pt>
    <dgm:pt modelId="{20B92271-DAB8-4416-8DCF-FE317843810F}" type="pres">
      <dgm:prSet presAssocID="{50B3E522-693C-49A5-A423-647AF2DF7224}" presName="bigChev" presStyleLbl="node1" presStyleIdx="0" presStyleCnt="1" custScaleX="120029"/>
      <dgm:spPr/>
    </dgm:pt>
  </dgm:ptLst>
  <dgm:cxnLst>
    <dgm:cxn modelId="{09033051-284F-4B8E-852E-66858C3DE1A4}" srcId="{E1EF991F-AEA2-4F42-A02D-44423242DF48}" destId="{50B3E522-693C-49A5-A423-647AF2DF7224}" srcOrd="0" destOrd="0" parTransId="{AFFBD74A-3B80-4B7C-BE3C-4DEB681B74D5}" sibTransId="{568420EB-AE48-4FFF-84C9-D8A07155C10A}"/>
    <dgm:cxn modelId="{8C9D6283-655B-4DDA-954E-3E765544DB8F}" type="presOf" srcId="{50B3E522-693C-49A5-A423-647AF2DF7224}" destId="{20B92271-DAB8-4416-8DCF-FE317843810F}" srcOrd="0" destOrd="0" presId="urn:microsoft.com/office/officeart/2005/8/layout/lProcess3"/>
    <dgm:cxn modelId="{2F129EF9-27EE-4364-99AF-493F40D998F6}" type="presOf" srcId="{E1EF991F-AEA2-4F42-A02D-44423242DF48}" destId="{DEF4BD4C-8075-451F-9E61-F1B901ADD5AF}" srcOrd="0" destOrd="0" presId="urn:microsoft.com/office/officeart/2005/8/layout/lProcess3"/>
    <dgm:cxn modelId="{157E7613-1A3D-4B68-9F66-015CCE10B481}" type="presParOf" srcId="{DEF4BD4C-8075-451F-9E61-F1B901ADD5AF}" destId="{2EEF883C-1E91-4117-BB42-76C1509B08E3}" srcOrd="0" destOrd="0" presId="urn:microsoft.com/office/officeart/2005/8/layout/lProcess3"/>
    <dgm:cxn modelId="{03D56D38-5B22-4317-9C31-2205C3265A6D}" type="presParOf" srcId="{2EEF883C-1E91-4117-BB42-76C1509B08E3}" destId="{20B92271-DAB8-4416-8DCF-FE317843810F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5461572-B833-4221-8F71-9A52F20E56EA}" type="doc">
      <dgm:prSet loTypeId="urn:microsoft.com/office/officeart/2005/8/layout/pyramid2" loCatId="pyramid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12658339-6F24-49CB-A6EE-B06F8AA8D842}">
      <dgm:prSet/>
      <dgm:spPr/>
      <dgm:t>
        <a:bodyPr/>
        <a:lstStyle/>
        <a:p>
          <a:pPr rtl="0"/>
          <a:r>
            <a:rPr lang="ru-RU" b="1" dirty="0"/>
            <a:t>55%</a:t>
          </a:r>
          <a:endParaRPr lang="ru-RU" dirty="0"/>
        </a:p>
      </dgm:t>
    </dgm:pt>
    <dgm:pt modelId="{80B0E75E-4EB7-4B01-893A-675110F960AC}" type="parTrans" cxnId="{DBE1791F-C1A4-47D0-8698-5DD51DF6F5AB}">
      <dgm:prSet/>
      <dgm:spPr/>
      <dgm:t>
        <a:bodyPr/>
        <a:lstStyle/>
        <a:p>
          <a:endParaRPr lang="ru-RU"/>
        </a:p>
      </dgm:t>
    </dgm:pt>
    <dgm:pt modelId="{50F824C0-A261-41C8-A062-81003227E55F}" type="sibTrans" cxnId="{DBE1791F-C1A4-47D0-8698-5DD51DF6F5AB}">
      <dgm:prSet/>
      <dgm:spPr/>
      <dgm:t>
        <a:bodyPr/>
        <a:lstStyle/>
        <a:p>
          <a:endParaRPr lang="ru-RU"/>
        </a:p>
      </dgm:t>
    </dgm:pt>
    <dgm:pt modelId="{12F9F275-8CCF-4451-8F48-5C71247FC9DC}" type="pres">
      <dgm:prSet presAssocID="{55461572-B833-4221-8F71-9A52F20E56EA}" presName="compositeShape" presStyleCnt="0">
        <dgm:presLayoutVars>
          <dgm:dir/>
          <dgm:resizeHandles/>
        </dgm:presLayoutVars>
      </dgm:prSet>
      <dgm:spPr/>
    </dgm:pt>
    <dgm:pt modelId="{3225FCCB-23EB-4868-8DA9-5233403E4B09}" type="pres">
      <dgm:prSet presAssocID="{55461572-B833-4221-8F71-9A52F20E56EA}" presName="pyramid" presStyleLbl="node1" presStyleIdx="0" presStyleCnt="1"/>
      <dgm:spPr/>
    </dgm:pt>
    <dgm:pt modelId="{C213FA2E-F722-458D-94F4-BFB356B50916}" type="pres">
      <dgm:prSet presAssocID="{55461572-B833-4221-8F71-9A52F20E56EA}" presName="theList" presStyleCnt="0"/>
      <dgm:spPr/>
    </dgm:pt>
    <dgm:pt modelId="{A687106D-81C4-498E-8CCF-CC0F5FDBF9F0}" type="pres">
      <dgm:prSet presAssocID="{12658339-6F24-49CB-A6EE-B06F8AA8D842}" presName="aNode" presStyleLbl="fgAcc1" presStyleIdx="0" presStyleCnt="1">
        <dgm:presLayoutVars>
          <dgm:bulletEnabled val="1"/>
        </dgm:presLayoutVars>
      </dgm:prSet>
      <dgm:spPr/>
    </dgm:pt>
    <dgm:pt modelId="{89E86E11-7F78-4E4F-88C6-5478F9671333}" type="pres">
      <dgm:prSet presAssocID="{12658339-6F24-49CB-A6EE-B06F8AA8D842}" presName="aSpace" presStyleCnt="0"/>
      <dgm:spPr/>
    </dgm:pt>
  </dgm:ptLst>
  <dgm:cxnLst>
    <dgm:cxn modelId="{DBE1791F-C1A4-47D0-8698-5DD51DF6F5AB}" srcId="{55461572-B833-4221-8F71-9A52F20E56EA}" destId="{12658339-6F24-49CB-A6EE-B06F8AA8D842}" srcOrd="0" destOrd="0" parTransId="{80B0E75E-4EB7-4B01-893A-675110F960AC}" sibTransId="{50F824C0-A261-41C8-A062-81003227E55F}"/>
    <dgm:cxn modelId="{4B246E5F-10DA-46CF-A315-365D1789F418}" type="presOf" srcId="{55461572-B833-4221-8F71-9A52F20E56EA}" destId="{12F9F275-8CCF-4451-8F48-5C71247FC9DC}" srcOrd="0" destOrd="0" presId="urn:microsoft.com/office/officeart/2005/8/layout/pyramid2"/>
    <dgm:cxn modelId="{40789A74-D0B5-4AC2-99A3-5C700BC0541E}" type="presOf" srcId="{12658339-6F24-49CB-A6EE-B06F8AA8D842}" destId="{A687106D-81C4-498E-8CCF-CC0F5FDBF9F0}" srcOrd="0" destOrd="0" presId="urn:microsoft.com/office/officeart/2005/8/layout/pyramid2"/>
    <dgm:cxn modelId="{FDF618AE-9193-4A47-B3E4-1AC4E6233A88}" type="presParOf" srcId="{12F9F275-8CCF-4451-8F48-5C71247FC9DC}" destId="{3225FCCB-23EB-4868-8DA9-5233403E4B09}" srcOrd="0" destOrd="0" presId="urn:microsoft.com/office/officeart/2005/8/layout/pyramid2"/>
    <dgm:cxn modelId="{E5C0AFC8-B6F0-4F06-8732-AA5428D01368}" type="presParOf" srcId="{12F9F275-8CCF-4451-8F48-5C71247FC9DC}" destId="{C213FA2E-F722-458D-94F4-BFB356B50916}" srcOrd="1" destOrd="0" presId="urn:microsoft.com/office/officeart/2005/8/layout/pyramid2"/>
    <dgm:cxn modelId="{0C6E4543-E4D0-44EA-A24B-2F124262FBD8}" type="presParOf" srcId="{C213FA2E-F722-458D-94F4-BFB356B50916}" destId="{A687106D-81C4-498E-8CCF-CC0F5FDBF9F0}" srcOrd="0" destOrd="0" presId="urn:microsoft.com/office/officeart/2005/8/layout/pyramid2"/>
    <dgm:cxn modelId="{6F8AAC73-CB52-4F65-A9DF-36EDFE488CDC}" type="presParOf" srcId="{C213FA2E-F722-458D-94F4-BFB356B50916}" destId="{89E86E11-7F78-4E4F-88C6-5478F9671333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868B875-F472-4F08-BE54-77603D64A70B}" type="doc">
      <dgm:prSet loTypeId="urn:microsoft.com/office/officeart/2005/8/layout/target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72541C1-94AB-462F-B70F-6742A0AB67A6}">
      <dgm:prSet/>
      <dgm:spPr/>
      <dgm:t>
        <a:bodyPr/>
        <a:lstStyle/>
        <a:p>
          <a:pPr rtl="0"/>
          <a:r>
            <a:rPr lang="ru-RU" dirty="0"/>
            <a:t>При выделении </a:t>
          </a:r>
          <a:r>
            <a:rPr lang="en-US" dirty="0"/>
            <a:t>MRSA*</a:t>
          </a:r>
          <a:r>
            <a:rPr lang="ru-RU" dirty="0"/>
            <a:t> у больных с осложненными инфекциями кожи и мягких тканей</a:t>
          </a:r>
        </a:p>
      </dgm:t>
    </dgm:pt>
    <dgm:pt modelId="{04D30AB0-FD85-4175-AB84-D2BF9F5917E6}" type="parTrans" cxnId="{1196C641-7A6E-4BE9-9EF5-790B7A39219F}">
      <dgm:prSet/>
      <dgm:spPr/>
      <dgm:t>
        <a:bodyPr/>
        <a:lstStyle/>
        <a:p>
          <a:endParaRPr lang="ru-RU"/>
        </a:p>
      </dgm:t>
    </dgm:pt>
    <dgm:pt modelId="{5208742F-EF9A-47D8-961B-6E0C6A312BBD}" type="sibTrans" cxnId="{1196C641-7A6E-4BE9-9EF5-790B7A39219F}">
      <dgm:prSet/>
      <dgm:spPr/>
      <dgm:t>
        <a:bodyPr/>
        <a:lstStyle/>
        <a:p>
          <a:endParaRPr lang="ru-RU"/>
        </a:p>
      </dgm:t>
    </dgm:pt>
    <dgm:pt modelId="{B249B1A5-B48C-47B7-92FB-12C8D251F0C0}" type="pres">
      <dgm:prSet presAssocID="{B868B875-F472-4F08-BE54-77603D64A70B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5A9045AB-E637-42C2-866E-013C8FF8B105}" type="pres">
      <dgm:prSet presAssocID="{472541C1-94AB-462F-B70F-6742A0AB67A6}" presName="circle1" presStyleLbl="node1" presStyleIdx="0" presStyleCnt="1"/>
      <dgm:spPr/>
    </dgm:pt>
    <dgm:pt modelId="{F40FDAFC-BF31-44E3-9734-B8BD70F70310}" type="pres">
      <dgm:prSet presAssocID="{472541C1-94AB-462F-B70F-6742A0AB67A6}" presName="space" presStyleCnt="0"/>
      <dgm:spPr/>
    </dgm:pt>
    <dgm:pt modelId="{99285A18-FAA5-4734-8DE8-F0C5779B5294}" type="pres">
      <dgm:prSet presAssocID="{472541C1-94AB-462F-B70F-6742A0AB67A6}" presName="rect1" presStyleLbl="alignAcc1" presStyleIdx="0" presStyleCnt="1"/>
      <dgm:spPr/>
    </dgm:pt>
    <dgm:pt modelId="{0E3A0601-B1BB-46C2-A998-CB51B81F2344}" type="pres">
      <dgm:prSet presAssocID="{472541C1-94AB-462F-B70F-6742A0AB67A6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B5DFBA3A-0DBC-4059-ACFA-D7D0ED4B3EF7}" type="presOf" srcId="{472541C1-94AB-462F-B70F-6742A0AB67A6}" destId="{0E3A0601-B1BB-46C2-A998-CB51B81F2344}" srcOrd="1" destOrd="0" presId="urn:microsoft.com/office/officeart/2005/8/layout/target3"/>
    <dgm:cxn modelId="{1196C641-7A6E-4BE9-9EF5-790B7A39219F}" srcId="{B868B875-F472-4F08-BE54-77603D64A70B}" destId="{472541C1-94AB-462F-B70F-6742A0AB67A6}" srcOrd="0" destOrd="0" parTransId="{04D30AB0-FD85-4175-AB84-D2BF9F5917E6}" sibTransId="{5208742F-EF9A-47D8-961B-6E0C6A312BBD}"/>
    <dgm:cxn modelId="{D5587349-36F2-4D3E-9514-02090A12CDAB}" type="presOf" srcId="{472541C1-94AB-462F-B70F-6742A0AB67A6}" destId="{99285A18-FAA5-4734-8DE8-F0C5779B5294}" srcOrd="0" destOrd="0" presId="urn:microsoft.com/office/officeart/2005/8/layout/target3"/>
    <dgm:cxn modelId="{DFD1EDFF-7D19-4A9C-9091-09DB0A993397}" type="presOf" srcId="{B868B875-F472-4F08-BE54-77603D64A70B}" destId="{B249B1A5-B48C-47B7-92FB-12C8D251F0C0}" srcOrd="0" destOrd="0" presId="urn:microsoft.com/office/officeart/2005/8/layout/target3"/>
    <dgm:cxn modelId="{2F9C8914-C777-4E40-8421-F0A3746701F9}" type="presParOf" srcId="{B249B1A5-B48C-47B7-92FB-12C8D251F0C0}" destId="{5A9045AB-E637-42C2-866E-013C8FF8B105}" srcOrd="0" destOrd="0" presId="urn:microsoft.com/office/officeart/2005/8/layout/target3"/>
    <dgm:cxn modelId="{CAD22730-01A5-4106-A738-8BB1CED89518}" type="presParOf" srcId="{B249B1A5-B48C-47B7-92FB-12C8D251F0C0}" destId="{F40FDAFC-BF31-44E3-9734-B8BD70F70310}" srcOrd="1" destOrd="0" presId="urn:microsoft.com/office/officeart/2005/8/layout/target3"/>
    <dgm:cxn modelId="{8B57072A-4CF2-4EFB-8A1E-FF537E784CD7}" type="presParOf" srcId="{B249B1A5-B48C-47B7-92FB-12C8D251F0C0}" destId="{99285A18-FAA5-4734-8DE8-F0C5779B5294}" srcOrd="2" destOrd="0" presId="urn:microsoft.com/office/officeart/2005/8/layout/target3"/>
    <dgm:cxn modelId="{54D16D5D-7F1F-4596-9B36-6585FDB73713}" type="presParOf" srcId="{B249B1A5-B48C-47B7-92FB-12C8D251F0C0}" destId="{0E3A0601-B1BB-46C2-A998-CB51B81F2344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92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0EC0EE9-E98D-4F00-BDD6-A7DB1A7EA940}" type="doc">
      <dgm:prSet loTypeId="urn:microsoft.com/office/officeart/2005/8/layout/lProcess3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26E8A982-BD0D-47CC-AA59-7421F7439BCA}">
      <dgm:prSet/>
      <dgm:spPr/>
      <dgm:t>
        <a:bodyPr/>
        <a:lstStyle/>
        <a:p>
          <a:pPr rtl="0"/>
          <a:r>
            <a:rPr lang="ru-RU" b="1" i="1" dirty="0"/>
            <a:t>Длительность пребывания в стационаре</a:t>
          </a:r>
          <a:endParaRPr lang="ru-RU" dirty="0"/>
        </a:p>
      </dgm:t>
    </dgm:pt>
    <dgm:pt modelId="{7539C8EB-8785-4E77-AE78-AC1AFAEB09A6}" type="parTrans" cxnId="{80919A90-7B20-4CE3-B2CB-66602E5CDEB0}">
      <dgm:prSet/>
      <dgm:spPr/>
      <dgm:t>
        <a:bodyPr/>
        <a:lstStyle/>
        <a:p>
          <a:endParaRPr lang="ru-RU"/>
        </a:p>
      </dgm:t>
    </dgm:pt>
    <dgm:pt modelId="{AB026B93-6E67-44E9-9729-4A31A864DC98}" type="sibTrans" cxnId="{80919A90-7B20-4CE3-B2CB-66602E5CDEB0}">
      <dgm:prSet/>
      <dgm:spPr/>
      <dgm:t>
        <a:bodyPr/>
        <a:lstStyle/>
        <a:p>
          <a:endParaRPr lang="ru-RU"/>
        </a:p>
      </dgm:t>
    </dgm:pt>
    <dgm:pt modelId="{80B65599-068A-43FC-8E1F-6C74C73917B0}" type="pres">
      <dgm:prSet presAssocID="{60EC0EE9-E98D-4F00-BDD6-A7DB1A7EA940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F3031C40-7096-498D-95A3-4C18BDEF4F20}" type="pres">
      <dgm:prSet presAssocID="{26E8A982-BD0D-47CC-AA59-7421F7439BCA}" presName="horFlow" presStyleCnt="0"/>
      <dgm:spPr/>
    </dgm:pt>
    <dgm:pt modelId="{5A9789E0-C497-4698-AE03-8F4A4B550C93}" type="pres">
      <dgm:prSet presAssocID="{26E8A982-BD0D-47CC-AA59-7421F7439BCA}" presName="bigChev" presStyleLbl="node1" presStyleIdx="0" presStyleCnt="1" custScaleX="124756"/>
      <dgm:spPr/>
    </dgm:pt>
  </dgm:ptLst>
  <dgm:cxnLst>
    <dgm:cxn modelId="{F44D814F-AF06-40FC-AD35-F62F41305CDC}" type="presOf" srcId="{60EC0EE9-E98D-4F00-BDD6-A7DB1A7EA940}" destId="{80B65599-068A-43FC-8E1F-6C74C73917B0}" srcOrd="0" destOrd="0" presId="urn:microsoft.com/office/officeart/2005/8/layout/lProcess3"/>
    <dgm:cxn modelId="{CD9CD861-1D0B-4D08-A88C-D022945429C3}" type="presOf" srcId="{26E8A982-BD0D-47CC-AA59-7421F7439BCA}" destId="{5A9789E0-C497-4698-AE03-8F4A4B550C93}" srcOrd="0" destOrd="0" presId="urn:microsoft.com/office/officeart/2005/8/layout/lProcess3"/>
    <dgm:cxn modelId="{80919A90-7B20-4CE3-B2CB-66602E5CDEB0}" srcId="{60EC0EE9-E98D-4F00-BDD6-A7DB1A7EA940}" destId="{26E8A982-BD0D-47CC-AA59-7421F7439BCA}" srcOrd="0" destOrd="0" parTransId="{7539C8EB-8785-4E77-AE78-AC1AFAEB09A6}" sibTransId="{AB026B93-6E67-44E9-9729-4A31A864DC98}"/>
    <dgm:cxn modelId="{5ED48C1D-F954-417E-8D0A-1FA4FC51C02D}" type="presParOf" srcId="{80B65599-068A-43FC-8E1F-6C74C73917B0}" destId="{F3031C40-7096-498D-95A3-4C18BDEF4F20}" srcOrd="0" destOrd="0" presId="urn:microsoft.com/office/officeart/2005/8/layout/lProcess3"/>
    <dgm:cxn modelId="{F5D28FE9-49A2-4B1E-B603-9E5AB076D59C}" type="presParOf" srcId="{F3031C40-7096-498D-95A3-4C18BDEF4F20}" destId="{5A9789E0-C497-4698-AE03-8F4A4B550C93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9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EC0EE9-E98D-4F00-BDD6-A7DB1A7EA940}" type="doc">
      <dgm:prSet loTypeId="urn:microsoft.com/office/officeart/2005/8/layout/lProcess3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26E8A982-BD0D-47CC-AA59-7421F7439BCA}">
      <dgm:prSet/>
      <dgm:spPr/>
      <dgm:t>
        <a:bodyPr/>
        <a:lstStyle/>
        <a:p>
          <a:pPr rtl="0"/>
          <a:r>
            <a:rPr lang="ru-RU" b="1" i="1" dirty="0"/>
            <a:t>Длительность пребывания в стационаре</a:t>
          </a:r>
          <a:endParaRPr lang="ru-RU" dirty="0"/>
        </a:p>
      </dgm:t>
    </dgm:pt>
    <dgm:pt modelId="{7539C8EB-8785-4E77-AE78-AC1AFAEB09A6}" type="parTrans" cxnId="{80919A90-7B20-4CE3-B2CB-66602E5CDEB0}">
      <dgm:prSet/>
      <dgm:spPr/>
      <dgm:t>
        <a:bodyPr/>
        <a:lstStyle/>
        <a:p>
          <a:endParaRPr lang="ru-RU"/>
        </a:p>
      </dgm:t>
    </dgm:pt>
    <dgm:pt modelId="{AB026B93-6E67-44E9-9729-4A31A864DC98}" type="sibTrans" cxnId="{80919A90-7B20-4CE3-B2CB-66602E5CDEB0}">
      <dgm:prSet/>
      <dgm:spPr/>
      <dgm:t>
        <a:bodyPr/>
        <a:lstStyle/>
        <a:p>
          <a:endParaRPr lang="ru-RU"/>
        </a:p>
      </dgm:t>
    </dgm:pt>
    <dgm:pt modelId="{80B65599-068A-43FC-8E1F-6C74C73917B0}" type="pres">
      <dgm:prSet presAssocID="{60EC0EE9-E98D-4F00-BDD6-A7DB1A7EA940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F3031C40-7096-498D-95A3-4C18BDEF4F20}" type="pres">
      <dgm:prSet presAssocID="{26E8A982-BD0D-47CC-AA59-7421F7439BCA}" presName="horFlow" presStyleCnt="0"/>
      <dgm:spPr/>
    </dgm:pt>
    <dgm:pt modelId="{5A9789E0-C497-4698-AE03-8F4A4B550C93}" type="pres">
      <dgm:prSet presAssocID="{26E8A982-BD0D-47CC-AA59-7421F7439BCA}" presName="bigChev" presStyleLbl="node1" presStyleIdx="0" presStyleCnt="1" custScaleX="124756"/>
      <dgm:spPr/>
    </dgm:pt>
  </dgm:ptLst>
  <dgm:cxnLst>
    <dgm:cxn modelId="{F44D814F-AF06-40FC-AD35-F62F41305CDC}" type="presOf" srcId="{60EC0EE9-E98D-4F00-BDD6-A7DB1A7EA940}" destId="{80B65599-068A-43FC-8E1F-6C74C73917B0}" srcOrd="0" destOrd="0" presId="urn:microsoft.com/office/officeart/2005/8/layout/lProcess3"/>
    <dgm:cxn modelId="{CD9CD861-1D0B-4D08-A88C-D022945429C3}" type="presOf" srcId="{26E8A982-BD0D-47CC-AA59-7421F7439BCA}" destId="{5A9789E0-C497-4698-AE03-8F4A4B550C93}" srcOrd="0" destOrd="0" presId="urn:microsoft.com/office/officeart/2005/8/layout/lProcess3"/>
    <dgm:cxn modelId="{80919A90-7B20-4CE3-B2CB-66602E5CDEB0}" srcId="{60EC0EE9-E98D-4F00-BDD6-A7DB1A7EA940}" destId="{26E8A982-BD0D-47CC-AA59-7421F7439BCA}" srcOrd="0" destOrd="0" parTransId="{7539C8EB-8785-4E77-AE78-AC1AFAEB09A6}" sibTransId="{AB026B93-6E67-44E9-9729-4A31A864DC98}"/>
    <dgm:cxn modelId="{5ED48C1D-F954-417E-8D0A-1FA4FC51C02D}" type="presParOf" srcId="{80B65599-068A-43FC-8E1F-6C74C73917B0}" destId="{F3031C40-7096-498D-95A3-4C18BDEF4F20}" srcOrd="0" destOrd="0" presId="urn:microsoft.com/office/officeart/2005/8/layout/lProcess3"/>
    <dgm:cxn modelId="{F5D28FE9-49A2-4B1E-B603-9E5AB076D59C}" type="presParOf" srcId="{F3031C40-7096-498D-95A3-4C18BDEF4F20}" destId="{5A9789E0-C497-4698-AE03-8F4A4B550C93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EF991F-AEA2-4F42-A02D-44423242DF48}" type="doc">
      <dgm:prSet loTypeId="urn:microsoft.com/office/officeart/2005/8/layout/lProcess3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50B3E522-693C-49A5-A423-647AF2DF7224}">
      <dgm:prSet/>
      <dgm:spPr/>
      <dgm:t>
        <a:bodyPr/>
        <a:lstStyle/>
        <a:p>
          <a:pPr rtl="0"/>
          <a:r>
            <a:rPr lang="ru-RU" b="1" i="1" dirty="0"/>
            <a:t>Затраты на лечение</a:t>
          </a:r>
          <a:endParaRPr lang="ru-RU" dirty="0"/>
        </a:p>
      </dgm:t>
    </dgm:pt>
    <dgm:pt modelId="{AFFBD74A-3B80-4B7C-BE3C-4DEB681B74D5}" type="parTrans" cxnId="{09033051-284F-4B8E-852E-66858C3DE1A4}">
      <dgm:prSet/>
      <dgm:spPr/>
      <dgm:t>
        <a:bodyPr/>
        <a:lstStyle/>
        <a:p>
          <a:endParaRPr lang="ru-RU"/>
        </a:p>
      </dgm:t>
    </dgm:pt>
    <dgm:pt modelId="{568420EB-AE48-4FFF-84C9-D8A07155C10A}" type="sibTrans" cxnId="{09033051-284F-4B8E-852E-66858C3DE1A4}">
      <dgm:prSet/>
      <dgm:spPr/>
      <dgm:t>
        <a:bodyPr/>
        <a:lstStyle/>
        <a:p>
          <a:endParaRPr lang="ru-RU"/>
        </a:p>
      </dgm:t>
    </dgm:pt>
    <dgm:pt modelId="{DEF4BD4C-8075-451F-9E61-F1B901ADD5AF}" type="pres">
      <dgm:prSet presAssocID="{E1EF991F-AEA2-4F42-A02D-44423242DF48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2EEF883C-1E91-4117-BB42-76C1509B08E3}" type="pres">
      <dgm:prSet presAssocID="{50B3E522-693C-49A5-A423-647AF2DF7224}" presName="horFlow" presStyleCnt="0"/>
      <dgm:spPr/>
    </dgm:pt>
    <dgm:pt modelId="{20B92271-DAB8-4416-8DCF-FE317843810F}" type="pres">
      <dgm:prSet presAssocID="{50B3E522-693C-49A5-A423-647AF2DF7224}" presName="bigChev" presStyleLbl="node1" presStyleIdx="0" presStyleCnt="1" custScaleX="120029"/>
      <dgm:spPr/>
    </dgm:pt>
  </dgm:ptLst>
  <dgm:cxnLst>
    <dgm:cxn modelId="{09033051-284F-4B8E-852E-66858C3DE1A4}" srcId="{E1EF991F-AEA2-4F42-A02D-44423242DF48}" destId="{50B3E522-693C-49A5-A423-647AF2DF7224}" srcOrd="0" destOrd="0" parTransId="{AFFBD74A-3B80-4B7C-BE3C-4DEB681B74D5}" sibTransId="{568420EB-AE48-4FFF-84C9-D8A07155C10A}"/>
    <dgm:cxn modelId="{8C9D6283-655B-4DDA-954E-3E765544DB8F}" type="presOf" srcId="{50B3E522-693C-49A5-A423-647AF2DF7224}" destId="{20B92271-DAB8-4416-8DCF-FE317843810F}" srcOrd="0" destOrd="0" presId="urn:microsoft.com/office/officeart/2005/8/layout/lProcess3"/>
    <dgm:cxn modelId="{2F129EF9-27EE-4364-99AF-493F40D998F6}" type="presOf" srcId="{E1EF991F-AEA2-4F42-A02D-44423242DF48}" destId="{DEF4BD4C-8075-451F-9E61-F1B901ADD5AF}" srcOrd="0" destOrd="0" presId="urn:microsoft.com/office/officeart/2005/8/layout/lProcess3"/>
    <dgm:cxn modelId="{157E7613-1A3D-4B68-9F66-015CCE10B481}" type="presParOf" srcId="{DEF4BD4C-8075-451F-9E61-F1B901ADD5AF}" destId="{2EEF883C-1E91-4117-BB42-76C1509B08E3}" srcOrd="0" destOrd="0" presId="urn:microsoft.com/office/officeart/2005/8/layout/lProcess3"/>
    <dgm:cxn modelId="{03D56D38-5B22-4317-9C31-2205C3265A6D}" type="presParOf" srcId="{2EEF883C-1E91-4117-BB42-76C1509B08E3}" destId="{20B92271-DAB8-4416-8DCF-FE317843810F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B4C744-47CA-4CE8-B22B-15831DC83144}" type="doc">
      <dgm:prSet loTypeId="urn:microsoft.com/office/officeart/2005/8/layout/hList7#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A1BA62EB-1AF5-4AB7-B7AA-29E70723EB85}">
      <dgm:prSet custT="1"/>
      <dgm:spPr/>
      <dgm:t>
        <a:bodyPr/>
        <a:lstStyle/>
        <a:p>
          <a:pPr rtl="0"/>
          <a:r>
            <a:rPr lang="ru-RU" sz="2000" b="1" i="1" dirty="0"/>
            <a:t>Затраты на лечение в год в США</a:t>
          </a:r>
          <a:endParaRPr lang="ru-RU" sz="2000" dirty="0"/>
        </a:p>
      </dgm:t>
    </dgm:pt>
    <dgm:pt modelId="{82956C37-1F4D-447F-BA21-5598DCF345D8}" type="parTrans" cxnId="{4EDB48D8-4E3A-4E48-BE2A-C4C13799789B}">
      <dgm:prSet/>
      <dgm:spPr/>
      <dgm:t>
        <a:bodyPr/>
        <a:lstStyle/>
        <a:p>
          <a:endParaRPr lang="ru-RU"/>
        </a:p>
      </dgm:t>
    </dgm:pt>
    <dgm:pt modelId="{EC035843-B30D-419C-A65D-BB9204485087}" type="sibTrans" cxnId="{4EDB48D8-4E3A-4E48-BE2A-C4C13799789B}">
      <dgm:prSet/>
      <dgm:spPr/>
      <dgm:t>
        <a:bodyPr/>
        <a:lstStyle/>
        <a:p>
          <a:endParaRPr lang="ru-RU"/>
        </a:p>
      </dgm:t>
    </dgm:pt>
    <dgm:pt modelId="{58D399AC-245B-4372-A9C4-8FC79B9CBAEE}" type="pres">
      <dgm:prSet presAssocID="{8CB4C744-47CA-4CE8-B22B-15831DC83144}" presName="Name0" presStyleCnt="0">
        <dgm:presLayoutVars>
          <dgm:dir/>
          <dgm:resizeHandles val="exact"/>
        </dgm:presLayoutVars>
      </dgm:prSet>
      <dgm:spPr/>
    </dgm:pt>
    <dgm:pt modelId="{09674122-054E-4CB4-A91E-AAA2603CDDF7}" type="pres">
      <dgm:prSet presAssocID="{8CB4C744-47CA-4CE8-B22B-15831DC83144}" presName="fgShape" presStyleLbl="fgShp" presStyleIdx="0" presStyleCnt="1"/>
      <dgm:spPr/>
    </dgm:pt>
    <dgm:pt modelId="{29EDFABA-97DC-4215-A54B-8F6F6A1B7828}" type="pres">
      <dgm:prSet presAssocID="{8CB4C744-47CA-4CE8-B22B-15831DC83144}" presName="linComp" presStyleCnt="0"/>
      <dgm:spPr/>
    </dgm:pt>
    <dgm:pt modelId="{623E4298-E922-4FF2-B031-8F1809258C72}" type="pres">
      <dgm:prSet presAssocID="{A1BA62EB-1AF5-4AB7-B7AA-29E70723EB85}" presName="compNode" presStyleCnt="0"/>
      <dgm:spPr/>
    </dgm:pt>
    <dgm:pt modelId="{FF00566B-DEA7-436B-AF8D-141E80B66464}" type="pres">
      <dgm:prSet presAssocID="{A1BA62EB-1AF5-4AB7-B7AA-29E70723EB85}" presName="bkgdShape" presStyleLbl="node1" presStyleIdx="0" presStyleCnt="1"/>
      <dgm:spPr/>
    </dgm:pt>
    <dgm:pt modelId="{F9B79B04-E4F6-4B2A-9EFB-3D80035FA648}" type="pres">
      <dgm:prSet presAssocID="{A1BA62EB-1AF5-4AB7-B7AA-29E70723EB85}" presName="nodeTx" presStyleLbl="node1" presStyleIdx="0" presStyleCnt="1">
        <dgm:presLayoutVars>
          <dgm:bulletEnabled val="1"/>
        </dgm:presLayoutVars>
      </dgm:prSet>
      <dgm:spPr/>
    </dgm:pt>
    <dgm:pt modelId="{B51C5D0B-BBED-4507-A937-870C86576585}" type="pres">
      <dgm:prSet presAssocID="{A1BA62EB-1AF5-4AB7-B7AA-29E70723EB85}" presName="invisiNode" presStyleLbl="node1" presStyleIdx="0" presStyleCnt="1"/>
      <dgm:spPr/>
    </dgm:pt>
    <dgm:pt modelId="{303CC970-D353-4C4F-AFB7-65607212558B}" type="pres">
      <dgm:prSet presAssocID="{A1BA62EB-1AF5-4AB7-B7AA-29E70723EB85}" presName="imagNode" presStyleLbl="fgImgPlace1" presStyleIdx="0" presStyleCnt="1"/>
      <dgm:spPr/>
    </dgm:pt>
  </dgm:ptLst>
  <dgm:cxnLst>
    <dgm:cxn modelId="{6CD35447-65B6-4EC6-B876-14FB2D443088}" type="presOf" srcId="{8CB4C744-47CA-4CE8-B22B-15831DC83144}" destId="{58D399AC-245B-4372-A9C4-8FC79B9CBAEE}" srcOrd="0" destOrd="0" presId="urn:microsoft.com/office/officeart/2005/8/layout/hList7#1"/>
    <dgm:cxn modelId="{53236A7A-D31B-443F-9FA6-C7B1A912CE76}" type="presOf" srcId="{A1BA62EB-1AF5-4AB7-B7AA-29E70723EB85}" destId="{FF00566B-DEA7-436B-AF8D-141E80B66464}" srcOrd="0" destOrd="0" presId="urn:microsoft.com/office/officeart/2005/8/layout/hList7#1"/>
    <dgm:cxn modelId="{5AB18ED4-D60E-4760-BFF1-9A4DEDE1D4B6}" type="presOf" srcId="{A1BA62EB-1AF5-4AB7-B7AA-29E70723EB85}" destId="{F9B79B04-E4F6-4B2A-9EFB-3D80035FA648}" srcOrd="1" destOrd="0" presId="urn:microsoft.com/office/officeart/2005/8/layout/hList7#1"/>
    <dgm:cxn modelId="{4EDB48D8-4E3A-4E48-BE2A-C4C13799789B}" srcId="{8CB4C744-47CA-4CE8-B22B-15831DC83144}" destId="{A1BA62EB-1AF5-4AB7-B7AA-29E70723EB85}" srcOrd="0" destOrd="0" parTransId="{82956C37-1F4D-447F-BA21-5598DCF345D8}" sibTransId="{EC035843-B30D-419C-A65D-BB9204485087}"/>
    <dgm:cxn modelId="{EC7F7D17-402A-4EE4-A7A4-D4D1CE519A1A}" type="presParOf" srcId="{58D399AC-245B-4372-A9C4-8FC79B9CBAEE}" destId="{09674122-054E-4CB4-A91E-AAA2603CDDF7}" srcOrd="0" destOrd="0" presId="urn:microsoft.com/office/officeart/2005/8/layout/hList7#1"/>
    <dgm:cxn modelId="{0C8559CA-34B1-43F1-BF36-7DB2189CC4D6}" type="presParOf" srcId="{58D399AC-245B-4372-A9C4-8FC79B9CBAEE}" destId="{29EDFABA-97DC-4215-A54B-8F6F6A1B7828}" srcOrd="1" destOrd="0" presId="urn:microsoft.com/office/officeart/2005/8/layout/hList7#1"/>
    <dgm:cxn modelId="{7BA0C20C-35FF-48CF-B01E-495BE69E6398}" type="presParOf" srcId="{29EDFABA-97DC-4215-A54B-8F6F6A1B7828}" destId="{623E4298-E922-4FF2-B031-8F1809258C72}" srcOrd="0" destOrd="0" presId="urn:microsoft.com/office/officeart/2005/8/layout/hList7#1"/>
    <dgm:cxn modelId="{8838E73B-A175-4F94-8E90-BA0B07BB5834}" type="presParOf" srcId="{623E4298-E922-4FF2-B031-8F1809258C72}" destId="{FF00566B-DEA7-436B-AF8D-141E80B66464}" srcOrd="0" destOrd="0" presId="urn:microsoft.com/office/officeart/2005/8/layout/hList7#1"/>
    <dgm:cxn modelId="{81A5C47E-F677-4EE0-86DA-2FC897849BDA}" type="presParOf" srcId="{623E4298-E922-4FF2-B031-8F1809258C72}" destId="{F9B79B04-E4F6-4B2A-9EFB-3D80035FA648}" srcOrd="1" destOrd="0" presId="urn:microsoft.com/office/officeart/2005/8/layout/hList7#1"/>
    <dgm:cxn modelId="{BFA70F76-1207-4BDB-8174-3E37976D43E6}" type="presParOf" srcId="{623E4298-E922-4FF2-B031-8F1809258C72}" destId="{B51C5D0B-BBED-4507-A937-870C86576585}" srcOrd="2" destOrd="0" presId="urn:microsoft.com/office/officeart/2005/8/layout/hList7#1"/>
    <dgm:cxn modelId="{1354A286-405F-46D1-ACE9-FDF764B7CC03}" type="presParOf" srcId="{623E4298-E922-4FF2-B031-8F1809258C72}" destId="{303CC970-D353-4C4F-AFB7-65607212558B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5461572-B833-4221-8F71-9A52F20E56EA}" type="doc">
      <dgm:prSet loTypeId="urn:microsoft.com/office/officeart/2005/8/layout/pyramid2" loCatId="pyramid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12658339-6F24-49CB-A6EE-B06F8AA8D842}">
      <dgm:prSet/>
      <dgm:spPr/>
      <dgm:t>
        <a:bodyPr/>
        <a:lstStyle/>
        <a:p>
          <a:pPr rtl="0"/>
          <a:r>
            <a:rPr lang="ru-RU" b="1" dirty="0"/>
            <a:t>55%</a:t>
          </a:r>
          <a:endParaRPr lang="ru-RU" dirty="0"/>
        </a:p>
      </dgm:t>
    </dgm:pt>
    <dgm:pt modelId="{80B0E75E-4EB7-4B01-893A-675110F960AC}" type="parTrans" cxnId="{DBE1791F-C1A4-47D0-8698-5DD51DF6F5AB}">
      <dgm:prSet/>
      <dgm:spPr/>
      <dgm:t>
        <a:bodyPr/>
        <a:lstStyle/>
        <a:p>
          <a:endParaRPr lang="ru-RU"/>
        </a:p>
      </dgm:t>
    </dgm:pt>
    <dgm:pt modelId="{50F824C0-A261-41C8-A062-81003227E55F}" type="sibTrans" cxnId="{DBE1791F-C1A4-47D0-8698-5DD51DF6F5AB}">
      <dgm:prSet/>
      <dgm:spPr/>
      <dgm:t>
        <a:bodyPr/>
        <a:lstStyle/>
        <a:p>
          <a:endParaRPr lang="ru-RU"/>
        </a:p>
      </dgm:t>
    </dgm:pt>
    <dgm:pt modelId="{12F9F275-8CCF-4451-8F48-5C71247FC9DC}" type="pres">
      <dgm:prSet presAssocID="{55461572-B833-4221-8F71-9A52F20E56EA}" presName="compositeShape" presStyleCnt="0">
        <dgm:presLayoutVars>
          <dgm:dir/>
          <dgm:resizeHandles/>
        </dgm:presLayoutVars>
      </dgm:prSet>
      <dgm:spPr/>
    </dgm:pt>
    <dgm:pt modelId="{3225FCCB-23EB-4868-8DA9-5233403E4B09}" type="pres">
      <dgm:prSet presAssocID="{55461572-B833-4221-8F71-9A52F20E56EA}" presName="pyramid" presStyleLbl="node1" presStyleIdx="0" presStyleCnt="1"/>
      <dgm:spPr/>
    </dgm:pt>
    <dgm:pt modelId="{C213FA2E-F722-458D-94F4-BFB356B50916}" type="pres">
      <dgm:prSet presAssocID="{55461572-B833-4221-8F71-9A52F20E56EA}" presName="theList" presStyleCnt="0"/>
      <dgm:spPr/>
    </dgm:pt>
    <dgm:pt modelId="{A687106D-81C4-498E-8CCF-CC0F5FDBF9F0}" type="pres">
      <dgm:prSet presAssocID="{12658339-6F24-49CB-A6EE-B06F8AA8D842}" presName="aNode" presStyleLbl="fgAcc1" presStyleIdx="0" presStyleCnt="1">
        <dgm:presLayoutVars>
          <dgm:bulletEnabled val="1"/>
        </dgm:presLayoutVars>
      </dgm:prSet>
      <dgm:spPr/>
    </dgm:pt>
    <dgm:pt modelId="{89E86E11-7F78-4E4F-88C6-5478F9671333}" type="pres">
      <dgm:prSet presAssocID="{12658339-6F24-49CB-A6EE-B06F8AA8D842}" presName="aSpace" presStyleCnt="0"/>
      <dgm:spPr/>
    </dgm:pt>
  </dgm:ptLst>
  <dgm:cxnLst>
    <dgm:cxn modelId="{DBE1791F-C1A4-47D0-8698-5DD51DF6F5AB}" srcId="{55461572-B833-4221-8F71-9A52F20E56EA}" destId="{12658339-6F24-49CB-A6EE-B06F8AA8D842}" srcOrd="0" destOrd="0" parTransId="{80B0E75E-4EB7-4B01-893A-675110F960AC}" sibTransId="{50F824C0-A261-41C8-A062-81003227E55F}"/>
    <dgm:cxn modelId="{4B246E5F-10DA-46CF-A315-365D1789F418}" type="presOf" srcId="{55461572-B833-4221-8F71-9A52F20E56EA}" destId="{12F9F275-8CCF-4451-8F48-5C71247FC9DC}" srcOrd="0" destOrd="0" presId="urn:microsoft.com/office/officeart/2005/8/layout/pyramid2"/>
    <dgm:cxn modelId="{40789A74-D0B5-4AC2-99A3-5C700BC0541E}" type="presOf" srcId="{12658339-6F24-49CB-A6EE-B06F8AA8D842}" destId="{A687106D-81C4-498E-8CCF-CC0F5FDBF9F0}" srcOrd="0" destOrd="0" presId="urn:microsoft.com/office/officeart/2005/8/layout/pyramid2"/>
    <dgm:cxn modelId="{FDF618AE-9193-4A47-B3E4-1AC4E6233A88}" type="presParOf" srcId="{12F9F275-8CCF-4451-8F48-5C71247FC9DC}" destId="{3225FCCB-23EB-4868-8DA9-5233403E4B09}" srcOrd="0" destOrd="0" presId="urn:microsoft.com/office/officeart/2005/8/layout/pyramid2"/>
    <dgm:cxn modelId="{E5C0AFC8-B6F0-4F06-8732-AA5428D01368}" type="presParOf" srcId="{12F9F275-8CCF-4451-8F48-5C71247FC9DC}" destId="{C213FA2E-F722-458D-94F4-BFB356B50916}" srcOrd="1" destOrd="0" presId="urn:microsoft.com/office/officeart/2005/8/layout/pyramid2"/>
    <dgm:cxn modelId="{0C6E4543-E4D0-44EA-A24B-2F124262FBD8}" type="presParOf" srcId="{C213FA2E-F722-458D-94F4-BFB356B50916}" destId="{A687106D-81C4-498E-8CCF-CC0F5FDBF9F0}" srcOrd="0" destOrd="0" presId="urn:microsoft.com/office/officeart/2005/8/layout/pyramid2"/>
    <dgm:cxn modelId="{6F8AAC73-CB52-4F65-A9DF-36EDFE488CDC}" type="presParOf" srcId="{C213FA2E-F722-458D-94F4-BFB356B50916}" destId="{89E86E11-7F78-4E4F-88C6-5478F9671333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EA1409A-865E-4024-B539-887345231157}" type="doc">
      <dgm:prSet loTypeId="urn:microsoft.com/office/officeart/2005/8/layout/pyramid2" loCatId="pyramid" qsTypeId="urn:microsoft.com/office/officeart/2005/8/quickstyle/simple1" qsCatId="simple" csTypeId="urn:microsoft.com/office/officeart/2005/8/colors/colorful1#1" csCatId="colorful"/>
      <dgm:spPr/>
      <dgm:t>
        <a:bodyPr/>
        <a:lstStyle/>
        <a:p>
          <a:endParaRPr lang="ru-RU"/>
        </a:p>
      </dgm:t>
    </dgm:pt>
    <dgm:pt modelId="{BCE0998E-F6C8-4D5C-9434-E96C539F8E01}">
      <dgm:prSet/>
      <dgm:spPr/>
      <dgm:t>
        <a:bodyPr/>
        <a:lstStyle/>
        <a:p>
          <a:pPr rtl="0"/>
          <a:r>
            <a:rPr lang="ru-RU" b="1" dirty="0"/>
            <a:t>66%</a:t>
          </a:r>
          <a:endParaRPr lang="ru-RU" dirty="0"/>
        </a:p>
      </dgm:t>
    </dgm:pt>
    <dgm:pt modelId="{F2AA43B8-AE17-40A1-BDED-54E90CAB4180}" type="parTrans" cxnId="{8E1D0C0C-A5DA-4D6B-9824-46F613CAD3E4}">
      <dgm:prSet/>
      <dgm:spPr/>
      <dgm:t>
        <a:bodyPr/>
        <a:lstStyle/>
        <a:p>
          <a:endParaRPr lang="ru-RU"/>
        </a:p>
      </dgm:t>
    </dgm:pt>
    <dgm:pt modelId="{05FDE45F-FCAA-4023-AD49-690F68F99760}" type="sibTrans" cxnId="{8E1D0C0C-A5DA-4D6B-9824-46F613CAD3E4}">
      <dgm:prSet/>
      <dgm:spPr/>
      <dgm:t>
        <a:bodyPr/>
        <a:lstStyle/>
        <a:p>
          <a:endParaRPr lang="ru-RU"/>
        </a:p>
      </dgm:t>
    </dgm:pt>
    <dgm:pt modelId="{381855D4-6891-4E4F-B661-5500415B69AC}" type="pres">
      <dgm:prSet presAssocID="{AEA1409A-865E-4024-B539-887345231157}" presName="compositeShape" presStyleCnt="0">
        <dgm:presLayoutVars>
          <dgm:dir/>
          <dgm:resizeHandles/>
        </dgm:presLayoutVars>
      </dgm:prSet>
      <dgm:spPr/>
    </dgm:pt>
    <dgm:pt modelId="{1A5465A2-5F7E-41B1-AB1A-0D68F491D142}" type="pres">
      <dgm:prSet presAssocID="{AEA1409A-865E-4024-B539-887345231157}" presName="pyramid" presStyleLbl="node1" presStyleIdx="0" presStyleCnt="1"/>
      <dgm:spPr/>
    </dgm:pt>
    <dgm:pt modelId="{FF4B0503-D168-44DF-A663-6044AFB4AA08}" type="pres">
      <dgm:prSet presAssocID="{AEA1409A-865E-4024-B539-887345231157}" presName="theList" presStyleCnt="0"/>
      <dgm:spPr/>
    </dgm:pt>
    <dgm:pt modelId="{3614FF07-A782-4169-BCE3-A2413D498EF8}" type="pres">
      <dgm:prSet presAssocID="{BCE0998E-F6C8-4D5C-9434-E96C539F8E01}" presName="aNode" presStyleLbl="fgAcc1" presStyleIdx="0" presStyleCnt="1">
        <dgm:presLayoutVars>
          <dgm:bulletEnabled val="1"/>
        </dgm:presLayoutVars>
      </dgm:prSet>
      <dgm:spPr/>
    </dgm:pt>
    <dgm:pt modelId="{7F1A8035-DC48-4D65-9446-FC10407144E9}" type="pres">
      <dgm:prSet presAssocID="{BCE0998E-F6C8-4D5C-9434-E96C539F8E01}" presName="aSpace" presStyleCnt="0"/>
      <dgm:spPr/>
    </dgm:pt>
  </dgm:ptLst>
  <dgm:cxnLst>
    <dgm:cxn modelId="{8E1D0C0C-A5DA-4D6B-9824-46F613CAD3E4}" srcId="{AEA1409A-865E-4024-B539-887345231157}" destId="{BCE0998E-F6C8-4D5C-9434-E96C539F8E01}" srcOrd="0" destOrd="0" parTransId="{F2AA43B8-AE17-40A1-BDED-54E90CAB4180}" sibTransId="{05FDE45F-FCAA-4023-AD49-690F68F99760}"/>
    <dgm:cxn modelId="{16A20678-C86F-47C2-A2D0-1335A51C0757}" type="presOf" srcId="{BCE0998E-F6C8-4D5C-9434-E96C539F8E01}" destId="{3614FF07-A782-4169-BCE3-A2413D498EF8}" srcOrd="0" destOrd="0" presId="urn:microsoft.com/office/officeart/2005/8/layout/pyramid2"/>
    <dgm:cxn modelId="{4CFC0E78-F86A-4D5D-8CE0-51442515F29A}" type="presOf" srcId="{AEA1409A-865E-4024-B539-887345231157}" destId="{381855D4-6891-4E4F-B661-5500415B69AC}" srcOrd="0" destOrd="0" presId="urn:microsoft.com/office/officeart/2005/8/layout/pyramid2"/>
    <dgm:cxn modelId="{D0350F7C-F812-4B96-A051-0274BACE5039}" type="presParOf" srcId="{381855D4-6891-4E4F-B661-5500415B69AC}" destId="{1A5465A2-5F7E-41B1-AB1A-0D68F491D142}" srcOrd="0" destOrd="0" presId="urn:microsoft.com/office/officeart/2005/8/layout/pyramid2"/>
    <dgm:cxn modelId="{C847FABC-C5E3-4517-B31C-BAD5D3D06606}" type="presParOf" srcId="{381855D4-6891-4E4F-B661-5500415B69AC}" destId="{FF4B0503-D168-44DF-A663-6044AFB4AA08}" srcOrd="1" destOrd="0" presId="urn:microsoft.com/office/officeart/2005/8/layout/pyramid2"/>
    <dgm:cxn modelId="{ABBA5847-49D9-4283-B659-98C8473D2680}" type="presParOf" srcId="{FF4B0503-D168-44DF-A663-6044AFB4AA08}" destId="{3614FF07-A782-4169-BCE3-A2413D498EF8}" srcOrd="0" destOrd="0" presId="urn:microsoft.com/office/officeart/2005/8/layout/pyramid2"/>
    <dgm:cxn modelId="{0AE14B66-B6BA-433C-898D-D0DA3678263D}" type="presParOf" srcId="{FF4B0503-D168-44DF-A663-6044AFB4AA08}" destId="{7F1A8035-DC48-4D65-9446-FC10407144E9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6CF7ADB-38CC-47FC-AF65-6A831F5E8376}" type="doc">
      <dgm:prSet loTypeId="urn:microsoft.com/office/officeart/2005/8/layout/orgChart1" loCatId="hierarchy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8C32E0A2-9AEF-4EF4-A535-AA0819EDAF5B}">
      <dgm:prSet/>
      <dgm:spPr/>
      <dgm:t>
        <a:bodyPr/>
        <a:lstStyle/>
        <a:p>
          <a:pPr rtl="0"/>
          <a:r>
            <a:rPr lang="ru-RU" b="1" dirty="0"/>
            <a:t>3,6 миллиарда в год</a:t>
          </a:r>
          <a:endParaRPr lang="ru-RU" dirty="0"/>
        </a:p>
      </dgm:t>
    </dgm:pt>
    <dgm:pt modelId="{82E9572C-D92E-4B90-9FCE-AFEBD909F7A6}" type="parTrans" cxnId="{1E207F5B-0A3C-4AB5-A1A9-7F51100B7525}">
      <dgm:prSet/>
      <dgm:spPr/>
      <dgm:t>
        <a:bodyPr/>
        <a:lstStyle/>
        <a:p>
          <a:endParaRPr lang="ru-RU"/>
        </a:p>
      </dgm:t>
    </dgm:pt>
    <dgm:pt modelId="{49D7F401-9AE8-43D4-ADAD-6FAD6445E8EF}" type="sibTrans" cxnId="{1E207F5B-0A3C-4AB5-A1A9-7F51100B7525}">
      <dgm:prSet/>
      <dgm:spPr/>
      <dgm:t>
        <a:bodyPr/>
        <a:lstStyle/>
        <a:p>
          <a:endParaRPr lang="ru-RU"/>
        </a:p>
      </dgm:t>
    </dgm:pt>
    <dgm:pt modelId="{A593D8B0-90D8-4F16-8085-730958D11556}" type="pres">
      <dgm:prSet presAssocID="{A6CF7ADB-38CC-47FC-AF65-6A831F5E837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CC070D3-646E-4315-AD38-8A4A78DAC4A6}" type="pres">
      <dgm:prSet presAssocID="{8C32E0A2-9AEF-4EF4-A535-AA0819EDAF5B}" presName="hierRoot1" presStyleCnt="0">
        <dgm:presLayoutVars>
          <dgm:hierBranch val="init"/>
        </dgm:presLayoutVars>
      </dgm:prSet>
      <dgm:spPr/>
    </dgm:pt>
    <dgm:pt modelId="{F8C00257-A37C-4E99-816B-570E2C0AD6F9}" type="pres">
      <dgm:prSet presAssocID="{8C32E0A2-9AEF-4EF4-A535-AA0819EDAF5B}" presName="rootComposite1" presStyleCnt="0"/>
      <dgm:spPr/>
    </dgm:pt>
    <dgm:pt modelId="{DD6DBD52-F3C7-44BA-9A40-98AB8BA9E70A}" type="pres">
      <dgm:prSet presAssocID="{8C32E0A2-9AEF-4EF4-A535-AA0819EDAF5B}" presName="rootText1" presStyleLbl="node0" presStyleIdx="0" presStyleCnt="1">
        <dgm:presLayoutVars>
          <dgm:chPref val="3"/>
        </dgm:presLayoutVars>
      </dgm:prSet>
      <dgm:spPr>
        <a:prstGeom prst="roundRect">
          <a:avLst/>
        </a:prstGeom>
      </dgm:spPr>
    </dgm:pt>
    <dgm:pt modelId="{FF4C89EB-33B4-4A34-A0AD-7AF44DC0ED65}" type="pres">
      <dgm:prSet presAssocID="{8C32E0A2-9AEF-4EF4-A535-AA0819EDAF5B}" presName="rootConnector1" presStyleLbl="node1" presStyleIdx="0" presStyleCnt="0"/>
      <dgm:spPr/>
    </dgm:pt>
    <dgm:pt modelId="{176A7B61-7803-401D-B128-E9D1622DB2D0}" type="pres">
      <dgm:prSet presAssocID="{8C32E0A2-9AEF-4EF4-A535-AA0819EDAF5B}" presName="hierChild2" presStyleCnt="0"/>
      <dgm:spPr/>
    </dgm:pt>
    <dgm:pt modelId="{925B4901-85B1-4DA3-9BDF-3DCB5356A8D0}" type="pres">
      <dgm:prSet presAssocID="{8C32E0A2-9AEF-4EF4-A535-AA0819EDAF5B}" presName="hierChild3" presStyleCnt="0"/>
      <dgm:spPr/>
    </dgm:pt>
  </dgm:ptLst>
  <dgm:cxnLst>
    <dgm:cxn modelId="{E9912601-D02E-45EA-9200-98107F9F7CE9}" type="presOf" srcId="{A6CF7ADB-38CC-47FC-AF65-6A831F5E8376}" destId="{A593D8B0-90D8-4F16-8085-730958D11556}" srcOrd="0" destOrd="0" presId="urn:microsoft.com/office/officeart/2005/8/layout/orgChart1"/>
    <dgm:cxn modelId="{3F7E5448-5D8A-48F2-B33D-61CAE9A739DE}" type="presOf" srcId="{8C32E0A2-9AEF-4EF4-A535-AA0819EDAF5B}" destId="{FF4C89EB-33B4-4A34-A0AD-7AF44DC0ED65}" srcOrd="1" destOrd="0" presId="urn:microsoft.com/office/officeart/2005/8/layout/orgChart1"/>
    <dgm:cxn modelId="{1E207F5B-0A3C-4AB5-A1A9-7F51100B7525}" srcId="{A6CF7ADB-38CC-47FC-AF65-6A831F5E8376}" destId="{8C32E0A2-9AEF-4EF4-A535-AA0819EDAF5B}" srcOrd="0" destOrd="0" parTransId="{82E9572C-D92E-4B90-9FCE-AFEBD909F7A6}" sibTransId="{49D7F401-9AE8-43D4-ADAD-6FAD6445E8EF}"/>
    <dgm:cxn modelId="{FBB0559F-D524-4039-9DB1-D4E7E266164A}" type="presOf" srcId="{8C32E0A2-9AEF-4EF4-A535-AA0819EDAF5B}" destId="{DD6DBD52-F3C7-44BA-9A40-98AB8BA9E70A}" srcOrd="0" destOrd="0" presId="urn:microsoft.com/office/officeart/2005/8/layout/orgChart1"/>
    <dgm:cxn modelId="{864EF221-09CA-4C79-B947-F5920EF4FD63}" type="presParOf" srcId="{A593D8B0-90D8-4F16-8085-730958D11556}" destId="{FCC070D3-646E-4315-AD38-8A4A78DAC4A6}" srcOrd="0" destOrd="0" presId="urn:microsoft.com/office/officeart/2005/8/layout/orgChart1"/>
    <dgm:cxn modelId="{5B5C8CD5-7AD0-4082-B705-5A632B167EFC}" type="presParOf" srcId="{FCC070D3-646E-4315-AD38-8A4A78DAC4A6}" destId="{F8C00257-A37C-4E99-816B-570E2C0AD6F9}" srcOrd="0" destOrd="0" presId="urn:microsoft.com/office/officeart/2005/8/layout/orgChart1"/>
    <dgm:cxn modelId="{7C334E51-3C0C-4B02-901B-DF9828E6642D}" type="presParOf" srcId="{F8C00257-A37C-4E99-816B-570E2C0AD6F9}" destId="{DD6DBD52-F3C7-44BA-9A40-98AB8BA9E70A}" srcOrd="0" destOrd="0" presId="urn:microsoft.com/office/officeart/2005/8/layout/orgChart1"/>
    <dgm:cxn modelId="{DB11B433-1D3B-4B40-A852-E2C580B48E3E}" type="presParOf" srcId="{F8C00257-A37C-4E99-816B-570E2C0AD6F9}" destId="{FF4C89EB-33B4-4A34-A0AD-7AF44DC0ED65}" srcOrd="1" destOrd="0" presId="urn:microsoft.com/office/officeart/2005/8/layout/orgChart1"/>
    <dgm:cxn modelId="{C35C84D8-B062-415E-8FBC-E113D067D597}" type="presParOf" srcId="{FCC070D3-646E-4315-AD38-8A4A78DAC4A6}" destId="{176A7B61-7803-401D-B128-E9D1622DB2D0}" srcOrd="1" destOrd="0" presId="urn:microsoft.com/office/officeart/2005/8/layout/orgChart1"/>
    <dgm:cxn modelId="{5539A8F2-3A9D-4A0B-8367-AF2A846093F7}" type="presParOf" srcId="{FCC070D3-646E-4315-AD38-8A4A78DAC4A6}" destId="{925B4901-85B1-4DA3-9BDF-3DCB5356A8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868B875-F472-4F08-BE54-77603D64A70B}" type="doc">
      <dgm:prSet loTypeId="urn:microsoft.com/office/officeart/2005/8/layout/target3" loCatId="relationship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472541C1-94AB-462F-B70F-6742A0AB67A6}">
      <dgm:prSet/>
      <dgm:spPr/>
      <dgm:t>
        <a:bodyPr/>
        <a:lstStyle/>
        <a:p>
          <a:pPr rtl="0"/>
          <a:r>
            <a:rPr lang="ru-RU" dirty="0"/>
            <a:t>При выделении </a:t>
          </a:r>
          <a:r>
            <a:rPr lang="en-US" dirty="0"/>
            <a:t>MRSA</a:t>
          </a:r>
          <a:r>
            <a:rPr lang="ru-RU" dirty="0"/>
            <a:t> у больных с осложненными инфекциями кожи и мягких тканей</a:t>
          </a:r>
        </a:p>
      </dgm:t>
    </dgm:pt>
    <dgm:pt modelId="{04D30AB0-FD85-4175-AB84-D2BF9F5917E6}" type="parTrans" cxnId="{1196C641-7A6E-4BE9-9EF5-790B7A39219F}">
      <dgm:prSet/>
      <dgm:spPr/>
      <dgm:t>
        <a:bodyPr/>
        <a:lstStyle/>
        <a:p>
          <a:endParaRPr lang="ru-RU"/>
        </a:p>
      </dgm:t>
    </dgm:pt>
    <dgm:pt modelId="{5208742F-EF9A-47D8-961B-6E0C6A312BBD}" type="sibTrans" cxnId="{1196C641-7A6E-4BE9-9EF5-790B7A39219F}">
      <dgm:prSet/>
      <dgm:spPr/>
      <dgm:t>
        <a:bodyPr/>
        <a:lstStyle/>
        <a:p>
          <a:endParaRPr lang="ru-RU"/>
        </a:p>
      </dgm:t>
    </dgm:pt>
    <dgm:pt modelId="{B249B1A5-B48C-47B7-92FB-12C8D251F0C0}" type="pres">
      <dgm:prSet presAssocID="{B868B875-F472-4F08-BE54-77603D64A70B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5A9045AB-E637-42C2-866E-013C8FF8B105}" type="pres">
      <dgm:prSet presAssocID="{472541C1-94AB-462F-B70F-6742A0AB67A6}" presName="circle1" presStyleLbl="node1" presStyleIdx="0" presStyleCnt="1"/>
      <dgm:spPr/>
    </dgm:pt>
    <dgm:pt modelId="{F40FDAFC-BF31-44E3-9734-B8BD70F70310}" type="pres">
      <dgm:prSet presAssocID="{472541C1-94AB-462F-B70F-6742A0AB67A6}" presName="space" presStyleCnt="0"/>
      <dgm:spPr/>
    </dgm:pt>
    <dgm:pt modelId="{99285A18-FAA5-4734-8DE8-F0C5779B5294}" type="pres">
      <dgm:prSet presAssocID="{472541C1-94AB-462F-B70F-6742A0AB67A6}" presName="rect1" presStyleLbl="alignAcc1" presStyleIdx="0" presStyleCnt="1"/>
      <dgm:spPr/>
    </dgm:pt>
    <dgm:pt modelId="{0E3A0601-B1BB-46C2-A998-CB51B81F2344}" type="pres">
      <dgm:prSet presAssocID="{472541C1-94AB-462F-B70F-6742A0AB67A6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B5DFBA3A-0DBC-4059-ACFA-D7D0ED4B3EF7}" type="presOf" srcId="{472541C1-94AB-462F-B70F-6742A0AB67A6}" destId="{0E3A0601-B1BB-46C2-A998-CB51B81F2344}" srcOrd="1" destOrd="0" presId="urn:microsoft.com/office/officeart/2005/8/layout/target3"/>
    <dgm:cxn modelId="{1196C641-7A6E-4BE9-9EF5-790B7A39219F}" srcId="{B868B875-F472-4F08-BE54-77603D64A70B}" destId="{472541C1-94AB-462F-B70F-6742A0AB67A6}" srcOrd="0" destOrd="0" parTransId="{04D30AB0-FD85-4175-AB84-D2BF9F5917E6}" sibTransId="{5208742F-EF9A-47D8-961B-6E0C6A312BBD}"/>
    <dgm:cxn modelId="{D5587349-36F2-4D3E-9514-02090A12CDAB}" type="presOf" srcId="{472541C1-94AB-462F-B70F-6742A0AB67A6}" destId="{99285A18-FAA5-4734-8DE8-F0C5779B5294}" srcOrd="0" destOrd="0" presId="urn:microsoft.com/office/officeart/2005/8/layout/target3"/>
    <dgm:cxn modelId="{DFD1EDFF-7D19-4A9C-9091-09DB0A993397}" type="presOf" srcId="{B868B875-F472-4F08-BE54-77603D64A70B}" destId="{B249B1A5-B48C-47B7-92FB-12C8D251F0C0}" srcOrd="0" destOrd="0" presId="urn:microsoft.com/office/officeart/2005/8/layout/target3"/>
    <dgm:cxn modelId="{2F9C8914-C777-4E40-8421-F0A3746701F9}" type="presParOf" srcId="{B249B1A5-B48C-47B7-92FB-12C8D251F0C0}" destId="{5A9045AB-E637-42C2-866E-013C8FF8B105}" srcOrd="0" destOrd="0" presId="urn:microsoft.com/office/officeart/2005/8/layout/target3"/>
    <dgm:cxn modelId="{CAD22730-01A5-4106-A738-8BB1CED89518}" type="presParOf" srcId="{B249B1A5-B48C-47B7-92FB-12C8D251F0C0}" destId="{F40FDAFC-BF31-44E3-9734-B8BD70F70310}" srcOrd="1" destOrd="0" presId="urn:microsoft.com/office/officeart/2005/8/layout/target3"/>
    <dgm:cxn modelId="{8B57072A-4CF2-4EFB-8A1E-FF537E784CD7}" type="presParOf" srcId="{B249B1A5-B48C-47B7-92FB-12C8D251F0C0}" destId="{99285A18-FAA5-4734-8DE8-F0C5779B5294}" srcOrd="2" destOrd="0" presId="urn:microsoft.com/office/officeart/2005/8/layout/target3"/>
    <dgm:cxn modelId="{54D16D5D-7F1F-4596-9B36-6585FDB73713}" type="presParOf" srcId="{B249B1A5-B48C-47B7-92FB-12C8D251F0C0}" destId="{0E3A0601-B1BB-46C2-A998-CB51B81F2344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4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0EC0EE9-E98D-4F00-BDD6-A7DB1A7EA940}" type="doc">
      <dgm:prSet loTypeId="urn:microsoft.com/office/officeart/2005/8/layout/lProcess3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26E8A982-BD0D-47CC-AA59-7421F7439BCA}">
      <dgm:prSet/>
      <dgm:spPr/>
      <dgm:t>
        <a:bodyPr/>
        <a:lstStyle/>
        <a:p>
          <a:pPr rtl="0"/>
          <a:r>
            <a:rPr lang="ru-RU" b="1" i="1" dirty="0"/>
            <a:t>Длительность пребывания в стационаре</a:t>
          </a:r>
          <a:endParaRPr lang="ru-RU" dirty="0"/>
        </a:p>
      </dgm:t>
    </dgm:pt>
    <dgm:pt modelId="{7539C8EB-8785-4E77-AE78-AC1AFAEB09A6}" type="parTrans" cxnId="{80919A90-7B20-4CE3-B2CB-66602E5CDEB0}">
      <dgm:prSet/>
      <dgm:spPr/>
      <dgm:t>
        <a:bodyPr/>
        <a:lstStyle/>
        <a:p>
          <a:endParaRPr lang="ru-RU"/>
        </a:p>
      </dgm:t>
    </dgm:pt>
    <dgm:pt modelId="{AB026B93-6E67-44E9-9729-4A31A864DC98}" type="sibTrans" cxnId="{80919A90-7B20-4CE3-B2CB-66602E5CDEB0}">
      <dgm:prSet/>
      <dgm:spPr/>
      <dgm:t>
        <a:bodyPr/>
        <a:lstStyle/>
        <a:p>
          <a:endParaRPr lang="ru-RU"/>
        </a:p>
      </dgm:t>
    </dgm:pt>
    <dgm:pt modelId="{80B65599-068A-43FC-8E1F-6C74C73917B0}" type="pres">
      <dgm:prSet presAssocID="{60EC0EE9-E98D-4F00-BDD6-A7DB1A7EA940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F3031C40-7096-498D-95A3-4C18BDEF4F20}" type="pres">
      <dgm:prSet presAssocID="{26E8A982-BD0D-47CC-AA59-7421F7439BCA}" presName="horFlow" presStyleCnt="0"/>
      <dgm:spPr/>
    </dgm:pt>
    <dgm:pt modelId="{5A9789E0-C497-4698-AE03-8F4A4B550C93}" type="pres">
      <dgm:prSet presAssocID="{26E8A982-BD0D-47CC-AA59-7421F7439BCA}" presName="bigChev" presStyleLbl="node1" presStyleIdx="0" presStyleCnt="1" custScaleX="124756"/>
      <dgm:spPr/>
    </dgm:pt>
  </dgm:ptLst>
  <dgm:cxnLst>
    <dgm:cxn modelId="{F44D814F-AF06-40FC-AD35-F62F41305CDC}" type="presOf" srcId="{60EC0EE9-E98D-4F00-BDD6-A7DB1A7EA940}" destId="{80B65599-068A-43FC-8E1F-6C74C73917B0}" srcOrd="0" destOrd="0" presId="urn:microsoft.com/office/officeart/2005/8/layout/lProcess3"/>
    <dgm:cxn modelId="{CD9CD861-1D0B-4D08-A88C-D022945429C3}" type="presOf" srcId="{26E8A982-BD0D-47CC-AA59-7421F7439BCA}" destId="{5A9789E0-C497-4698-AE03-8F4A4B550C93}" srcOrd="0" destOrd="0" presId="urn:microsoft.com/office/officeart/2005/8/layout/lProcess3"/>
    <dgm:cxn modelId="{80919A90-7B20-4CE3-B2CB-66602E5CDEB0}" srcId="{60EC0EE9-E98D-4F00-BDD6-A7DB1A7EA940}" destId="{26E8A982-BD0D-47CC-AA59-7421F7439BCA}" srcOrd="0" destOrd="0" parTransId="{7539C8EB-8785-4E77-AE78-AC1AFAEB09A6}" sibTransId="{AB026B93-6E67-44E9-9729-4A31A864DC98}"/>
    <dgm:cxn modelId="{5ED48C1D-F954-417E-8D0A-1FA4FC51C02D}" type="presParOf" srcId="{80B65599-068A-43FC-8E1F-6C74C73917B0}" destId="{F3031C40-7096-498D-95A3-4C18BDEF4F20}" srcOrd="0" destOrd="0" presId="urn:microsoft.com/office/officeart/2005/8/layout/lProcess3"/>
    <dgm:cxn modelId="{F5D28FE9-49A2-4B1E-B603-9E5AB076D59C}" type="presParOf" srcId="{F3031C40-7096-498D-95A3-4C18BDEF4F20}" destId="{5A9789E0-C497-4698-AE03-8F4A4B550C93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4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9045AB-E637-42C2-866E-013C8FF8B105}">
      <dsp:nvSpPr>
        <dsp:cNvPr id="0" name=""/>
        <dsp:cNvSpPr/>
      </dsp:nvSpPr>
      <dsp:spPr>
        <a:xfrm>
          <a:off x="0" y="0"/>
          <a:ext cx="1143000" cy="1143000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285A18-FAA5-4734-8DE8-F0C5779B5294}">
      <dsp:nvSpPr>
        <dsp:cNvPr id="0" name=""/>
        <dsp:cNvSpPr/>
      </dsp:nvSpPr>
      <dsp:spPr>
        <a:xfrm>
          <a:off x="571500" y="0"/>
          <a:ext cx="5214936" cy="114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При выделении </a:t>
          </a:r>
          <a:r>
            <a:rPr lang="en-US" sz="2300" kern="1200" dirty="0"/>
            <a:t>MRSA</a:t>
          </a:r>
          <a:r>
            <a:rPr lang="ru-RU" sz="2300" kern="1200" dirty="0"/>
            <a:t> у больных с осложненными инфекциями кожи и мягких тканей</a:t>
          </a:r>
        </a:p>
      </dsp:txBody>
      <dsp:txXfrm>
        <a:off x="571500" y="0"/>
        <a:ext cx="5214936" cy="11430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B92271-DAB8-4416-8DCF-FE317843810F}">
      <dsp:nvSpPr>
        <dsp:cNvPr id="0" name=""/>
        <dsp:cNvSpPr/>
      </dsp:nvSpPr>
      <dsp:spPr>
        <a:xfrm>
          <a:off x="607223" y="139"/>
          <a:ext cx="3428990" cy="114272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i="1" kern="1200" dirty="0"/>
            <a:t>Затраты на лечение</a:t>
          </a:r>
          <a:endParaRPr lang="ru-RU" sz="3600" kern="1200" dirty="0"/>
        </a:p>
      </dsp:txBody>
      <dsp:txXfrm>
        <a:off x="1178583" y="139"/>
        <a:ext cx="2286270" cy="114272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25FCCB-23EB-4868-8DA9-5233403E4B09}">
      <dsp:nvSpPr>
        <dsp:cNvPr id="0" name=""/>
        <dsp:cNvSpPr/>
      </dsp:nvSpPr>
      <dsp:spPr>
        <a:xfrm>
          <a:off x="453628" y="0"/>
          <a:ext cx="1571625" cy="1571625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87106D-81C4-498E-8CCF-CC0F5FDBF9F0}">
      <dsp:nvSpPr>
        <dsp:cNvPr id="0" name=""/>
        <dsp:cNvSpPr/>
      </dsp:nvSpPr>
      <dsp:spPr>
        <a:xfrm>
          <a:off x="1239440" y="157315"/>
          <a:ext cx="1021556" cy="111732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b="1" kern="1200" dirty="0"/>
            <a:t>55%</a:t>
          </a:r>
          <a:endParaRPr lang="ru-RU" sz="3000" kern="1200" dirty="0"/>
        </a:p>
      </dsp:txBody>
      <dsp:txXfrm>
        <a:off x="1289308" y="207183"/>
        <a:ext cx="921820" cy="101759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9045AB-E637-42C2-866E-013C8FF8B105}">
      <dsp:nvSpPr>
        <dsp:cNvPr id="0" name=""/>
        <dsp:cNvSpPr/>
      </dsp:nvSpPr>
      <dsp:spPr>
        <a:xfrm>
          <a:off x="0" y="0"/>
          <a:ext cx="1143000" cy="1143000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285A18-FAA5-4734-8DE8-F0C5779B5294}">
      <dsp:nvSpPr>
        <dsp:cNvPr id="0" name=""/>
        <dsp:cNvSpPr/>
      </dsp:nvSpPr>
      <dsp:spPr>
        <a:xfrm>
          <a:off x="571500" y="0"/>
          <a:ext cx="5214936" cy="114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При выделении </a:t>
          </a:r>
          <a:r>
            <a:rPr lang="en-US" sz="2300" kern="1200" dirty="0"/>
            <a:t>MRSA</a:t>
          </a:r>
          <a:r>
            <a:rPr lang="ru-RU" sz="2300" kern="1200" dirty="0"/>
            <a:t> у больных с осложненными инфекциями кожи и мягких тканей</a:t>
          </a:r>
        </a:p>
      </dsp:txBody>
      <dsp:txXfrm>
        <a:off x="571500" y="0"/>
        <a:ext cx="5214936" cy="114300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9789E0-C497-4698-AE03-8F4A4B550C93}">
      <dsp:nvSpPr>
        <dsp:cNvPr id="0" name=""/>
        <dsp:cNvSpPr/>
      </dsp:nvSpPr>
      <dsp:spPr>
        <a:xfrm>
          <a:off x="831005" y="557"/>
          <a:ext cx="3338614" cy="107044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1" kern="1200" dirty="0"/>
            <a:t>Длительность пребывания в стационаре</a:t>
          </a:r>
          <a:endParaRPr lang="ru-RU" sz="2400" kern="1200" dirty="0"/>
        </a:p>
      </dsp:txBody>
      <dsp:txXfrm>
        <a:off x="1366228" y="557"/>
        <a:ext cx="2268168" cy="107044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00566B-DEA7-436B-AF8D-141E80B66464}">
      <dsp:nvSpPr>
        <dsp:cNvPr id="0" name=""/>
        <dsp:cNvSpPr/>
      </dsp:nvSpPr>
      <dsp:spPr>
        <a:xfrm>
          <a:off x="0" y="0"/>
          <a:ext cx="4529658" cy="92868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1" kern="1200" dirty="0"/>
            <a:t>Затраты на лечение в год в США</a:t>
          </a:r>
          <a:endParaRPr lang="ru-RU" sz="2000" kern="1200" dirty="0"/>
        </a:p>
      </dsp:txBody>
      <dsp:txXfrm>
        <a:off x="0" y="371474"/>
        <a:ext cx="4529658" cy="371474"/>
      </dsp:txXfrm>
    </dsp:sp>
    <dsp:sp modelId="{303CC970-D353-4C4F-AFB7-65607212558B}">
      <dsp:nvSpPr>
        <dsp:cNvPr id="0" name=""/>
        <dsp:cNvSpPr/>
      </dsp:nvSpPr>
      <dsp:spPr>
        <a:xfrm>
          <a:off x="2110202" y="55721"/>
          <a:ext cx="309252" cy="309252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674122-054E-4CB4-A91E-AAA2603CDDF7}">
      <dsp:nvSpPr>
        <dsp:cNvPr id="0" name=""/>
        <dsp:cNvSpPr/>
      </dsp:nvSpPr>
      <dsp:spPr>
        <a:xfrm>
          <a:off x="181186" y="742949"/>
          <a:ext cx="4167285" cy="139303"/>
        </a:xfrm>
        <a:prstGeom prst="leftRight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5465A2-5F7E-41B1-AB1A-0D68F491D142}">
      <dsp:nvSpPr>
        <dsp:cNvPr id="0" name=""/>
        <dsp:cNvSpPr/>
      </dsp:nvSpPr>
      <dsp:spPr>
        <a:xfrm>
          <a:off x="916805" y="0"/>
          <a:ext cx="1285875" cy="1285875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14FF07-A782-4169-BCE3-A2413D498EF8}">
      <dsp:nvSpPr>
        <dsp:cNvPr id="0" name=""/>
        <dsp:cNvSpPr/>
      </dsp:nvSpPr>
      <dsp:spPr>
        <a:xfrm>
          <a:off x="1559742" y="128713"/>
          <a:ext cx="835818" cy="91417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/>
            <a:t>66%</a:t>
          </a:r>
          <a:endParaRPr lang="ru-RU" sz="2500" kern="1200" dirty="0"/>
        </a:p>
      </dsp:txBody>
      <dsp:txXfrm>
        <a:off x="1600543" y="169514"/>
        <a:ext cx="754216" cy="83257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B92271-DAB8-4416-8DCF-FE317843810F}">
      <dsp:nvSpPr>
        <dsp:cNvPr id="0" name=""/>
        <dsp:cNvSpPr/>
      </dsp:nvSpPr>
      <dsp:spPr>
        <a:xfrm>
          <a:off x="607223" y="139"/>
          <a:ext cx="3428990" cy="114272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i="1" kern="1200" dirty="0"/>
            <a:t>Затраты на лечение</a:t>
          </a:r>
          <a:endParaRPr lang="ru-RU" sz="3600" kern="1200" dirty="0"/>
        </a:p>
      </dsp:txBody>
      <dsp:txXfrm>
        <a:off x="1178583" y="139"/>
        <a:ext cx="2286270" cy="114272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25FCCB-23EB-4868-8DA9-5233403E4B09}">
      <dsp:nvSpPr>
        <dsp:cNvPr id="0" name=""/>
        <dsp:cNvSpPr/>
      </dsp:nvSpPr>
      <dsp:spPr>
        <a:xfrm>
          <a:off x="453628" y="0"/>
          <a:ext cx="1571625" cy="1571625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87106D-81C4-498E-8CCF-CC0F5FDBF9F0}">
      <dsp:nvSpPr>
        <dsp:cNvPr id="0" name=""/>
        <dsp:cNvSpPr/>
      </dsp:nvSpPr>
      <dsp:spPr>
        <a:xfrm>
          <a:off x="1239440" y="157315"/>
          <a:ext cx="1021556" cy="111732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b="1" kern="1200" dirty="0"/>
            <a:t>55%</a:t>
          </a:r>
          <a:endParaRPr lang="ru-RU" sz="3000" kern="1200" dirty="0"/>
        </a:p>
      </dsp:txBody>
      <dsp:txXfrm>
        <a:off x="1289308" y="207183"/>
        <a:ext cx="921820" cy="101759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9045AB-E637-42C2-866E-013C8FF8B105}">
      <dsp:nvSpPr>
        <dsp:cNvPr id="0" name=""/>
        <dsp:cNvSpPr/>
      </dsp:nvSpPr>
      <dsp:spPr>
        <a:xfrm>
          <a:off x="0" y="0"/>
          <a:ext cx="1143000" cy="1143000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285A18-FAA5-4734-8DE8-F0C5779B5294}">
      <dsp:nvSpPr>
        <dsp:cNvPr id="0" name=""/>
        <dsp:cNvSpPr/>
      </dsp:nvSpPr>
      <dsp:spPr>
        <a:xfrm>
          <a:off x="571500" y="0"/>
          <a:ext cx="5214936" cy="114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При выделении </a:t>
          </a:r>
          <a:r>
            <a:rPr lang="en-US" sz="2300" kern="1200" dirty="0"/>
            <a:t>MRSA*</a:t>
          </a:r>
          <a:r>
            <a:rPr lang="ru-RU" sz="2300" kern="1200" dirty="0"/>
            <a:t> у больных с осложненными инфекциями кожи и мягких тканей</a:t>
          </a:r>
        </a:p>
      </dsp:txBody>
      <dsp:txXfrm>
        <a:off x="571500" y="0"/>
        <a:ext cx="5214936" cy="114300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9789E0-C497-4698-AE03-8F4A4B550C93}">
      <dsp:nvSpPr>
        <dsp:cNvPr id="0" name=""/>
        <dsp:cNvSpPr/>
      </dsp:nvSpPr>
      <dsp:spPr>
        <a:xfrm>
          <a:off x="831005" y="557"/>
          <a:ext cx="3338614" cy="107044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1" kern="1200" dirty="0"/>
            <a:t>Длительность пребывания в стационаре</a:t>
          </a:r>
          <a:endParaRPr lang="ru-RU" sz="2400" kern="1200" dirty="0"/>
        </a:p>
      </dsp:txBody>
      <dsp:txXfrm>
        <a:off x="1366228" y="557"/>
        <a:ext cx="2268168" cy="10704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9789E0-C497-4698-AE03-8F4A4B550C93}">
      <dsp:nvSpPr>
        <dsp:cNvPr id="0" name=""/>
        <dsp:cNvSpPr/>
      </dsp:nvSpPr>
      <dsp:spPr>
        <a:xfrm>
          <a:off x="831005" y="557"/>
          <a:ext cx="3338614" cy="107044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1" kern="1200" dirty="0"/>
            <a:t>Длительность пребывания в стационаре</a:t>
          </a:r>
          <a:endParaRPr lang="ru-RU" sz="2400" kern="1200" dirty="0"/>
        </a:p>
      </dsp:txBody>
      <dsp:txXfrm>
        <a:off x="1366228" y="557"/>
        <a:ext cx="2268168" cy="10704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B92271-DAB8-4416-8DCF-FE317843810F}">
      <dsp:nvSpPr>
        <dsp:cNvPr id="0" name=""/>
        <dsp:cNvSpPr/>
      </dsp:nvSpPr>
      <dsp:spPr>
        <a:xfrm>
          <a:off x="607223" y="139"/>
          <a:ext cx="3428990" cy="114272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i="1" kern="1200" dirty="0"/>
            <a:t>Затраты на лечение</a:t>
          </a:r>
          <a:endParaRPr lang="ru-RU" sz="3600" kern="1200" dirty="0"/>
        </a:p>
      </dsp:txBody>
      <dsp:txXfrm>
        <a:off x="1178583" y="139"/>
        <a:ext cx="2286270" cy="11427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00566B-DEA7-436B-AF8D-141E80B66464}">
      <dsp:nvSpPr>
        <dsp:cNvPr id="0" name=""/>
        <dsp:cNvSpPr/>
      </dsp:nvSpPr>
      <dsp:spPr>
        <a:xfrm>
          <a:off x="0" y="0"/>
          <a:ext cx="4529658" cy="92868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1" kern="1200" dirty="0"/>
            <a:t>Затраты на лечение в год в США</a:t>
          </a:r>
          <a:endParaRPr lang="ru-RU" sz="2000" kern="1200" dirty="0"/>
        </a:p>
      </dsp:txBody>
      <dsp:txXfrm>
        <a:off x="0" y="371474"/>
        <a:ext cx="4529658" cy="371474"/>
      </dsp:txXfrm>
    </dsp:sp>
    <dsp:sp modelId="{303CC970-D353-4C4F-AFB7-65607212558B}">
      <dsp:nvSpPr>
        <dsp:cNvPr id="0" name=""/>
        <dsp:cNvSpPr/>
      </dsp:nvSpPr>
      <dsp:spPr>
        <a:xfrm>
          <a:off x="2110202" y="55721"/>
          <a:ext cx="309252" cy="309252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674122-054E-4CB4-A91E-AAA2603CDDF7}">
      <dsp:nvSpPr>
        <dsp:cNvPr id="0" name=""/>
        <dsp:cNvSpPr/>
      </dsp:nvSpPr>
      <dsp:spPr>
        <a:xfrm>
          <a:off x="181186" y="742949"/>
          <a:ext cx="4167285" cy="139303"/>
        </a:xfrm>
        <a:prstGeom prst="leftRight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25FCCB-23EB-4868-8DA9-5233403E4B09}">
      <dsp:nvSpPr>
        <dsp:cNvPr id="0" name=""/>
        <dsp:cNvSpPr/>
      </dsp:nvSpPr>
      <dsp:spPr>
        <a:xfrm>
          <a:off x="453628" y="0"/>
          <a:ext cx="1571625" cy="1571625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87106D-81C4-498E-8CCF-CC0F5FDBF9F0}">
      <dsp:nvSpPr>
        <dsp:cNvPr id="0" name=""/>
        <dsp:cNvSpPr/>
      </dsp:nvSpPr>
      <dsp:spPr>
        <a:xfrm>
          <a:off x="1239440" y="157315"/>
          <a:ext cx="1021556" cy="111732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b="1" kern="1200" dirty="0"/>
            <a:t>55%</a:t>
          </a:r>
          <a:endParaRPr lang="ru-RU" sz="3000" kern="1200" dirty="0"/>
        </a:p>
      </dsp:txBody>
      <dsp:txXfrm>
        <a:off x="1289308" y="207183"/>
        <a:ext cx="921820" cy="101759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5465A2-5F7E-41B1-AB1A-0D68F491D142}">
      <dsp:nvSpPr>
        <dsp:cNvPr id="0" name=""/>
        <dsp:cNvSpPr/>
      </dsp:nvSpPr>
      <dsp:spPr>
        <a:xfrm>
          <a:off x="916805" y="0"/>
          <a:ext cx="1285875" cy="1285875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14FF07-A782-4169-BCE3-A2413D498EF8}">
      <dsp:nvSpPr>
        <dsp:cNvPr id="0" name=""/>
        <dsp:cNvSpPr/>
      </dsp:nvSpPr>
      <dsp:spPr>
        <a:xfrm>
          <a:off x="1559742" y="128713"/>
          <a:ext cx="835818" cy="91417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/>
            <a:t>66%</a:t>
          </a:r>
          <a:endParaRPr lang="ru-RU" sz="2500" kern="1200" dirty="0"/>
        </a:p>
      </dsp:txBody>
      <dsp:txXfrm>
        <a:off x="1600543" y="169514"/>
        <a:ext cx="754216" cy="83257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6DBD52-F3C7-44BA-9A40-98AB8BA9E70A}">
      <dsp:nvSpPr>
        <dsp:cNvPr id="0" name=""/>
        <dsp:cNvSpPr/>
      </dsp:nvSpPr>
      <dsp:spPr>
        <a:xfrm>
          <a:off x="286970" y="610"/>
          <a:ext cx="2140683" cy="1070341"/>
        </a:xfrm>
        <a:prstGeom prst="roundRect">
          <a:avLst/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3,6 миллиарда в год</a:t>
          </a:r>
          <a:endParaRPr lang="ru-RU" sz="2400" kern="1200" dirty="0"/>
        </a:p>
      </dsp:txBody>
      <dsp:txXfrm>
        <a:off x="339220" y="52860"/>
        <a:ext cx="2036183" cy="96584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9045AB-E637-42C2-866E-013C8FF8B105}">
      <dsp:nvSpPr>
        <dsp:cNvPr id="0" name=""/>
        <dsp:cNvSpPr/>
      </dsp:nvSpPr>
      <dsp:spPr>
        <a:xfrm>
          <a:off x="0" y="0"/>
          <a:ext cx="1143000" cy="1143000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285A18-FAA5-4734-8DE8-F0C5779B5294}">
      <dsp:nvSpPr>
        <dsp:cNvPr id="0" name=""/>
        <dsp:cNvSpPr/>
      </dsp:nvSpPr>
      <dsp:spPr>
        <a:xfrm>
          <a:off x="571500" y="0"/>
          <a:ext cx="5214936" cy="114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При выделении </a:t>
          </a:r>
          <a:r>
            <a:rPr lang="en-US" sz="2300" kern="1200" dirty="0"/>
            <a:t>MRSA</a:t>
          </a:r>
          <a:r>
            <a:rPr lang="ru-RU" sz="2300" kern="1200" dirty="0"/>
            <a:t> у больных с осложненными инфекциями кожи и мягких тканей</a:t>
          </a:r>
        </a:p>
      </dsp:txBody>
      <dsp:txXfrm>
        <a:off x="571500" y="0"/>
        <a:ext cx="5214936" cy="1143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9789E0-C497-4698-AE03-8F4A4B550C93}">
      <dsp:nvSpPr>
        <dsp:cNvPr id="0" name=""/>
        <dsp:cNvSpPr/>
      </dsp:nvSpPr>
      <dsp:spPr>
        <a:xfrm>
          <a:off x="831005" y="557"/>
          <a:ext cx="3338614" cy="107044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1" kern="1200" dirty="0"/>
            <a:t>Длительность пребывания в стационаре</a:t>
          </a:r>
          <a:endParaRPr lang="ru-RU" sz="2400" kern="1200" dirty="0"/>
        </a:p>
      </dsp:txBody>
      <dsp:txXfrm>
        <a:off x="1366228" y="557"/>
        <a:ext cx="2268168" cy="10704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27AA947-7774-4B18-BACA-970621A7C8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7852417-F7EA-447D-917B-F4B24018653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4E0B3-74CD-448C-803F-B2C6E7DDA196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6BB1584-BA40-4012-ADD2-B8A164B8442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2A3650E-619B-4927-9577-0903E48D16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18692-E64C-482F-A524-5344D68BF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528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D4E4AF-6056-49B1-B54F-9212BB92FFD3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F9EA4-9B13-4F10-9952-EF6CBB89DC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77789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F9EA4-9B13-4F10-9952-EF6CBB89DC9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4687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/>
              <a:t>В структуру молекулы </a:t>
            </a:r>
            <a:r>
              <a:rPr lang="ru-RU" sz="1200" dirty="0" err="1"/>
              <a:t>тедизолида</a:t>
            </a:r>
            <a:r>
              <a:rPr lang="ru-RU" sz="1200"/>
              <a:t> с ее обеих концов внесли значительные изменения, поэтому: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5358B-73AE-404B-B959-5A43B418880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432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800" dirty="0">
                <a:ea typeface="MS PGothic" pitchFamily="34" charset="-128"/>
                <a:cs typeface="ＭＳ Ｐゴシック" pitchFamily="-65" charset="-128"/>
              </a:rPr>
              <a:t>Как и результаты отдельных исследований, объединенный анализ показал, что </a:t>
            </a:r>
            <a:r>
              <a:rPr lang="ru-RU" sz="800" dirty="0" err="1">
                <a:ea typeface="MS PGothic" pitchFamily="34" charset="-128"/>
                <a:cs typeface="ＭＳ Ｐゴシック" pitchFamily="-65" charset="-128"/>
              </a:rPr>
              <a:t>тедизолид</a:t>
            </a:r>
            <a:r>
              <a:rPr lang="ru-RU" sz="800" dirty="0">
                <a:ea typeface="MS PGothic" pitchFamily="34" charset="-128"/>
                <a:cs typeface="ＭＳ Ｐゴシック" pitchFamily="-65" charset="-128"/>
              </a:rPr>
              <a:t> фосфат, в течение 6 дней, не уступает </a:t>
            </a:r>
            <a:r>
              <a:rPr lang="ru-RU" sz="800" dirty="0" err="1">
                <a:ea typeface="MS PGothic" pitchFamily="34" charset="-128"/>
                <a:cs typeface="ＭＳ Ｐゴシック" pitchFamily="-65" charset="-128"/>
              </a:rPr>
              <a:t>линезолиду</a:t>
            </a:r>
            <a:r>
              <a:rPr lang="ru-RU" sz="800" dirty="0">
                <a:ea typeface="MS PGothic" pitchFamily="34" charset="-128"/>
                <a:cs typeface="ＭＳ Ｐゴシック" pitchFamily="-65" charset="-128"/>
              </a:rPr>
              <a:t>, по итогам оценки, выполненной через 48 - 72 ч.</a:t>
            </a:r>
            <a:r>
              <a:rPr lang="ru-RU" sz="800" baseline="30000" dirty="0">
                <a:ea typeface="MS PGothic" pitchFamily="34" charset="-128"/>
                <a:cs typeface="ＭＳ Ｐゴシック" pitchFamily="-65" charset="-128"/>
              </a:rPr>
              <a:t> </a:t>
            </a:r>
            <a:r>
              <a:rPr lang="ru-RU" sz="800" dirty="0">
                <a:ea typeface="MS PGothic" pitchFamily="34" charset="-128"/>
                <a:cs typeface="ＭＳ Ｐゴシック" pitchFamily="-65" charset="-128"/>
              </a:rPr>
              <a:t>В объединенной </a:t>
            </a:r>
            <a:r>
              <a:rPr lang="en-US" sz="800" dirty="0">
                <a:ea typeface="MS PGothic" pitchFamily="34" charset="-128"/>
                <a:cs typeface="ＭＳ Ｐゴシック" pitchFamily="-65" charset="-128"/>
              </a:rPr>
              <a:t>ITT</a:t>
            </a:r>
            <a:r>
              <a:rPr lang="ru-RU" sz="800" dirty="0">
                <a:ea typeface="MS PGothic" pitchFamily="34" charset="-128"/>
                <a:cs typeface="ＭＳ Ｐゴシック" pitchFamily="-65" charset="-128"/>
              </a:rPr>
              <a:t>-популяции 81,6% пациентов (542 из 664) в группе </a:t>
            </a:r>
            <a:r>
              <a:rPr lang="ru-RU" sz="800" dirty="0" err="1">
                <a:ea typeface="MS PGothic" pitchFamily="34" charset="-128"/>
                <a:cs typeface="ＭＳ Ｐゴシック" pitchFamily="-65" charset="-128"/>
              </a:rPr>
              <a:t>тедизолида</a:t>
            </a:r>
            <a:r>
              <a:rPr lang="ru-RU" sz="800" dirty="0">
                <a:ea typeface="MS PGothic" pitchFamily="34" charset="-128"/>
                <a:cs typeface="ＭＳ Ｐゴシック" pitchFamily="-65" charset="-128"/>
              </a:rPr>
              <a:t> и 79,4% пациентов (531 из 669) в группе </a:t>
            </a:r>
            <a:r>
              <a:rPr lang="ru-RU" sz="800" dirty="0" err="1">
                <a:ea typeface="MS PGothic" pitchFamily="34" charset="-128"/>
                <a:cs typeface="ＭＳ Ｐゴシック" pitchFamily="-65" charset="-128"/>
              </a:rPr>
              <a:t>линезолида</a:t>
            </a:r>
            <a:r>
              <a:rPr lang="ru-RU" sz="800" dirty="0">
                <a:ea typeface="MS PGothic" pitchFamily="34" charset="-128"/>
                <a:cs typeface="ＭＳ Ｐゴシック" pitchFamily="-65" charset="-128"/>
              </a:rPr>
              <a:t> ответили на лечение, соответственно.</a:t>
            </a:r>
            <a:r>
              <a:rPr lang="ru-RU" sz="800" baseline="30000" dirty="0">
                <a:ea typeface="MS PGothic" pitchFamily="34" charset="-128"/>
                <a:cs typeface="ＭＳ Ｐゴシック" pitchFamily="-65" charset="-128"/>
              </a:rPr>
              <a:t> </a:t>
            </a:r>
            <a:r>
              <a:rPr lang="ru-RU" sz="800" dirty="0">
                <a:ea typeface="MS PGothic" pitchFamily="34" charset="-128"/>
                <a:cs typeface="ＭＳ Ｐゴシック" pitchFamily="-65" charset="-128"/>
              </a:rPr>
              <a:t>Под ранним клиническим ответом понимали</a:t>
            </a:r>
            <a:r>
              <a:rPr lang="ru-RU" sz="800" b="1" dirty="0">
                <a:ea typeface="MS PGothic" pitchFamily="34" charset="-128"/>
                <a:cs typeface="ＭＳ Ｐゴシック" pitchFamily="-65" charset="-128"/>
              </a:rPr>
              <a:t> </a:t>
            </a:r>
            <a:r>
              <a:rPr lang="ru-RU" sz="800" dirty="0">
                <a:ea typeface="MS PGothic" pitchFamily="34" charset="-128"/>
                <a:cs typeface="ＭＳ Ｐゴシック" pitchFamily="-65" charset="-128"/>
              </a:rPr>
              <a:t>уменьшение площади очага поражения  ≥ 20% через 48 - 72 ч в </a:t>
            </a:r>
            <a:r>
              <a:rPr lang="en-GB" sz="800" dirty="0">
                <a:ea typeface="MS PGothic" pitchFamily="34" charset="-128"/>
                <a:cs typeface="ＭＳ Ｐゴシック" pitchFamily="-65" charset="-128"/>
              </a:rPr>
              <a:t>ITT</a:t>
            </a:r>
            <a:r>
              <a:rPr lang="ru-RU" sz="800" dirty="0">
                <a:ea typeface="MS PGothic" pitchFamily="34" charset="-128"/>
                <a:cs typeface="ＭＳ Ｐゴシック" pitchFamily="-65" charset="-128"/>
              </a:rPr>
              <a:t>-популяции. </a:t>
            </a:r>
          </a:p>
          <a:p>
            <a:r>
              <a:rPr lang="ru-RU" sz="800" dirty="0">
                <a:ea typeface="MS PGothic" pitchFamily="34" charset="-128"/>
                <a:cs typeface="ＭＳ Ｐゴシック" pitchFamily="-65" charset="-128"/>
              </a:rPr>
              <a:t>Частота клинического успеха в группах </a:t>
            </a:r>
            <a:r>
              <a:rPr lang="ru-RU" sz="800" dirty="0" err="1">
                <a:ea typeface="MS PGothic" pitchFamily="34" charset="-128"/>
                <a:cs typeface="ＭＳ Ｐゴシック" pitchFamily="-65" charset="-128"/>
              </a:rPr>
              <a:t>тедизолида</a:t>
            </a:r>
            <a:r>
              <a:rPr lang="ru-RU" sz="800" dirty="0">
                <a:ea typeface="MS PGothic" pitchFamily="34" charset="-128"/>
                <a:cs typeface="ＭＳ Ｐゴシック" pitchFamily="-65" charset="-128"/>
              </a:rPr>
              <a:t> и </a:t>
            </a:r>
            <a:r>
              <a:rPr lang="ru-RU" sz="800" dirty="0" err="1">
                <a:ea typeface="MS PGothic" pitchFamily="34" charset="-128"/>
                <a:cs typeface="ＭＳ Ｐゴシック" pitchFamily="-65" charset="-128"/>
              </a:rPr>
              <a:t>линезолида</a:t>
            </a:r>
            <a:r>
              <a:rPr lang="ru-RU" sz="800" dirty="0">
                <a:ea typeface="MS PGothic" pitchFamily="34" charset="-128"/>
                <a:cs typeface="ＭＳ Ｐゴシック" pitchFamily="-65" charset="-128"/>
              </a:rPr>
              <a:t> была сходной  на момент окончания лечения (87,0% и 87,9%, соответственно).</a:t>
            </a:r>
            <a:r>
              <a:rPr lang="ru-RU" sz="800" baseline="30000" dirty="0">
                <a:ea typeface="MS PGothic" pitchFamily="34" charset="-128"/>
                <a:cs typeface="ＭＳ Ｐゴシック" pitchFamily="-65" charset="-128"/>
              </a:rPr>
              <a:t> </a:t>
            </a:r>
            <a:r>
              <a:rPr lang="ru-RU" sz="800" dirty="0">
                <a:ea typeface="MS PGothic" pitchFamily="34" charset="-128"/>
                <a:cs typeface="ＭＳ Ｐゴシック" pitchFamily="-65" charset="-128"/>
              </a:rPr>
              <a:t>Далее, сопоставимая эффективность </a:t>
            </a:r>
            <a:r>
              <a:rPr lang="ru-RU" sz="800" dirty="0" err="1">
                <a:ea typeface="MS PGothic" pitchFamily="34" charset="-128"/>
                <a:cs typeface="ＭＳ Ｐゴシック" pitchFamily="-65" charset="-128"/>
              </a:rPr>
              <a:t>тедизолида</a:t>
            </a:r>
            <a:r>
              <a:rPr lang="ru-RU" sz="800" dirty="0">
                <a:ea typeface="MS PGothic" pitchFamily="34" charset="-128"/>
                <a:cs typeface="ＭＳ Ｐゴシック" pitchFamily="-65" charset="-128"/>
              </a:rPr>
              <a:t> и </a:t>
            </a:r>
            <a:r>
              <a:rPr lang="ru-RU" sz="800" dirty="0" err="1">
                <a:ea typeface="MS PGothic" pitchFamily="34" charset="-128"/>
                <a:cs typeface="ＭＳ Ｐゴシック" pitchFamily="-65" charset="-128"/>
              </a:rPr>
              <a:t>линезолида</a:t>
            </a:r>
            <a:r>
              <a:rPr lang="ru-RU" sz="800" dirty="0">
                <a:ea typeface="MS PGothic" pitchFamily="34" charset="-128"/>
                <a:cs typeface="ＭＳ Ｐゴシック" pitchFamily="-65" charset="-128"/>
              </a:rPr>
              <a:t> была установлена по результатам оценки в период  после окончания лечения  (на 7</a:t>
            </a:r>
            <a:r>
              <a:rPr lang="en-GB" sz="800" dirty="0">
                <a:ea typeface="MS PGothic" pitchFamily="34" charset="-128"/>
                <a:cs typeface="ＭＳ Ｐゴシック" pitchFamily="-65" charset="-128"/>
                <a:sym typeface="Symbol"/>
              </a:rPr>
              <a:t></a:t>
            </a:r>
            <a:r>
              <a:rPr lang="ru-RU" sz="800" dirty="0">
                <a:ea typeface="MS PGothic" pitchFamily="34" charset="-128"/>
                <a:cs typeface="ＭＳ Ｐゴシック" pitchFamily="-65" charset="-128"/>
              </a:rPr>
              <a:t>14 день после окончания лечения). </a:t>
            </a:r>
            <a:endParaRPr lang="ru-RU" sz="800" dirty="0"/>
          </a:p>
          <a:p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3908878" indent="-33908878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4060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88120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218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76241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835B816-1FB2-4BF1-9D5A-85DDD8EBC260}" type="slidenum">
              <a:rPr lang="en-US" altLang="en-US" sz="1100">
                <a:solidFill>
                  <a:srgbClr val="11111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pPr/>
              <a:t>11</a:t>
            </a:fld>
            <a:endParaRPr lang="en-US" altLang="en-US" sz="1100" dirty="0">
              <a:solidFill>
                <a:srgbClr val="111111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60343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Данные МПК,</a:t>
            </a:r>
            <a:r>
              <a:rPr lang="ru-RU" baseline="0" dirty="0"/>
              <a:t> представленные на слайде взяты из исследований </a:t>
            </a:r>
            <a:r>
              <a:rPr lang="en-US" baseline="0" dirty="0"/>
              <a:t>in vitro</a:t>
            </a:r>
            <a:r>
              <a:rPr lang="ru-RU" baseline="0" dirty="0"/>
              <a:t>, проведенных с использованием </a:t>
            </a:r>
            <a:r>
              <a:rPr lang="ru-RU" baseline="0" dirty="0" err="1"/>
              <a:t>тедизолида</a:t>
            </a:r>
            <a:r>
              <a:rPr lang="ru-RU" baseline="0" dirty="0"/>
              <a:t>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5358B-73AE-404B-B959-5A43B418880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989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5358B-73AE-404B-B959-5A43B418880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42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pg num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BDEFDD7-9FDD-4094-AF3C-67C85DA11931}" type="slidenum">
              <a:rPr lang="en-US"/>
              <a:pPr/>
              <a:t>14</a:t>
            </a:fld>
            <a:endParaRPr lang="en-US"/>
          </a:p>
        </p:txBody>
      </p:sp>
      <p:sp>
        <p:nvSpPr>
          <p:cNvPr id="79875" name="Rectangle 5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6"/>
          <p:cNvSpPr>
            <a:spLocks noGrp="1"/>
          </p:cNvSpPr>
          <p:nvPr>
            <p:ph type="body" idx="1"/>
          </p:nvPr>
        </p:nvSpPr>
        <p:spPr bwMode="auto">
          <a:xfrm>
            <a:off x="685800" y="4344988"/>
            <a:ext cx="5486400" cy="4113212"/>
          </a:xfrm>
          <a:noFill/>
        </p:spPr>
        <p:txBody>
          <a:bodyPr/>
          <a:lstStyle/>
          <a:p>
            <a:pPr defTabSz="302758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ru-RU" dirty="0"/>
              <a:t>В рамках исследования по оценке распределения </a:t>
            </a:r>
            <a:r>
              <a:rPr lang="ru-RU" dirty="0" err="1"/>
              <a:t>тедизолида</a:t>
            </a:r>
            <a:r>
              <a:rPr lang="ru-RU" dirty="0"/>
              <a:t> в легкие при применении в дозе 200 мг один раз в сутки у здоровых добровольцев коэффициент проникновения </a:t>
            </a:r>
            <a:r>
              <a:rPr lang="ru-RU" dirty="0" err="1"/>
              <a:t>тедизолида</a:t>
            </a:r>
            <a:r>
              <a:rPr lang="ru-RU" dirty="0"/>
              <a:t> в жидкость эпителиальной выстилки и альвеолярные макрофаги в легких был соответственно приблизительно в 40 и 20 раз выше концентрации свободной фракции препарата в плазме крови</a:t>
            </a:r>
            <a:r>
              <a:rPr lang="en-GB" sz="1100" dirty="0"/>
              <a:t>, </a:t>
            </a:r>
            <a:r>
              <a:rPr lang="ru-RU" sz="1100" dirty="0"/>
              <a:t>что указывает на практическую ценность применения тедизолида для лечения легочных инфекций.</a:t>
            </a:r>
            <a:endParaRPr lang="en-GB" sz="1100" dirty="0"/>
          </a:p>
          <a:p>
            <a:endParaRPr lang="en-GB" sz="1100" dirty="0"/>
          </a:p>
          <a:p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41813433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5358B-73AE-404B-B959-5A43B418880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457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21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z="11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815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F9EA4-9B13-4F10-9952-EF6CBB89DC91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0578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7958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F9EA4-9B13-4F10-9952-EF6CBB89DC91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411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F9EA4-9B13-4F10-9952-EF6CBB89DC9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6601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В рамках исследования ESTABLISH-1 667 пациентов с острыми бактериальными инфекциями кожи и кожных</a:t>
            </a:r>
            <a:r>
              <a:rPr lang="ru-RU" baseline="0" dirty="0"/>
              <a:t> структур </a:t>
            </a:r>
            <a:r>
              <a:rPr lang="ru-RU" dirty="0"/>
              <a:t>(таких как, целлюлит/рожа, обширный кожный абсцесс и раневые инфекции) были рандомизированы 1:1 - либо в группу перорального применения </a:t>
            </a:r>
            <a:r>
              <a:rPr lang="ru-RU" dirty="0" err="1"/>
              <a:t>тедизолида</a:t>
            </a:r>
            <a:r>
              <a:rPr lang="ru-RU" dirty="0"/>
              <a:t> фосфата в дозе 200 мг один раз в сутки в течение 6 дней либо в группу перорального применения </a:t>
            </a:r>
            <a:r>
              <a:rPr lang="ru-RU" dirty="0" err="1"/>
              <a:t>линезолида</a:t>
            </a:r>
            <a:r>
              <a:rPr lang="ru-RU" dirty="0"/>
              <a:t> в дозе 600 мг через каждые 12 часов в течение 10 дней. В исследование были включены пациенты из 54 исследовательских центров. </a:t>
            </a:r>
            <a:r>
              <a:rPr lang="ru-RU" dirty="0" err="1"/>
              <a:t>Тедизолид</a:t>
            </a:r>
            <a:r>
              <a:rPr lang="ru-RU" dirty="0"/>
              <a:t> и </a:t>
            </a:r>
            <a:r>
              <a:rPr lang="ru-RU" dirty="0" err="1"/>
              <a:t>линезолид</a:t>
            </a:r>
            <a:r>
              <a:rPr lang="ru-RU" dirty="0"/>
              <a:t> давали в форме таблеток. </a:t>
            </a:r>
          </a:p>
          <a:p>
            <a:r>
              <a:rPr lang="ru-RU" dirty="0"/>
              <a:t>Исходные показатели определяли в течение 24 часов до получения первой дозы препарата (День 1). Затем на протяжении лечения состояние пациентов оценивали через 48-72 часа после получения первой дозы, на 7  и 11 (окончание лечения) день. Далее состояние пациентов оценивали через 7-14 дней после окончания лечения и через 18-25 дней после окончания лечения (завершающий визит). </a:t>
            </a:r>
          </a:p>
          <a:p>
            <a:endParaRPr lang="ru-RU" dirty="0"/>
          </a:p>
          <a:p>
            <a:r>
              <a:rPr lang="ru-RU" dirty="0"/>
              <a:t>В рамках исследования ESTABLISH-2  666 пациентов с острыми бактериальными инфекциями кожи и кожных</a:t>
            </a:r>
            <a:r>
              <a:rPr lang="ru-RU" baseline="0" dirty="0"/>
              <a:t> структур </a:t>
            </a:r>
            <a:r>
              <a:rPr lang="ru-RU" dirty="0"/>
              <a:t>(такие как, целлюлит/рожа, обширный абсцесс кожи, раневые инфекции) были рандомизированы в соотношении 1:1 либо в группу в/в с переходом на пероральное применение </a:t>
            </a:r>
            <a:r>
              <a:rPr lang="ru-RU" dirty="0" err="1"/>
              <a:t>тедизолида</a:t>
            </a:r>
            <a:r>
              <a:rPr lang="ru-RU" dirty="0"/>
              <a:t> фосфата в дозе 200 мг один раз в сутки в течение 6 дней либо в группу в/в с переходом на пероральное применение </a:t>
            </a:r>
            <a:r>
              <a:rPr lang="ru-RU" dirty="0" err="1"/>
              <a:t>линезолида</a:t>
            </a:r>
            <a:r>
              <a:rPr lang="ru-RU" dirty="0"/>
              <a:t> в дозе 600 мг через каждые 12 часов в течение 10 дней. </a:t>
            </a:r>
          </a:p>
          <a:p>
            <a:r>
              <a:rPr lang="ru-RU" dirty="0"/>
              <a:t>Как минимум, 2 дозы исследуемого препарата вводили в/в. После введения второй дозы пациенты могли перейти на прием исследуемого препарата в пероральной форме при условии соответствия 2 из 4 приведенных ниже критериев:</a:t>
            </a:r>
          </a:p>
          <a:p>
            <a:r>
              <a:rPr lang="ru-RU" dirty="0"/>
              <a:t>Не произошло увеличения первичного очага по длине, ширине или площади относительно исходных значений</a:t>
            </a:r>
          </a:p>
          <a:p>
            <a:r>
              <a:rPr lang="ru-RU" dirty="0"/>
              <a:t>Последнее измерение температуры показало результат ниже 37,7°C</a:t>
            </a:r>
          </a:p>
          <a:p>
            <a:r>
              <a:rPr lang="ru-RU" dirty="0"/>
              <a:t>Не произошло усиления признаков и симптомов первичного очага инфекции кожи</a:t>
            </a:r>
          </a:p>
          <a:p>
            <a:r>
              <a:rPr lang="ru-RU" dirty="0"/>
              <a:t>Отмечалась положительная динамика, как минимум, 1 локального признака или симптома первичной очага инфекции с момента предыдущего визита</a:t>
            </a:r>
          </a:p>
          <a:p>
            <a:endParaRPr lang="ru-RU" dirty="0"/>
          </a:p>
          <a:p>
            <a:r>
              <a:rPr lang="ru-RU" dirty="0" err="1"/>
              <a:t>Prokocimer</a:t>
            </a:r>
            <a:r>
              <a:rPr lang="ru-RU" dirty="0"/>
              <a:t> P, </a:t>
            </a:r>
            <a:r>
              <a:rPr lang="ru-RU" dirty="0" err="1"/>
              <a:t>et</a:t>
            </a:r>
            <a:r>
              <a:rPr lang="ru-RU" dirty="0"/>
              <a:t> </a:t>
            </a:r>
            <a:r>
              <a:rPr lang="ru-RU" dirty="0" err="1"/>
              <a:t>al</a:t>
            </a:r>
            <a:r>
              <a:rPr lang="ru-RU" dirty="0"/>
              <a:t>. JAMA 2013;309(6):559569.	</a:t>
            </a:r>
          </a:p>
          <a:p>
            <a:r>
              <a:rPr lang="ru-RU" dirty="0" err="1"/>
              <a:t>Moran</a:t>
            </a:r>
            <a:r>
              <a:rPr lang="ru-RU" dirty="0"/>
              <a:t> G, </a:t>
            </a:r>
            <a:r>
              <a:rPr lang="ru-RU" dirty="0" err="1"/>
              <a:t>et</a:t>
            </a:r>
            <a:r>
              <a:rPr lang="ru-RU" dirty="0"/>
              <a:t> </a:t>
            </a:r>
            <a:r>
              <a:rPr lang="ru-RU" dirty="0" err="1"/>
              <a:t>al</a:t>
            </a:r>
            <a:r>
              <a:rPr lang="ru-RU" dirty="0"/>
              <a:t>. LID 2014;14(8):696705.</a:t>
            </a:r>
          </a:p>
          <a:p>
            <a:r>
              <a:rPr lang="da-DK" dirty="0"/>
              <a:t>Shorr AF, et al. AAC 2015;59(2):864871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5358B-73AE-404B-B959-5A43B418880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8994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lIns="86458" tIns="43228" rIns="86458" bIns="43228"/>
          <a:lstStyle/>
          <a:p>
            <a:r>
              <a:rPr lang="ru-RU" sz="800" dirty="0">
                <a:ea typeface="MS PGothic" pitchFamily="34" charset="-128"/>
                <a:cs typeface="ＭＳ Ｐゴシック" pitchFamily="-65" charset="-128"/>
              </a:rPr>
              <a:t>Исходные демографические характеристики пациентов и заболевания в группах </a:t>
            </a:r>
            <a:r>
              <a:rPr lang="ru-RU" sz="800" dirty="0" err="1">
                <a:ea typeface="MS PGothic" pitchFamily="34" charset="-128"/>
                <a:cs typeface="ＭＳ Ｐゴシック" pitchFamily="-65" charset="-128"/>
              </a:rPr>
              <a:t>тедизолида</a:t>
            </a:r>
            <a:r>
              <a:rPr lang="ru-RU" sz="800" dirty="0">
                <a:ea typeface="MS PGothic" pitchFamily="34" charset="-128"/>
                <a:cs typeface="ＭＳ Ｐゴシック" pitchFamily="-65" charset="-128"/>
              </a:rPr>
              <a:t> и </a:t>
            </a:r>
            <a:r>
              <a:rPr lang="ru-RU" sz="800" dirty="0" err="1">
                <a:ea typeface="MS PGothic" pitchFamily="34" charset="-128"/>
                <a:cs typeface="ＭＳ Ｐゴシック" pitchFamily="-65" charset="-128"/>
              </a:rPr>
              <a:t>линезолида</a:t>
            </a:r>
            <a:r>
              <a:rPr lang="ru-RU" sz="800" dirty="0">
                <a:ea typeface="MS PGothic" pitchFamily="34" charset="-128"/>
                <a:cs typeface="ＭＳ Ｐゴシック" pitchFamily="-65" charset="-128"/>
              </a:rPr>
              <a:t>, были сходными. Свыше 60% пациентов были мужчины, средний возраст составлял 44 года (диапазон: 15</a:t>
            </a:r>
            <a:r>
              <a:rPr lang="en-GB" sz="800" dirty="0">
                <a:ea typeface="MS PGothic" pitchFamily="34" charset="-128"/>
                <a:cs typeface="ＭＳ Ｐゴシック" pitchFamily="-65" charset="-128"/>
                <a:sym typeface="Symbol"/>
              </a:rPr>
              <a:t></a:t>
            </a:r>
            <a:r>
              <a:rPr lang="ru-RU" sz="800" dirty="0">
                <a:ea typeface="MS PGothic" pitchFamily="34" charset="-128"/>
                <a:cs typeface="ＭＳ Ｐゴシック" pitchFamily="-65" charset="-128"/>
              </a:rPr>
              <a:t>100). Приблизительно 45% пациентов имели целлюлит, у 25% был обширный абсцесс кожи, а у 30% пациентов – раневые инфекции. Медиана площади поражения в группах </a:t>
            </a:r>
            <a:r>
              <a:rPr lang="ru-RU" sz="800" dirty="0" err="1">
                <a:ea typeface="MS PGothic" pitchFamily="34" charset="-128"/>
                <a:cs typeface="ＭＳ Ｐゴシック" pitchFamily="-65" charset="-128"/>
              </a:rPr>
              <a:t>тедизолида</a:t>
            </a:r>
            <a:r>
              <a:rPr lang="ru-RU" sz="800" dirty="0">
                <a:ea typeface="MS PGothic" pitchFamily="34" charset="-128"/>
                <a:cs typeface="ＭＳ Ｐゴシック" pitchFamily="-65" charset="-128"/>
              </a:rPr>
              <a:t> и </a:t>
            </a:r>
            <a:r>
              <a:rPr lang="ru-RU" sz="800" dirty="0" err="1">
                <a:ea typeface="MS PGothic" pitchFamily="34" charset="-128"/>
                <a:cs typeface="ＭＳ Ｐゴシック" pitchFamily="-65" charset="-128"/>
              </a:rPr>
              <a:t>линезолида</a:t>
            </a:r>
            <a:r>
              <a:rPr lang="ru-RU" sz="800" dirty="0">
                <a:ea typeface="MS PGothic" pitchFamily="34" charset="-128"/>
                <a:cs typeface="ＭＳ Ｐゴシック" pitchFamily="-65" charset="-128"/>
              </a:rPr>
              <a:t> была сходной (197 см</a:t>
            </a:r>
            <a:r>
              <a:rPr lang="ru-RU" sz="800" baseline="30000" dirty="0">
                <a:ea typeface="MS PGothic" pitchFamily="34" charset="-128"/>
                <a:cs typeface="ＭＳ Ｐゴシック" pitchFamily="-65" charset="-128"/>
              </a:rPr>
              <a:t>2</a:t>
            </a:r>
            <a:r>
              <a:rPr lang="ru-RU" sz="800" dirty="0">
                <a:ea typeface="MS PGothic" pitchFamily="34" charset="-128"/>
                <a:cs typeface="ＭＳ Ｐゴシック" pitchFamily="-65" charset="-128"/>
              </a:rPr>
              <a:t> и 210 см</a:t>
            </a:r>
            <a:r>
              <a:rPr lang="ru-RU" sz="800" baseline="30000" dirty="0">
                <a:ea typeface="MS PGothic" pitchFamily="34" charset="-128"/>
                <a:cs typeface="ＭＳ Ｐゴシック" pitchFamily="-65" charset="-128"/>
              </a:rPr>
              <a:t>2</a:t>
            </a:r>
            <a:r>
              <a:rPr lang="ru-RU" sz="800" dirty="0">
                <a:ea typeface="MS PGothic" pitchFamily="34" charset="-128"/>
                <a:cs typeface="ＭＳ Ｐゴシック" pitchFamily="-65" charset="-128"/>
              </a:rPr>
              <a:t>, соответственно).</a:t>
            </a:r>
            <a:endParaRPr lang="en-US" dirty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430F0D1-F8FD-42A9-B373-FBB1FB9CEBD1}" type="slidenum">
              <a:rPr lang="en-US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0696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lIns="86458" tIns="43228" rIns="86458" bIns="43228"/>
          <a:lstStyle/>
          <a:p>
            <a:r>
              <a:rPr lang="ru-RU" sz="800" dirty="0">
                <a:ea typeface="MS PGothic" pitchFamily="34" charset="-128"/>
                <a:cs typeface="ＭＳ Ｐゴシック" pitchFamily="-65" charset="-128"/>
              </a:rPr>
              <a:t>Приблизительно у 60% пациентов в обеих группах было выделено не менее одного грамположительного возбудителя. Частота выделения </a:t>
            </a:r>
            <a:r>
              <a:rPr lang="en-GB" sz="800" dirty="0">
                <a:ea typeface="MS PGothic" pitchFamily="34" charset="-128"/>
                <a:cs typeface="ＭＳ Ｐゴシック" pitchFamily="-65" charset="-128"/>
              </a:rPr>
              <a:t>MRSA </a:t>
            </a:r>
            <a:r>
              <a:rPr lang="ru-RU" sz="800" dirty="0">
                <a:ea typeface="MS PGothic" pitchFamily="34" charset="-128"/>
                <a:cs typeface="ＭＳ Ｐゴシック" pitchFamily="-65" charset="-128"/>
              </a:rPr>
              <a:t>и </a:t>
            </a:r>
            <a:r>
              <a:rPr lang="en-GB" sz="800" dirty="0">
                <a:ea typeface="MS PGothic" pitchFamily="34" charset="-128"/>
                <a:cs typeface="ＭＳ Ｐゴシック" pitchFamily="-65" charset="-128"/>
              </a:rPr>
              <a:t>MSSA </a:t>
            </a:r>
            <a:r>
              <a:rPr lang="ru-RU" sz="800" dirty="0">
                <a:ea typeface="MS PGothic" pitchFamily="34" charset="-128"/>
                <a:cs typeface="ＭＳ Ｐゴシック" pitchFamily="-65" charset="-128"/>
              </a:rPr>
              <a:t>была сходной в обеих группах. </a:t>
            </a:r>
            <a:endParaRPr lang="en-US" dirty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430F0D1-F8FD-42A9-B373-FBB1FB9CEBD1}" type="slidenum">
              <a:rPr lang="en-US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074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800" dirty="0">
                <a:ea typeface="MS PGothic" pitchFamily="34" charset="-128"/>
                <a:cs typeface="ＭＳ Ｐゴシック" pitchFamily="-65" charset="-128"/>
              </a:rPr>
              <a:t>Для определения случаев патологического (меньше нижней границы нормы (НГН)) содержания тромбоцитов установили несколько временных точек в течение всего периода исследования.</a:t>
            </a:r>
          </a:p>
          <a:p>
            <a:r>
              <a:rPr lang="ru-RU" sz="800" dirty="0">
                <a:ea typeface="MS PGothic" pitchFamily="34" charset="-128"/>
                <a:cs typeface="ＭＳ Ｐゴシック" pitchFamily="-65" charset="-128"/>
              </a:rPr>
              <a:t>Частота патологического содержания тромбоцитов у пациентов, получавших </a:t>
            </a:r>
            <a:r>
              <a:rPr lang="ru-RU" sz="800" dirty="0" err="1">
                <a:ea typeface="MS PGothic" pitchFamily="34" charset="-128"/>
                <a:cs typeface="ＭＳ Ｐゴシック" pitchFamily="-65" charset="-128"/>
              </a:rPr>
              <a:t>тедизолид</a:t>
            </a:r>
            <a:r>
              <a:rPr lang="ru-RU" sz="800" dirty="0">
                <a:ea typeface="MS PGothic" pitchFamily="34" charset="-128"/>
                <a:cs typeface="ＭＳ Ｐゴシック" pitchFamily="-65" charset="-128"/>
              </a:rPr>
              <a:t>, была достоверно ниже, по сравнению с </a:t>
            </a:r>
            <a:r>
              <a:rPr lang="ru-RU" sz="800" dirty="0" err="1">
                <a:ea typeface="MS PGothic" pitchFamily="34" charset="-128"/>
                <a:cs typeface="ＭＳ Ｐゴシック" pitchFamily="-65" charset="-128"/>
              </a:rPr>
              <a:t>линезолидом</a:t>
            </a:r>
            <a:r>
              <a:rPr lang="ru-RU" sz="800" dirty="0">
                <a:ea typeface="MS PGothic" pitchFamily="34" charset="-128"/>
                <a:cs typeface="ＭＳ Ｐゴシック" pitchFamily="-65" charset="-128"/>
              </a:rPr>
              <a:t> как при оценке в день приема последней дозы активного препарата (3,7% на 7 день для </a:t>
            </a:r>
            <a:r>
              <a:rPr lang="ru-RU" sz="800" dirty="0" err="1">
                <a:ea typeface="MS PGothic" pitchFamily="34" charset="-128"/>
                <a:cs typeface="ＭＳ Ｐゴシック" pitchFamily="-65" charset="-128"/>
              </a:rPr>
              <a:t>тедизолида</a:t>
            </a:r>
            <a:r>
              <a:rPr lang="ru-RU" sz="800" dirty="0">
                <a:ea typeface="MS PGothic" pitchFamily="34" charset="-128"/>
                <a:cs typeface="ＭＳ Ｐゴシック" pitchFamily="-65" charset="-128"/>
              </a:rPr>
              <a:t> и 10,8% на 11 день для </a:t>
            </a:r>
            <a:r>
              <a:rPr lang="ru-RU" sz="800" dirty="0" err="1">
                <a:ea typeface="MS PGothic" pitchFamily="34" charset="-128"/>
                <a:cs typeface="ＭＳ Ｐゴシック" pitchFamily="-65" charset="-128"/>
              </a:rPr>
              <a:t>линезолида</a:t>
            </a:r>
            <a:r>
              <a:rPr lang="ru-RU" sz="800" dirty="0">
                <a:ea typeface="MS PGothic" pitchFamily="34" charset="-128"/>
                <a:cs typeface="ＭＳ Ｐゴシック" pitchFamily="-65" charset="-128"/>
              </a:rPr>
              <a:t>, </a:t>
            </a:r>
            <a:r>
              <a:rPr lang="en-GB" sz="800" i="1" dirty="0">
                <a:ea typeface="MS PGothic" pitchFamily="34" charset="-128"/>
                <a:cs typeface="ＭＳ Ｐゴシック" pitchFamily="-65" charset="-128"/>
              </a:rPr>
              <a:t>P</a:t>
            </a:r>
            <a:r>
              <a:rPr lang="ru-RU" sz="800" dirty="0">
                <a:ea typeface="MS PGothic" pitchFamily="34" charset="-128"/>
                <a:cs typeface="ＭＳ Ｐゴシック" pitchFamily="-65" charset="-128"/>
              </a:rPr>
              <a:t>&lt;0,05) и во время всего периода исследования (6,4% и 12,6%, соответственно, </a:t>
            </a:r>
            <a:r>
              <a:rPr lang="en-GB" sz="800" i="1" dirty="0">
                <a:ea typeface="MS PGothic" pitchFamily="34" charset="-128"/>
                <a:cs typeface="ＭＳ Ｐゴシック" pitchFamily="-65" charset="-128"/>
              </a:rPr>
              <a:t>P</a:t>
            </a:r>
            <a:r>
              <a:rPr lang="ru-RU" sz="800" dirty="0">
                <a:ea typeface="MS PGothic" pitchFamily="34" charset="-128"/>
                <a:cs typeface="ＭＳ Ｐゴシック" pitchFamily="-65" charset="-128"/>
              </a:rPr>
              <a:t>=0,0002). 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3908878" indent="-33908878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4060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88120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218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76241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BDBF18F-3EC5-4F18-82D2-7EB98415ABB7}" type="slidenum">
              <a:rPr lang="en-US" altLang="en-US" sz="1100">
                <a:solidFill>
                  <a:srgbClr val="11111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pPr/>
              <a:t>23</a:t>
            </a:fld>
            <a:endParaRPr lang="en-US" altLang="en-US" sz="1100" dirty="0">
              <a:solidFill>
                <a:srgbClr val="111111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91238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lIns="86458" tIns="43228" rIns="86458" bIns="43228"/>
          <a:lstStyle/>
          <a:p>
            <a:r>
              <a:rPr lang="ru-RU" sz="800" dirty="0">
                <a:ea typeface="MS PGothic" pitchFamily="34" charset="-128"/>
                <a:cs typeface="ＭＳ Ｐゴシック" pitchFamily="-65" charset="-128"/>
              </a:rPr>
              <a:t>Сводный анализ безопасности показал, что чаще всего в обеих группах сообщали о нежелательных явлениях (НЯ) со стороны желудочно-кишечного тракта, при этом в группе </a:t>
            </a:r>
            <a:r>
              <a:rPr lang="ru-RU" sz="800" dirty="0" err="1">
                <a:ea typeface="MS PGothic" pitchFamily="34" charset="-128"/>
                <a:cs typeface="ＭＳ Ｐゴシック" pitchFamily="-65" charset="-128"/>
              </a:rPr>
              <a:t>тедизолида</a:t>
            </a:r>
            <a:r>
              <a:rPr lang="ru-RU" sz="800" dirty="0">
                <a:ea typeface="MS PGothic" pitchFamily="34" charset="-128"/>
                <a:cs typeface="ＭＳ Ｐゴシック" pitchFamily="-65" charset="-128"/>
              </a:rPr>
              <a:t> фосфата нежелательные явления со стороны ЖКТ во время лечения возникали реже, по сравнению с группой </a:t>
            </a:r>
            <a:r>
              <a:rPr lang="ru-RU" sz="800" dirty="0" err="1">
                <a:ea typeface="MS PGothic" pitchFamily="34" charset="-128"/>
                <a:cs typeface="ＭＳ Ｐゴシック" pitchFamily="-65" charset="-128"/>
              </a:rPr>
              <a:t>линезолида</a:t>
            </a:r>
            <a:r>
              <a:rPr lang="ru-RU" sz="800" dirty="0">
                <a:ea typeface="MS PGothic" pitchFamily="34" charset="-128"/>
                <a:cs typeface="ＭＳ Ｐゴシック" pitchFamily="-65" charset="-128"/>
              </a:rPr>
              <a:t>  (16,0% и  23,0%, соответственно, </a:t>
            </a:r>
            <a:r>
              <a:rPr lang="en-GB" sz="800" i="1" dirty="0">
                <a:ea typeface="MS PGothic" pitchFamily="34" charset="-128"/>
                <a:cs typeface="ＭＳ Ｐゴシック" pitchFamily="-65" charset="-128"/>
              </a:rPr>
              <a:t>P</a:t>
            </a:r>
            <a:r>
              <a:rPr lang="ru-RU" sz="800" dirty="0">
                <a:ea typeface="MS PGothic" pitchFamily="34" charset="-128"/>
                <a:cs typeface="ＭＳ Ｐゴシック" pitchFamily="-65" charset="-128"/>
              </a:rPr>
              <a:t>=0,0018) </a:t>
            </a:r>
          </a:p>
          <a:p>
            <a:r>
              <a:rPr lang="ru-RU" sz="800" dirty="0">
                <a:ea typeface="MS PGothic" pitchFamily="34" charset="-128"/>
                <a:cs typeface="ＭＳ Ｐゴシック" pitchFamily="-65" charset="-128"/>
              </a:rPr>
              <a:t>В частности, в течение всего периода исследования в группе </a:t>
            </a:r>
            <a:r>
              <a:rPr lang="ru-RU" sz="800" dirty="0" err="1">
                <a:ea typeface="MS PGothic" pitchFamily="34" charset="-128"/>
                <a:cs typeface="ＭＳ Ｐゴシック" pitchFamily="-65" charset="-128"/>
              </a:rPr>
              <a:t>тедизолида</a:t>
            </a:r>
            <a:r>
              <a:rPr lang="ru-RU" sz="800" dirty="0">
                <a:ea typeface="MS PGothic" pitchFamily="34" charset="-128"/>
                <a:cs typeface="ＭＳ Ｐゴシック" pitchFamily="-65" charset="-128"/>
              </a:rPr>
              <a:t> фосфата реже сообщалось о случаях тошноты (</a:t>
            </a:r>
            <a:r>
              <a:rPr lang="ru-RU" sz="800" dirty="0" err="1">
                <a:ea typeface="MS PGothic" pitchFamily="34" charset="-128"/>
                <a:cs typeface="ＭＳ Ｐゴシック" pitchFamily="-65" charset="-128"/>
              </a:rPr>
              <a:t>тедизолид</a:t>
            </a:r>
            <a:r>
              <a:rPr lang="ru-RU" sz="800" dirty="0">
                <a:ea typeface="MS PGothic" pitchFamily="34" charset="-128"/>
                <a:cs typeface="ＭＳ Ｐゴシック" pitchFamily="-65" charset="-128"/>
              </a:rPr>
              <a:t>: 8,2% и </a:t>
            </a:r>
            <a:r>
              <a:rPr lang="ru-RU" sz="800" dirty="0" err="1">
                <a:ea typeface="MS PGothic" pitchFamily="34" charset="-128"/>
                <a:cs typeface="ＭＳ Ｐゴシック" pitchFamily="-65" charset="-128"/>
              </a:rPr>
              <a:t>линезолид</a:t>
            </a:r>
            <a:r>
              <a:rPr lang="ru-RU" sz="800" dirty="0">
                <a:ea typeface="MS PGothic" pitchFamily="34" charset="-128"/>
                <a:cs typeface="ＭＳ Ｐゴシック" pitchFamily="-65" charset="-128"/>
              </a:rPr>
              <a:t>: 12,2%; </a:t>
            </a:r>
            <a:r>
              <a:rPr lang="en-GB" sz="800" i="1" dirty="0">
                <a:ea typeface="MS PGothic" pitchFamily="34" charset="-128"/>
                <a:cs typeface="ＭＳ Ｐゴシック" pitchFamily="-65" charset="-128"/>
              </a:rPr>
              <a:t>P</a:t>
            </a:r>
            <a:r>
              <a:rPr lang="ru-RU" sz="800" dirty="0">
                <a:ea typeface="MS PGothic" pitchFamily="34" charset="-128"/>
                <a:cs typeface="ＭＳ Ｐゴシック" pitchFamily="-65" charset="-128"/>
              </a:rPr>
              <a:t>&lt;0,05), диареи (3,9% и 5,3%), рвоты (2,9% и 5,6%; </a:t>
            </a:r>
            <a:r>
              <a:rPr lang="en-GB" sz="800" i="1" dirty="0">
                <a:ea typeface="MS PGothic" pitchFamily="34" charset="-128"/>
                <a:cs typeface="ＭＳ Ｐゴシック" pitchFamily="-65" charset="-128"/>
              </a:rPr>
              <a:t>P</a:t>
            </a:r>
            <a:r>
              <a:rPr lang="ru-RU" sz="800" dirty="0">
                <a:ea typeface="MS PGothic" pitchFamily="34" charset="-128"/>
                <a:cs typeface="ＭＳ Ｐゴシック" pitchFamily="-65" charset="-128"/>
              </a:rPr>
              <a:t>&lt;0,05) по сравнению с группой </a:t>
            </a:r>
            <a:r>
              <a:rPr lang="ru-RU" sz="800" dirty="0" err="1">
                <a:ea typeface="MS PGothic" pitchFamily="34" charset="-128"/>
                <a:cs typeface="ＭＳ Ｐゴシック" pitchFamily="-65" charset="-128"/>
              </a:rPr>
              <a:t>линезолида</a:t>
            </a:r>
            <a:r>
              <a:rPr lang="ru-RU" sz="800" dirty="0">
                <a:ea typeface="MS PGothic" pitchFamily="34" charset="-128"/>
                <a:cs typeface="ＭＳ Ｐゴシック" pitchFamily="-65" charset="-128"/>
              </a:rPr>
              <a:t>.</a:t>
            </a:r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D5C2B3-661F-4B4A-AFB3-211CB87E92B0}" type="slidenum">
              <a:rPr lang="en-US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211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F9EA4-9B13-4F10-9952-EF6CBB89DC91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7849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F9EA4-9B13-4F10-9952-EF6CBB89DC91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861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9320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F9EA4-9B13-4F10-9952-EF6CBB89DC91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7752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5AD56-716C-467B-ADB5-1FF673EB30B4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192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F9EA4-9B13-4F10-9952-EF6CBB89DC9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0513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>
                <a:latin typeface="Arial" pitchFamily="34" charset="0"/>
              </a:rPr>
              <a:t>В новых рекомендациях увеличена доза </a:t>
            </a:r>
            <a:r>
              <a:rPr lang="ru-RU" dirty="0" err="1">
                <a:latin typeface="Arial" pitchFamily="34" charset="0"/>
              </a:rPr>
              <a:t>ванкомицина</a:t>
            </a:r>
            <a:endParaRPr lang="ru-RU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0072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>
                <a:latin typeface="Arial" pitchFamily="34" charset="0"/>
              </a:rPr>
              <a:t>Слайд отображает действующие рекомендации Американского общества </a:t>
            </a:r>
            <a:r>
              <a:rPr lang="ru-RU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по инфекционным заболеваниям</a:t>
            </a:r>
            <a:r>
              <a:rPr lang="ru-RU">
                <a:latin typeface="Arial" pitchFamily="34" charset="0"/>
              </a:rPr>
              <a:t> (</a:t>
            </a:r>
            <a:r>
              <a:rPr lang="en-GB">
                <a:latin typeface="Arial" pitchFamily="34" charset="0"/>
              </a:rPr>
              <a:t>IDSA</a:t>
            </a:r>
            <a:r>
              <a:rPr lang="ru-RU">
                <a:latin typeface="Arial" pitchFamily="34" charset="0"/>
              </a:rPr>
              <a:t>) 2014 г</a:t>
            </a:r>
            <a:r>
              <a:rPr lang="en-GB">
                <a:latin typeface="Arial" pitchFamily="34" charset="0"/>
              </a:rPr>
              <a:t>.</a:t>
            </a:r>
          </a:p>
          <a:p>
            <a:r>
              <a:rPr lang="ru-RU">
                <a:latin typeface="Arial" pitchFamily="34" charset="0"/>
              </a:rPr>
              <a:t>Добавлены телаванцин, доксициклин, цефтаролин и триметоприм-сульфаметоксазол.</a:t>
            </a:r>
            <a:endParaRPr lang="en-GB">
              <a:latin typeface="Arial" pitchFamily="34" charset="0"/>
            </a:endParaRPr>
          </a:p>
          <a:p>
            <a:r>
              <a:rPr lang="ru-RU">
                <a:latin typeface="Arial" pitchFamily="34" charset="0"/>
              </a:rPr>
              <a:t>Тигециклин не включен в Руководство, поскольку имеется предупреждение </a:t>
            </a:r>
            <a:r>
              <a:rPr lang="en-US">
                <a:latin typeface="Arial" pitchFamily="34" charset="0"/>
              </a:rPr>
              <a:t>FDA</a:t>
            </a:r>
            <a:r>
              <a:rPr lang="ru-RU">
                <a:latin typeface="Arial" pitchFamily="34" charset="0"/>
              </a:rPr>
              <a:t> о повышенной смертности при применении данного препарата по сравнению с препаратами сравнения.</a:t>
            </a:r>
            <a:endParaRPr lang="en-GB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0157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«идеальный» препарат должен обладать следующими характеристиками: 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ru-RU" dirty="0"/>
              <a:t>Быстрый бактерицидный эффект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ru-RU" dirty="0"/>
              <a:t>Превосходная тканевая </a:t>
            </a:r>
            <a:r>
              <a:rPr lang="ru-RU" dirty="0" err="1"/>
              <a:t>пенетрация</a:t>
            </a:r>
            <a:endParaRPr lang="ru-RU" dirty="0"/>
          </a:p>
          <a:p>
            <a:pPr marL="228600" indent="-228600">
              <a:buFont typeface="+mj-lt"/>
              <a:buAutoNum type="arabicPeriod"/>
              <a:defRPr/>
            </a:pPr>
            <a:r>
              <a:rPr lang="ru-RU" dirty="0"/>
              <a:t>Стабильная </a:t>
            </a:r>
            <a:r>
              <a:rPr lang="ru-RU" dirty="0" err="1"/>
              <a:t>фармакокинетика</a:t>
            </a:r>
            <a:r>
              <a:rPr lang="ru-RU" dirty="0"/>
              <a:t> и </a:t>
            </a:r>
            <a:r>
              <a:rPr lang="ru-RU" dirty="0" err="1"/>
              <a:t>фармакодинамика</a:t>
            </a:r>
            <a:r>
              <a:rPr lang="ru-RU" dirty="0"/>
              <a:t>, позволяющая прогнозировать эффект в соответствии с дозой препарата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ru-RU" dirty="0"/>
              <a:t>Низкий потенциал развития резистентности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ru-RU" dirty="0"/>
              <a:t>Низкая частота нежелательных явлений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ru-RU" dirty="0"/>
              <a:t>Доказанная клиническая и микробиологическая эффективность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r>
              <a:rPr lang="en-GB" altLang="en-US" dirty="0">
                <a:solidFill>
                  <a:schemeClr val="bg1"/>
                </a:solidFill>
                <a:ea typeface="MS PGothic" pitchFamily="34" charset="-128"/>
                <a:sym typeface="Symbol" panose="05050102010706020507" pitchFamily="18" charset="2"/>
              </a:rPr>
              <a:t>&lt;Nguyen H, et al. J </a:t>
            </a:r>
            <a:r>
              <a:rPr lang="en-GB" altLang="en-US" dirty="0" err="1">
                <a:solidFill>
                  <a:schemeClr val="bg1"/>
                </a:solidFill>
                <a:ea typeface="MS PGothic" pitchFamily="34" charset="-128"/>
                <a:sym typeface="Symbol" panose="05050102010706020507" pitchFamily="18" charset="2"/>
              </a:rPr>
              <a:t>Antimicrob</a:t>
            </a:r>
            <a:r>
              <a:rPr lang="en-GB" altLang="en-US" dirty="0">
                <a:solidFill>
                  <a:schemeClr val="bg1"/>
                </a:solidFill>
                <a:ea typeface="MS PGothic" pitchFamily="34" charset="-128"/>
                <a:sym typeface="Symbol" panose="05050102010706020507" pitchFamily="18" charset="2"/>
              </a:rPr>
              <a:t> </a:t>
            </a:r>
            <a:r>
              <a:rPr lang="en-GB" altLang="en-US" dirty="0" err="1">
                <a:solidFill>
                  <a:schemeClr val="bg1"/>
                </a:solidFill>
                <a:ea typeface="MS PGothic" pitchFamily="34" charset="-128"/>
                <a:sym typeface="Symbol" panose="05050102010706020507" pitchFamily="18" charset="2"/>
              </a:rPr>
              <a:t>Chemother</a:t>
            </a:r>
            <a:r>
              <a:rPr lang="en-GB" altLang="en-US" dirty="0">
                <a:solidFill>
                  <a:schemeClr val="bg1"/>
                </a:solidFill>
                <a:ea typeface="MS PGothic" pitchFamily="34" charset="-128"/>
                <a:sym typeface="Symbol" panose="05050102010706020507" pitchFamily="18" charset="2"/>
              </a:rPr>
              <a:t>  2010;65:24-36</a:t>
            </a:r>
            <a:r>
              <a:rPr lang="en-US" altLang="en-US" dirty="0">
                <a:solidFill>
                  <a:schemeClr val="bg1"/>
                </a:solidFill>
                <a:ea typeface="MS PGothic" pitchFamily="34" charset="-128"/>
                <a:sym typeface="Symbol" panose="05050102010706020507" pitchFamily="18" charset="2"/>
              </a:rPr>
              <a:t>&gt;</a:t>
            </a:r>
            <a:endParaRPr lang="en-GB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  <a:defRPr/>
            </a:pPr>
            <a:endParaRPr lang="ru-RU" dirty="0"/>
          </a:p>
          <a:p>
            <a:pPr marL="228600" indent="-228600">
              <a:buFont typeface="+mj-lt"/>
              <a:buAutoNum type="arabicPeriod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96098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5358B-73AE-404B-B959-5A43B418880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9820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2696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396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dirty="0">
                <a:ea typeface="+mn-ea"/>
                <a:cs typeface="+mn-cs"/>
              </a:rPr>
              <a:t>Согласно данным исследований, частота диагностированных инфекций кожи и мягких тканей у пациентов в США = почти 500 на 10000 человеко-лет. Не смотря на постоянно обновляющиеся рекомендации по ведению данной категории пациентов, решающим вопросом является наличие или отсутствие у пациента показаний для госпитализации в стационар.</a:t>
            </a:r>
          </a:p>
          <a:p>
            <a:pPr>
              <a:defRPr/>
            </a:pPr>
            <a:r>
              <a:rPr lang="ru-RU" dirty="0">
                <a:ea typeface="+mn-ea"/>
                <a:cs typeface="+mn-cs"/>
              </a:rPr>
              <a:t>А как обстоят дела в России? Наглядно представлена структура госпитализаций в хирургические отделения, где почти 40% пациентов имеют инфекции кожи и мягких тканей, а амбулаторно получают лечение около 2000000 человек в год!</a:t>
            </a:r>
          </a:p>
          <a:p>
            <a:pPr>
              <a:defRPr/>
            </a:pPr>
            <a:r>
              <a:rPr lang="ru-RU" dirty="0">
                <a:ea typeface="+mn-ea"/>
                <a:cs typeface="+mn-cs"/>
              </a:rPr>
              <a:t>Нельзя не сказать и о финансовом бремени данной проблемы, поскольку 75% пациентов – это люди трудоспособного возраста, а сроки временной утраты трудоспособности по причине заболевания, колеблются от 13,6 до 17,6 дней при амбулаторном лечении и от 18,5 до 23,8 дней у пациентов, нуждающихся в стационарном лечении. </a:t>
            </a:r>
          </a:p>
        </p:txBody>
      </p:sp>
      <p:sp>
        <p:nvSpPr>
          <p:cNvPr id="2170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F40951-0AA1-4F4C-935A-4E8C2FAC7013}" type="slidenum">
              <a:rPr lang="ru-RU" smtClean="0">
                <a:solidFill>
                  <a:srgbClr val="000000"/>
                </a:solidFill>
                <a:cs typeface="Arial" charset="0"/>
              </a:rPr>
              <a:pPr/>
              <a:t>4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594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F9EA4-9B13-4F10-9952-EF6CBB89DC9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966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F9EA4-9B13-4F10-9952-EF6CBB89DC9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474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F9EA4-9B13-4F10-9952-EF6CBB89DC9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915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78A1-994D-41AA-9D43-8DB87679AD16}" type="datetime1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RU-SIV-00007 09.2019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442D-2973-49E5-9EBA-F8F19C3EB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289BC-5916-48C9-9D61-EF88C682B64F}" type="datetime1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RU-SIV-00007 09.2019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442D-2973-49E5-9EBA-F8F19C3EB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8C21F-12EC-41D7-B870-CC876FEF89A0}" type="datetime1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RU-SIV-00007 09.2019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442D-2973-49E5-9EBA-F8F19C3EB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648200" y="1590261"/>
            <a:ext cx="40386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825500" y="6657654"/>
            <a:ext cx="318499" cy="200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1F7E1DAB-36EC-4594-8B1A-D0978A5484C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1497692"/>
      </p:ext>
    </p:extLst>
  </p:cSld>
  <p:clrMapOvr>
    <a:masterClrMapping/>
  </p:clrMapOvr>
  <p:transition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57200" y="1600200"/>
            <a:ext cx="8229600" cy="4392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825500" y="6657654"/>
            <a:ext cx="318499" cy="200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1F7E1DAB-36EC-4594-8B1A-D0978A5484C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1104683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76818-4F43-4784-9038-5199538FEF83}" type="datetime1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RU-SIV-00007 09.2019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442D-2973-49E5-9EBA-F8F19C3EB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357A3-0F7C-4FE4-BA61-EA9D25907C61}" type="datetime1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RU-SIV-00007 09.2019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442D-2973-49E5-9EBA-F8F19C3EB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8C128-5127-4458-9532-C52D81CF4FF7}" type="datetime1">
              <a:rPr lang="ru-RU" smtClean="0"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RU-SIV-00007 09.2019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442D-2973-49E5-9EBA-F8F19C3EB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BE8E-644F-4322-8C0D-4A37D9978C60}" type="datetime1">
              <a:rPr lang="ru-RU" smtClean="0"/>
              <a:t>07.04.2021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RU-SIV-00007 09.2019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442D-2973-49E5-9EBA-F8F19C3EB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E791-1F10-48C4-8303-79A744008738}" type="datetime1">
              <a:rPr lang="ru-RU" smtClean="0"/>
              <a:t>07.04.2021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RU-SIV-00007 09.2019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442D-2973-49E5-9EBA-F8F19C3EB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A57B8-8D6C-4627-984D-CB154497F2EB}" type="datetime1">
              <a:rPr lang="ru-RU" smtClean="0"/>
              <a:t>07.04.2021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RU-SIV-00007 09.2019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442D-2973-49E5-9EBA-F8F19C3EB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6FBF2-BECD-4614-AD1C-CA8D2611FD67}" type="datetime1">
              <a:rPr lang="ru-RU" smtClean="0"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RU-SIV-00007 09.2019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442D-2973-49E5-9EBA-F8F19C3EB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EEA-4762-4476-81FE-02389789D8C7}" type="datetime1">
              <a:rPr lang="ru-RU" smtClean="0"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RU-SIV-00007 09.2019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442D-2973-49E5-9EBA-F8F19C3EB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8C00C-8294-4927-9967-E1296DFCD37C}" type="datetime1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RU-SIV-00007 09.2019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8442D-2973-49E5-9EBA-F8F19C3EB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.emf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9.xml"/><Relationship Id="rId3" Type="http://schemas.openxmlformats.org/officeDocument/2006/relationships/tags" Target="../tags/tag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tags" Target="../tags/tag9.xml"/><Relationship Id="rId11" Type="http://schemas.openxmlformats.org/officeDocument/2006/relationships/image" Target="../media/image16.png"/><Relationship Id="rId5" Type="http://schemas.openxmlformats.org/officeDocument/2006/relationships/tags" Target="../tags/tag8.xml"/><Relationship Id="rId10" Type="http://schemas.openxmlformats.org/officeDocument/2006/relationships/image" Target="../media/image15.emf"/><Relationship Id="rId4" Type="http://schemas.openxmlformats.org/officeDocument/2006/relationships/tags" Target="../tags/tag7.xml"/><Relationship Id="rId9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chart" Target="../charts/chart2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5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7.png"/><Relationship Id="rId4" Type="http://schemas.openxmlformats.org/officeDocument/2006/relationships/oleObject" Target="../embeddings/oleObject6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8.png"/><Relationship Id="rId4" Type="http://schemas.openxmlformats.org/officeDocument/2006/relationships/oleObject" Target="../embeddings/oleObject7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sd.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diagramColors" Target="../diagrams/colors5.xml"/><Relationship Id="rId21" Type="http://schemas.openxmlformats.org/officeDocument/2006/relationships/diagramColors" Target="../diagrams/colors4.xml"/><Relationship Id="rId42" Type="http://schemas.microsoft.com/office/2007/relationships/diagramDrawing" Target="../diagrams/drawing8.xml"/><Relationship Id="rId47" Type="http://schemas.microsoft.com/office/2007/relationships/diagramDrawing" Target="../diagrams/drawing9.xml"/><Relationship Id="rId63" Type="http://schemas.openxmlformats.org/officeDocument/2006/relationships/diagramData" Target="../diagrams/data13.xml"/><Relationship Id="rId68" Type="http://schemas.openxmlformats.org/officeDocument/2006/relationships/diagramData" Target="../diagrams/data14.xml"/><Relationship Id="rId84" Type="http://schemas.openxmlformats.org/officeDocument/2006/relationships/diagramLayout" Target="../diagrams/layout17.xml"/><Relationship Id="rId89" Type="http://schemas.openxmlformats.org/officeDocument/2006/relationships/diagramLayout" Target="../diagrams/layout18.xml"/><Relationship Id="rId16" Type="http://schemas.openxmlformats.org/officeDocument/2006/relationships/diagramColors" Target="../diagrams/colors3.xml"/><Relationship Id="rId11" Type="http://schemas.openxmlformats.org/officeDocument/2006/relationships/diagramColors" Target="../diagrams/colors2.xml"/><Relationship Id="rId32" Type="http://schemas.microsoft.com/office/2007/relationships/diagramDrawing" Target="../diagrams/drawing6.xml"/><Relationship Id="rId37" Type="http://schemas.microsoft.com/office/2007/relationships/diagramDrawing" Target="../diagrams/drawing7.xml"/><Relationship Id="rId53" Type="http://schemas.openxmlformats.org/officeDocument/2006/relationships/diagramData" Target="../diagrams/data11.xml"/><Relationship Id="rId58" Type="http://schemas.openxmlformats.org/officeDocument/2006/relationships/diagramData" Target="../diagrams/data12.xml"/><Relationship Id="rId74" Type="http://schemas.openxmlformats.org/officeDocument/2006/relationships/diagramLayout" Target="../diagrams/layout15.xml"/><Relationship Id="rId79" Type="http://schemas.openxmlformats.org/officeDocument/2006/relationships/diagramLayout" Target="../diagrams/layout16.xml"/><Relationship Id="rId5" Type="http://schemas.openxmlformats.org/officeDocument/2006/relationships/diagramQuickStyle" Target="../diagrams/quickStyle1.xml"/><Relationship Id="rId90" Type="http://schemas.openxmlformats.org/officeDocument/2006/relationships/diagramQuickStyle" Target="../diagrams/quickStyle18.xml"/><Relationship Id="rId95" Type="http://schemas.openxmlformats.org/officeDocument/2006/relationships/diagramQuickStyle" Target="../diagrams/quickStyle19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Relationship Id="rId43" Type="http://schemas.openxmlformats.org/officeDocument/2006/relationships/diagramData" Target="../diagrams/data9.xml"/><Relationship Id="rId48" Type="http://schemas.openxmlformats.org/officeDocument/2006/relationships/diagramData" Target="../diagrams/data10.xml"/><Relationship Id="rId64" Type="http://schemas.openxmlformats.org/officeDocument/2006/relationships/diagramLayout" Target="../diagrams/layout13.xml"/><Relationship Id="rId69" Type="http://schemas.openxmlformats.org/officeDocument/2006/relationships/diagramLayout" Target="../diagrams/layout14.xml"/><Relationship Id="rId80" Type="http://schemas.openxmlformats.org/officeDocument/2006/relationships/diagramQuickStyle" Target="../diagrams/quickStyle16.xml"/><Relationship Id="rId85" Type="http://schemas.openxmlformats.org/officeDocument/2006/relationships/diagramQuickStyle" Target="../diagrams/quickStyle17.xml"/><Relationship Id="rId3" Type="http://schemas.openxmlformats.org/officeDocument/2006/relationships/diagramData" Target="../diagrams/data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QuickStyle" Target="../diagrams/quickStyle5.xml"/><Relationship Id="rId33" Type="http://schemas.openxmlformats.org/officeDocument/2006/relationships/diagramData" Target="../diagrams/data7.xml"/><Relationship Id="rId38" Type="http://schemas.openxmlformats.org/officeDocument/2006/relationships/diagramData" Target="../diagrams/data8.xml"/><Relationship Id="rId46" Type="http://schemas.openxmlformats.org/officeDocument/2006/relationships/diagramColors" Target="../diagrams/colors9.xml"/><Relationship Id="rId59" Type="http://schemas.openxmlformats.org/officeDocument/2006/relationships/diagramLayout" Target="../diagrams/layout12.xml"/><Relationship Id="rId67" Type="http://schemas.microsoft.com/office/2007/relationships/diagramDrawing" Target="../diagrams/drawing13.xml"/><Relationship Id="rId20" Type="http://schemas.openxmlformats.org/officeDocument/2006/relationships/diagramQuickStyle" Target="../diagrams/quickStyle4.xml"/><Relationship Id="rId41" Type="http://schemas.openxmlformats.org/officeDocument/2006/relationships/diagramColors" Target="../diagrams/colors8.xml"/><Relationship Id="rId54" Type="http://schemas.openxmlformats.org/officeDocument/2006/relationships/diagramLayout" Target="../diagrams/layout11.xml"/><Relationship Id="rId62" Type="http://schemas.microsoft.com/office/2007/relationships/diagramDrawing" Target="../diagrams/drawing12.xml"/><Relationship Id="rId70" Type="http://schemas.openxmlformats.org/officeDocument/2006/relationships/diagramQuickStyle" Target="../diagrams/quickStyle14.xml"/><Relationship Id="rId75" Type="http://schemas.openxmlformats.org/officeDocument/2006/relationships/diagramQuickStyle" Target="../diagrams/quickStyle15.xml"/><Relationship Id="rId83" Type="http://schemas.openxmlformats.org/officeDocument/2006/relationships/diagramData" Target="../diagrams/data17.xml"/><Relationship Id="rId88" Type="http://schemas.openxmlformats.org/officeDocument/2006/relationships/diagramData" Target="../diagrams/data18.xml"/><Relationship Id="rId91" Type="http://schemas.openxmlformats.org/officeDocument/2006/relationships/diagramColors" Target="../diagrams/colors18.xml"/><Relationship Id="rId96" Type="http://schemas.openxmlformats.org/officeDocument/2006/relationships/diagramColors" Target="../diagrams/colors1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28" Type="http://schemas.openxmlformats.org/officeDocument/2006/relationships/diagramData" Target="../diagrams/data6.xml"/><Relationship Id="rId36" Type="http://schemas.openxmlformats.org/officeDocument/2006/relationships/diagramColors" Target="../diagrams/colors7.xml"/><Relationship Id="rId49" Type="http://schemas.openxmlformats.org/officeDocument/2006/relationships/diagramLayout" Target="../diagrams/layout10.xml"/><Relationship Id="rId57" Type="http://schemas.microsoft.com/office/2007/relationships/diagramDrawing" Target="../diagrams/drawing11.xml"/><Relationship Id="rId10" Type="http://schemas.openxmlformats.org/officeDocument/2006/relationships/diagramQuickStyle" Target="../diagrams/quickStyle2.xml"/><Relationship Id="rId31" Type="http://schemas.openxmlformats.org/officeDocument/2006/relationships/diagramColors" Target="../diagrams/colors6.xml"/><Relationship Id="rId44" Type="http://schemas.openxmlformats.org/officeDocument/2006/relationships/diagramLayout" Target="../diagrams/layout9.xml"/><Relationship Id="rId52" Type="http://schemas.microsoft.com/office/2007/relationships/diagramDrawing" Target="../diagrams/drawing10.xml"/><Relationship Id="rId60" Type="http://schemas.openxmlformats.org/officeDocument/2006/relationships/diagramQuickStyle" Target="../diagrams/quickStyle12.xml"/><Relationship Id="rId65" Type="http://schemas.openxmlformats.org/officeDocument/2006/relationships/diagramQuickStyle" Target="../diagrams/quickStyle13.xml"/><Relationship Id="rId73" Type="http://schemas.openxmlformats.org/officeDocument/2006/relationships/diagramData" Target="../diagrams/data15.xml"/><Relationship Id="rId78" Type="http://schemas.openxmlformats.org/officeDocument/2006/relationships/diagramData" Target="../diagrams/data16.xml"/><Relationship Id="rId81" Type="http://schemas.openxmlformats.org/officeDocument/2006/relationships/diagramColors" Target="../diagrams/colors16.xml"/><Relationship Id="rId86" Type="http://schemas.openxmlformats.org/officeDocument/2006/relationships/diagramColors" Target="../diagrams/colors17.xml"/><Relationship Id="rId94" Type="http://schemas.openxmlformats.org/officeDocument/2006/relationships/diagramLayout" Target="../diagrams/layout19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9" Type="http://schemas.openxmlformats.org/officeDocument/2006/relationships/diagramLayout" Target="../diagrams/layout8.xml"/><Relationship Id="rId34" Type="http://schemas.openxmlformats.org/officeDocument/2006/relationships/diagramLayout" Target="../diagrams/layout7.xml"/><Relationship Id="rId50" Type="http://schemas.openxmlformats.org/officeDocument/2006/relationships/diagramQuickStyle" Target="../diagrams/quickStyle10.xml"/><Relationship Id="rId55" Type="http://schemas.openxmlformats.org/officeDocument/2006/relationships/diagramQuickStyle" Target="../diagrams/quickStyle11.xml"/><Relationship Id="rId76" Type="http://schemas.openxmlformats.org/officeDocument/2006/relationships/diagramColors" Target="../diagrams/colors15.xml"/><Relationship Id="rId97" Type="http://schemas.microsoft.com/office/2007/relationships/diagramDrawing" Target="../diagrams/drawing19.xml"/><Relationship Id="rId7" Type="http://schemas.microsoft.com/office/2007/relationships/diagramDrawing" Target="../diagrams/drawing1.xml"/><Relationship Id="rId71" Type="http://schemas.openxmlformats.org/officeDocument/2006/relationships/diagramColors" Target="../diagrams/colors14.xml"/><Relationship Id="rId92" Type="http://schemas.microsoft.com/office/2007/relationships/diagramDrawing" Target="../diagrams/drawing18.xml"/><Relationship Id="rId2" Type="http://schemas.openxmlformats.org/officeDocument/2006/relationships/notesSlide" Target="../notesSlides/notesSlide5.xml"/><Relationship Id="rId29" Type="http://schemas.openxmlformats.org/officeDocument/2006/relationships/diagramLayout" Target="../diagrams/layout6.xml"/><Relationship Id="rId24" Type="http://schemas.openxmlformats.org/officeDocument/2006/relationships/diagramLayout" Target="../diagrams/layout5.xml"/><Relationship Id="rId40" Type="http://schemas.openxmlformats.org/officeDocument/2006/relationships/diagramQuickStyle" Target="../diagrams/quickStyle8.xml"/><Relationship Id="rId45" Type="http://schemas.openxmlformats.org/officeDocument/2006/relationships/diagramQuickStyle" Target="../diagrams/quickStyle9.xml"/><Relationship Id="rId66" Type="http://schemas.openxmlformats.org/officeDocument/2006/relationships/diagramColors" Target="../diagrams/colors13.xml"/><Relationship Id="rId87" Type="http://schemas.microsoft.com/office/2007/relationships/diagramDrawing" Target="../diagrams/drawing17.xml"/><Relationship Id="rId61" Type="http://schemas.openxmlformats.org/officeDocument/2006/relationships/diagramColors" Target="../diagrams/colors12.xml"/><Relationship Id="rId82" Type="http://schemas.microsoft.com/office/2007/relationships/diagramDrawing" Target="../diagrams/drawing16.xml"/><Relationship Id="rId19" Type="http://schemas.openxmlformats.org/officeDocument/2006/relationships/diagramLayout" Target="../diagrams/layout4.xml"/><Relationship Id="rId14" Type="http://schemas.openxmlformats.org/officeDocument/2006/relationships/diagramLayout" Target="../diagrams/layout3.xml"/><Relationship Id="rId30" Type="http://schemas.openxmlformats.org/officeDocument/2006/relationships/diagramQuickStyle" Target="../diagrams/quickStyle6.xml"/><Relationship Id="rId35" Type="http://schemas.openxmlformats.org/officeDocument/2006/relationships/diagramQuickStyle" Target="../diagrams/quickStyle7.xml"/><Relationship Id="rId56" Type="http://schemas.openxmlformats.org/officeDocument/2006/relationships/diagramColors" Target="../diagrams/colors11.xml"/><Relationship Id="rId77" Type="http://schemas.microsoft.com/office/2007/relationships/diagramDrawing" Target="../diagrams/drawing15.xml"/><Relationship Id="rId8" Type="http://schemas.openxmlformats.org/officeDocument/2006/relationships/diagramData" Target="../diagrams/data2.xml"/><Relationship Id="rId51" Type="http://schemas.openxmlformats.org/officeDocument/2006/relationships/diagramColors" Target="../diagrams/colors10.xml"/><Relationship Id="rId72" Type="http://schemas.microsoft.com/office/2007/relationships/diagramDrawing" Target="../diagrams/drawing14.xml"/><Relationship Id="rId93" Type="http://schemas.openxmlformats.org/officeDocument/2006/relationships/diagramData" Target="../diagrams/data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8446CAC2-95FD-488F-9694-77BFA65A312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094800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Слайд think-cell" r:id="rId6" imgW="395" imgH="394" progId="TCLayout.ActiveDocument.1">
                  <p:embed/>
                </p:oleObj>
              </mc:Choice>
              <mc:Fallback>
                <p:oleObj name="Слайд think-cell" r:id="rId6" imgW="395" imgH="394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8446CAC2-95FD-488F-9694-77BFA65A31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>
            <a:extLst>
              <a:ext uri="{FF2B5EF4-FFF2-40B4-BE49-F238E27FC236}">
                <a16:creationId xmlns:a16="http://schemas.microsoft.com/office/drawing/2014/main" id="{14F8475D-95B0-4799-BE16-71017CCB27C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3600" b="1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b="1" dirty="0" err="1"/>
              <a:t>Тедизолид</a:t>
            </a:r>
            <a:r>
              <a:rPr lang="ru-RU" sz="3600" b="1" dirty="0"/>
              <a:t> –</a:t>
            </a:r>
            <a:r>
              <a:rPr lang="en-US" sz="3600" b="1" dirty="0"/>
              <a:t> </a:t>
            </a:r>
            <a:r>
              <a:rPr lang="ru-RU" sz="3600" b="1" dirty="0"/>
              <a:t>современная опция терапии осложненных инфекций кожи и мягких тканей </a:t>
            </a:r>
          </a:p>
        </p:txBody>
      </p:sp>
      <p:sp>
        <p:nvSpPr>
          <p:cNvPr id="6" name="Нижний колонтитул 3">
            <a:extLst>
              <a:ext uri="{FF2B5EF4-FFF2-40B4-BE49-F238E27FC236}">
                <a16:creationId xmlns:a16="http://schemas.microsoft.com/office/drawing/2014/main" id="{EDE47555-0698-4C6C-91F9-404D6B015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52320" y="0"/>
            <a:ext cx="1691680" cy="404664"/>
          </a:xfrm>
        </p:spPr>
        <p:txBody>
          <a:bodyPr/>
          <a:lstStyle/>
          <a:p>
            <a:r>
              <a:rPr lang="fr-FR" dirty="0"/>
              <a:t>RU-SIV-00007 05.2020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188640"/>
            <a:ext cx="7931225" cy="780791"/>
          </a:xfrm>
        </p:spPr>
        <p:txBody>
          <a:bodyPr>
            <a:noAutofit/>
          </a:bodyPr>
          <a:lstStyle/>
          <a:p>
            <a:r>
              <a:rPr lang="ru-RU" sz="2800" b="1" dirty="0"/>
              <a:t>Структурные изменения в молекуле Линезолида  привели к созданию </a:t>
            </a:r>
            <a:r>
              <a:rPr lang="ru-RU" sz="2800" b="1" dirty="0" err="1"/>
              <a:t>Тедизолида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987824" y="3429001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/>
              <a:t>Cfr</a:t>
            </a:r>
            <a:r>
              <a:rPr lang="en-US" sz="1400" dirty="0"/>
              <a:t> = </a:t>
            </a:r>
            <a:r>
              <a:rPr lang="ru-RU" sz="1400" dirty="0"/>
              <a:t>резистентность к хлорамфениколу-флорфениколу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342571" y="5634192"/>
            <a:ext cx="2272216" cy="214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87541" y="6094711"/>
            <a:ext cx="792088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defRPr/>
            </a:pPr>
            <a:r>
              <a:rPr lang="en-US" sz="900" dirty="0"/>
              <a:t>1 </a:t>
            </a:r>
            <a:r>
              <a:rPr lang="ru-RU" sz="900" dirty="0">
                <a:solidFill>
                  <a:schemeClr val="bg1"/>
                </a:solidFill>
              </a:rPr>
              <a:t>.</a:t>
            </a:r>
            <a:r>
              <a:rPr lang="en-US" sz="1050" dirty="0" err="1"/>
              <a:t>Antimicrob</a:t>
            </a:r>
            <a:r>
              <a:rPr lang="en-US" sz="1050" dirty="0"/>
              <a:t> Agents </a:t>
            </a:r>
            <a:r>
              <a:rPr lang="en-US" sz="1050" dirty="0" err="1"/>
              <a:t>Chemother</a:t>
            </a:r>
            <a:r>
              <a:rPr lang="en-US" sz="1050" dirty="0"/>
              <a:t>. 2008;52(12):4442-4447</a:t>
            </a:r>
            <a:r>
              <a:rPr lang="ru-RU" sz="1050" dirty="0"/>
              <a:t>; 2. </a:t>
            </a:r>
            <a:r>
              <a:rPr lang="en-US" sz="1050" dirty="0"/>
              <a:t>Locke JB, et al. </a:t>
            </a:r>
            <a:r>
              <a:rPr lang="en-US" sz="1050" dirty="0" err="1"/>
              <a:t>Antimicrob</a:t>
            </a:r>
            <a:r>
              <a:rPr lang="en-US" sz="1050" dirty="0"/>
              <a:t> Agents </a:t>
            </a:r>
            <a:r>
              <a:rPr lang="en-US" sz="1050" dirty="0" err="1"/>
              <a:t>Chemother</a:t>
            </a:r>
            <a:r>
              <a:rPr lang="en-US" sz="1050" dirty="0"/>
              <a:t>. </a:t>
            </a:r>
            <a:r>
              <a:rPr lang="ru-RU" sz="1050" dirty="0"/>
              <a:t>2009;53(12):5265-74; </a:t>
            </a:r>
          </a:p>
          <a:p>
            <a:pPr>
              <a:defRPr/>
            </a:pPr>
            <a:r>
              <a:rPr lang="ru-RU" sz="1050" dirty="0"/>
              <a:t>3.</a:t>
            </a:r>
            <a:r>
              <a:rPr lang="en-US" sz="1050" dirty="0"/>
              <a:t>Jones R.N. et </a:t>
            </a:r>
            <a:r>
              <a:rPr lang="en-US" sz="1050" dirty="0" err="1"/>
              <a:t>al.J</a:t>
            </a:r>
            <a:r>
              <a:rPr lang="en-US" sz="1050" dirty="0"/>
              <a:t> </a:t>
            </a:r>
            <a:r>
              <a:rPr lang="en-US" sz="1050" dirty="0" err="1"/>
              <a:t>Antimicrob</a:t>
            </a:r>
            <a:r>
              <a:rPr lang="en-US" sz="1050" dirty="0"/>
              <a:t> </a:t>
            </a:r>
            <a:r>
              <a:rPr lang="en-US" sz="1050" dirty="0" err="1"/>
              <a:t>Chemother</a:t>
            </a:r>
            <a:r>
              <a:rPr lang="en-US" sz="1050" dirty="0"/>
              <a:t>. 2009 Apr;63(4):716-20. </a:t>
            </a:r>
            <a:r>
              <a:rPr lang="ru-RU" sz="1050" dirty="0"/>
              <a:t> 4. </a:t>
            </a:r>
            <a:r>
              <a:rPr lang="en-GB" sz="1050" dirty="0" err="1"/>
              <a:t>Lemaire</a:t>
            </a:r>
            <a:r>
              <a:rPr lang="en-GB" sz="1050" dirty="0"/>
              <a:t> S, et al. JAC 2009;64:1035</a:t>
            </a:r>
            <a:r>
              <a:rPr lang="en-GB" sz="1050" dirty="0">
                <a:sym typeface="Symbol" panose="05050102010706020507" pitchFamily="18" charset="2"/>
              </a:rPr>
              <a:t>1043</a:t>
            </a:r>
            <a:endParaRPr lang="en-US" sz="1050" dirty="0"/>
          </a:p>
          <a:p>
            <a:endParaRPr lang="ru-RU" sz="105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8748464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863588" y="2381939"/>
            <a:ext cx="19802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Кольца «C» и «D» обеспечивают дополнительное взаимодействие с участком связывания на рибосоме</a:t>
            </a:r>
            <a:r>
              <a:rPr lang="ru-RU" sz="1400" baseline="30000" dirty="0"/>
              <a:t>1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948264" y="2348880"/>
            <a:ext cx="194421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/>
              <a:t>Пространственно</a:t>
            </a:r>
            <a:r>
              <a:rPr lang="ru-RU" sz="1400" dirty="0"/>
              <a:t> компактная свободная</a:t>
            </a:r>
          </a:p>
          <a:p>
            <a:r>
              <a:rPr lang="ru-RU" sz="1400" dirty="0"/>
              <a:t>ОН-группа сохраняет активность  против штаммов с cfr-опосредованной резистентностью</a:t>
            </a:r>
            <a:r>
              <a:rPr lang="ru-RU" sz="1400" baseline="30000" dirty="0"/>
              <a:t>2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4149080"/>
            <a:ext cx="842493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ru-RU" altLang="en-US" b="1" dirty="0">
                <a:solidFill>
                  <a:srgbClr val="111111"/>
                </a:solidFill>
                <a:latin typeface="Georgia" pitchFamily="18" charset="0"/>
              </a:rPr>
              <a:t>Активность </a:t>
            </a:r>
            <a:r>
              <a:rPr lang="ru-RU" altLang="en-US" b="1" dirty="0" err="1">
                <a:solidFill>
                  <a:srgbClr val="111111"/>
                </a:solidFill>
                <a:latin typeface="Georgia" pitchFamily="18" charset="0"/>
              </a:rPr>
              <a:t>Тедизолида</a:t>
            </a:r>
            <a:r>
              <a:rPr lang="ru-RU" altLang="en-US" b="1" dirty="0">
                <a:solidFill>
                  <a:srgbClr val="111111"/>
                </a:solidFill>
                <a:latin typeface="Georgia" pitchFamily="18" charset="0"/>
              </a:rPr>
              <a:t> </a:t>
            </a:r>
            <a:r>
              <a:rPr lang="ru-RU" altLang="en-US" dirty="0">
                <a:solidFill>
                  <a:srgbClr val="111111"/>
                </a:solidFill>
                <a:latin typeface="Georgia" pitchFamily="18" charset="0"/>
              </a:rPr>
              <a:t>в отношении грамположительных возбудителей, включая </a:t>
            </a:r>
            <a:r>
              <a:rPr lang="en-US" altLang="en-US" dirty="0">
                <a:solidFill>
                  <a:srgbClr val="111111"/>
                </a:solidFill>
                <a:latin typeface="Georgia" pitchFamily="18" charset="0"/>
              </a:rPr>
              <a:t>MRSA</a:t>
            </a:r>
            <a:r>
              <a:rPr lang="ru-RU" altLang="en-US" dirty="0">
                <a:solidFill>
                  <a:srgbClr val="111111"/>
                </a:solidFill>
                <a:latin typeface="Georgia" pitchFamily="18" charset="0"/>
              </a:rPr>
              <a:t> , </a:t>
            </a:r>
            <a:r>
              <a:rPr lang="ru-RU" dirty="0">
                <a:latin typeface="Georgia" pitchFamily="18" charset="0"/>
              </a:rPr>
              <a:t>повысилась </a:t>
            </a:r>
            <a:r>
              <a:rPr lang="ru-RU" altLang="en-US" dirty="0">
                <a:solidFill>
                  <a:srgbClr val="111111"/>
                </a:solidFill>
                <a:latin typeface="Georgia" pitchFamily="18" charset="0"/>
              </a:rPr>
              <a:t>–</a:t>
            </a:r>
            <a:r>
              <a:rPr lang="ru-RU" altLang="en-US" b="1" dirty="0">
                <a:solidFill>
                  <a:srgbClr val="111111"/>
                </a:solidFill>
                <a:latin typeface="Georgia" pitchFamily="18" charset="0"/>
              </a:rPr>
              <a:t> </a:t>
            </a:r>
            <a:r>
              <a:rPr lang="ru-RU" altLang="en-US" b="1" dirty="0">
                <a:solidFill>
                  <a:srgbClr val="FF0000"/>
                </a:solidFill>
                <a:latin typeface="Georgia" pitchFamily="18" charset="0"/>
              </a:rPr>
              <a:t>в </a:t>
            </a:r>
            <a:r>
              <a:rPr lang="en-GB" altLang="en-US" b="1" dirty="0">
                <a:solidFill>
                  <a:srgbClr val="FF0000"/>
                </a:solidFill>
                <a:latin typeface="Georgia" pitchFamily="18" charset="0"/>
              </a:rPr>
              <a:t>4</a:t>
            </a:r>
            <a:r>
              <a:rPr lang="en-GB" altLang="en-US" b="1" dirty="0">
                <a:solidFill>
                  <a:srgbClr val="FF0000"/>
                </a:solidFill>
                <a:latin typeface="Georgia" pitchFamily="18" charset="0"/>
                <a:sym typeface="Symbol" panose="05050102010706020507" pitchFamily="18" charset="2"/>
              </a:rPr>
              <a:t></a:t>
            </a:r>
            <a:r>
              <a:rPr lang="en-GB" altLang="en-US" b="1" dirty="0">
                <a:solidFill>
                  <a:srgbClr val="FF0000"/>
                </a:solidFill>
                <a:latin typeface="Georgia" pitchFamily="18" charset="0"/>
              </a:rPr>
              <a:t>32 </a:t>
            </a:r>
            <a:r>
              <a:rPr lang="ru-RU" altLang="en-US" b="1" dirty="0">
                <a:solidFill>
                  <a:srgbClr val="FF0000"/>
                </a:solidFill>
                <a:latin typeface="Georgia" pitchFamily="18" charset="0"/>
              </a:rPr>
              <a:t>раза</a:t>
            </a:r>
            <a:r>
              <a:rPr lang="ru-RU" altLang="en-US" b="1" dirty="0">
                <a:solidFill>
                  <a:srgbClr val="111111"/>
                </a:solidFill>
                <a:latin typeface="Georgia" pitchFamily="18" charset="0"/>
              </a:rPr>
              <a:t>, </a:t>
            </a:r>
            <a:r>
              <a:rPr lang="ru-RU" altLang="en-US" dirty="0">
                <a:solidFill>
                  <a:srgbClr val="111111"/>
                </a:solidFill>
                <a:latin typeface="Georgia" pitchFamily="18" charset="0"/>
              </a:rPr>
              <a:t>по сравнению с Линезолидом</a:t>
            </a:r>
            <a:r>
              <a:rPr lang="ru-RU" altLang="en-US" baseline="30000" dirty="0">
                <a:solidFill>
                  <a:srgbClr val="111111"/>
                </a:solidFill>
                <a:latin typeface="Georgia" pitchFamily="18" charset="0"/>
              </a:rPr>
              <a:t>1,2,3</a:t>
            </a:r>
            <a:r>
              <a:rPr lang="ru-RU" dirty="0">
                <a:latin typeface="Georgia" pitchFamily="18" charset="0"/>
              </a:rPr>
              <a:t> </a:t>
            </a:r>
          </a:p>
          <a:p>
            <a:pPr marL="285750" indent="-28575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ru-RU" altLang="en-US" b="1" dirty="0">
                <a:solidFill>
                  <a:srgbClr val="111111"/>
                </a:solidFill>
                <a:latin typeface="Georgia" pitchFamily="18" charset="0"/>
              </a:rPr>
              <a:t>Внутриклеточная кумуляция  - </a:t>
            </a:r>
            <a:r>
              <a:rPr lang="ru-RU" altLang="en-US" b="1" dirty="0">
                <a:solidFill>
                  <a:srgbClr val="FF0000"/>
                </a:solidFill>
                <a:latin typeface="Georgia" pitchFamily="18" charset="0"/>
              </a:rPr>
              <a:t>в 10 раз выше</a:t>
            </a:r>
            <a:r>
              <a:rPr lang="ru-RU" altLang="en-US" b="1" dirty="0">
                <a:solidFill>
                  <a:srgbClr val="111111"/>
                </a:solidFill>
                <a:latin typeface="Georgia" pitchFamily="18" charset="0"/>
              </a:rPr>
              <a:t>, </a:t>
            </a:r>
            <a:r>
              <a:rPr lang="ru-RU" altLang="en-US" dirty="0">
                <a:solidFill>
                  <a:srgbClr val="111111"/>
                </a:solidFill>
                <a:latin typeface="Georgia" pitchFamily="18" charset="0"/>
              </a:rPr>
              <a:t>чем у Линезолида</a:t>
            </a:r>
            <a:r>
              <a:rPr lang="ru-RU" altLang="en-US" baseline="30000" dirty="0">
                <a:solidFill>
                  <a:srgbClr val="111111"/>
                </a:solidFill>
                <a:latin typeface="Georgia" pitchFamily="18" charset="0"/>
              </a:rPr>
              <a:t>4</a:t>
            </a:r>
          </a:p>
          <a:p>
            <a:pPr marL="285750" indent="-28575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ru-RU" b="1" dirty="0">
                <a:latin typeface="Georgia" pitchFamily="18" charset="0"/>
              </a:rPr>
              <a:t>Потенциал</a:t>
            </a:r>
            <a:r>
              <a:rPr lang="ru-RU" dirty="0">
                <a:latin typeface="Georgia" pitchFamily="18" charset="0"/>
              </a:rPr>
              <a:t> к развитию </a:t>
            </a:r>
            <a:r>
              <a:rPr lang="ru-RU" b="1" dirty="0">
                <a:latin typeface="Georgia" pitchFamily="18" charset="0"/>
              </a:rPr>
              <a:t>резистентности снизился в </a:t>
            </a:r>
            <a:r>
              <a:rPr lang="ru-RU" b="1" dirty="0">
                <a:solidFill>
                  <a:srgbClr val="FF0000"/>
                </a:solidFill>
                <a:latin typeface="Georgia" pitchFamily="18" charset="0"/>
              </a:rPr>
              <a:t>16 раз</a:t>
            </a:r>
            <a:r>
              <a:rPr lang="ru-RU" b="1" baseline="30000" dirty="0">
                <a:solidFill>
                  <a:srgbClr val="FF0000"/>
                </a:solidFill>
                <a:latin typeface="Georgia" pitchFamily="18" charset="0"/>
              </a:rPr>
              <a:t>2</a:t>
            </a:r>
            <a:r>
              <a:rPr lang="ru-RU" b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endParaRPr lang="en-US" altLang="en-US" dirty="0">
              <a:solidFill>
                <a:srgbClr val="111111"/>
              </a:solidFill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3848" y="3429000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/>
              <a:t>Cfr</a:t>
            </a:r>
            <a:r>
              <a:rPr lang="en-US" sz="1400" dirty="0"/>
              <a:t> = </a:t>
            </a:r>
            <a:r>
              <a:rPr lang="ru-RU" sz="1400" dirty="0" err="1"/>
              <a:t>резистентность</a:t>
            </a:r>
            <a:r>
              <a:rPr lang="ru-RU" sz="1400" dirty="0"/>
              <a:t> к </a:t>
            </a:r>
            <a:r>
              <a:rPr lang="ru-RU" sz="1400" dirty="0" err="1"/>
              <a:t>хлорамфениколу-флорфениколу</a:t>
            </a:r>
            <a:endParaRPr lang="en-US" sz="1400" dirty="0"/>
          </a:p>
        </p:txBody>
      </p:sp>
      <p:sp>
        <p:nvSpPr>
          <p:cNvPr id="12" name="Нижний колонтитул 3">
            <a:extLst>
              <a:ext uri="{FF2B5EF4-FFF2-40B4-BE49-F238E27FC236}">
                <a16:creationId xmlns:a16="http://schemas.microsoft.com/office/drawing/2014/main" id="{163CF3BE-E483-4652-B0D8-AAEF622B5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52320" y="0"/>
            <a:ext cx="1691680" cy="404664"/>
          </a:xfrm>
        </p:spPr>
        <p:txBody>
          <a:bodyPr/>
          <a:lstStyle/>
          <a:p>
            <a:r>
              <a:rPr lang="fr-FR" dirty="0"/>
              <a:t>RU-SIV-00007 05.2020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0009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354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606035"/>
              </p:ext>
            </p:extLst>
          </p:nvPr>
        </p:nvGraphicFramePr>
        <p:xfrm>
          <a:off x="1087438" y="1814513"/>
          <a:ext cx="7556500" cy="395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Worksheet" r:id="rId4" imgW="6334163" imgH="3314784" progId="Excel.Sheet.8">
                  <p:embed/>
                </p:oleObj>
              </mc:Choice>
              <mc:Fallback>
                <p:oleObj name="Worksheet" r:id="rId4" imgW="6334163" imgH="3314784" progId="Excel.Sheet.8">
                  <p:embed/>
                  <p:pic>
                    <p:nvPicPr>
                      <p:cNvPr id="100354" name="Content Placeholder 9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7438" y="1814513"/>
                        <a:ext cx="7556500" cy="3954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55" name="Object 2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Слайд think-cell" r:id="rId6" imgW="360" imgH="360" progId="TCLayout.ActiveDocument.1">
                  <p:embed/>
                </p:oleObj>
              </mc:Choice>
              <mc:Fallback>
                <p:oleObj name="Слайд think-cell" r:id="rId6" imgW="360" imgH="360" progId="TCLayout.ActiveDocument.1">
                  <p:embed/>
                  <p:pic>
                    <p:nvPicPr>
                      <p:cNvPr id="100355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68" name="TextBox 16"/>
          <p:cNvSpPr txBox="1">
            <a:spLocks noChangeArrowheads="1"/>
          </p:cNvSpPr>
          <p:nvPr/>
        </p:nvSpPr>
        <p:spPr bwMode="auto">
          <a:xfrm>
            <a:off x="1403648" y="5373217"/>
            <a:ext cx="165618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1200" b="1" dirty="0">
                <a:latin typeface="+mn-lt"/>
              </a:rPr>
              <a:t>Ранний клинический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1200" b="1" dirty="0">
                <a:latin typeface="+mn-lt"/>
              </a:rPr>
              <a:t>Ответ</a:t>
            </a:r>
            <a:endParaRPr lang="en-GB" altLang="en-US" sz="1200" b="1" dirty="0">
              <a:latin typeface="+mn-lt"/>
            </a:endParaRPr>
          </a:p>
          <a:p>
            <a:pPr eaLnBrk="0" hangingPunct="0"/>
            <a:r>
              <a:rPr lang="en-GB" altLang="en-US" sz="1200" dirty="0">
                <a:latin typeface="+mn-lt"/>
              </a:rPr>
              <a:t>≥20%</a:t>
            </a:r>
            <a:r>
              <a:rPr lang="ru-RU" altLang="en-US" sz="1200" dirty="0">
                <a:latin typeface="+mn-lt"/>
              </a:rPr>
              <a:t> уменьшение площади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1200" dirty="0">
                <a:latin typeface="+mn-lt"/>
              </a:rPr>
              <a:t>поражения</a:t>
            </a:r>
            <a:endParaRPr lang="en-GB" altLang="en-US" sz="1200" dirty="0">
              <a:latin typeface="+mn-lt"/>
            </a:endParaRPr>
          </a:p>
        </p:txBody>
      </p:sp>
      <p:sp>
        <p:nvSpPr>
          <p:cNvPr id="95250" name="TextBox 31"/>
          <p:cNvSpPr txBox="1">
            <a:spLocks noChangeArrowheads="1"/>
          </p:cNvSpPr>
          <p:nvPr/>
        </p:nvSpPr>
        <p:spPr bwMode="auto">
          <a:xfrm>
            <a:off x="5220073" y="5517232"/>
            <a:ext cx="1395886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1200" dirty="0">
                <a:latin typeface="+mn-lt"/>
              </a:rPr>
              <a:t>Клинический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1200" dirty="0">
                <a:latin typeface="+mn-lt"/>
              </a:rPr>
              <a:t>ответ по оценке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1200" dirty="0">
                <a:latin typeface="+mn-lt"/>
              </a:rPr>
              <a:t>исследовате</a:t>
            </a:r>
            <a:r>
              <a:rPr lang="ru-RU" altLang="en-US" sz="1050" dirty="0">
                <a:latin typeface="+mn-lt"/>
              </a:rPr>
              <a:t>ля</a:t>
            </a:r>
            <a:endParaRPr lang="en-GB" altLang="en-US" sz="1050" dirty="0">
              <a:latin typeface="+mn-lt"/>
            </a:endParaRP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gray">
          <a:xfrm>
            <a:off x="467544" y="402688"/>
            <a:ext cx="8424936" cy="79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eaLnBrk="0" hangingPunct="0">
              <a:lnSpc>
                <a:spcPct val="95000"/>
              </a:lnSpc>
              <a:defRPr/>
            </a:pPr>
            <a:r>
              <a:rPr lang="ru-RU" sz="2400" b="1" dirty="0">
                <a:latin typeface="+mj-lt"/>
              </a:rPr>
              <a:t>Терапия </a:t>
            </a:r>
            <a:r>
              <a:rPr lang="ru-RU" sz="2400" b="1" dirty="0" err="1">
                <a:latin typeface="+mj-lt"/>
              </a:rPr>
              <a:t>Тедизолидом</a:t>
            </a:r>
            <a:r>
              <a:rPr lang="ru-RU" sz="2400" b="1" dirty="0">
                <a:latin typeface="+mj-lt"/>
              </a:rPr>
              <a:t> </a:t>
            </a:r>
            <a:r>
              <a:rPr lang="ru-RU" sz="2400" b="1" i="1" dirty="0">
                <a:latin typeface="+mj-lt"/>
              </a:rPr>
              <a:t>6</a:t>
            </a:r>
            <a:r>
              <a:rPr lang="ru-RU" sz="2400" b="1" dirty="0">
                <a:latin typeface="+mj-lt"/>
              </a:rPr>
              <a:t>-дневным курсом сопоставима по эффективности с </a:t>
            </a:r>
            <a:r>
              <a:rPr lang="ru-RU" sz="2400" b="1" i="1" dirty="0">
                <a:latin typeface="+mj-lt"/>
              </a:rPr>
              <a:t>10</a:t>
            </a:r>
            <a:r>
              <a:rPr lang="ru-RU" sz="2400" b="1" dirty="0">
                <a:latin typeface="+mj-lt"/>
              </a:rPr>
              <a:t>-дневным курсом терапии </a:t>
            </a:r>
            <a:r>
              <a:rPr lang="ru-RU" sz="2400" b="1" dirty="0" err="1">
                <a:latin typeface="+mj-lt"/>
              </a:rPr>
              <a:t>Линезолидом</a:t>
            </a:r>
            <a:r>
              <a:rPr lang="ru-RU" sz="2400" b="1" dirty="0">
                <a:latin typeface="+mj-lt"/>
              </a:rPr>
              <a:t> </a:t>
            </a:r>
            <a:endParaRPr lang="en-US" sz="2400" b="1" dirty="0">
              <a:latin typeface="+mj-lt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 rot="16200000">
            <a:off x="-660940" y="2947874"/>
            <a:ext cx="34320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ysClr val="windowText" lastClr="000000"/>
                </a:solidFill>
                <a:latin typeface="Arial"/>
                <a:ea typeface="Arial"/>
                <a:cs typeface="Arial"/>
              </a:defRPr>
            </a:pPr>
            <a:r>
              <a:rPr lang="ru-RU" dirty="0">
                <a:solidFill>
                  <a:sysClr val="windowText" lastClr="000000"/>
                </a:solidFill>
              </a:rPr>
              <a:t>Пациенты, ответившие на лечение </a:t>
            </a:r>
            <a:r>
              <a:rPr lang="en-GB" dirty="0">
                <a:solidFill>
                  <a:sysClr val="windowText" lastClr="000000"/>
                </a:solidFill>
              </a:rPr>
              <a:t>(%)</a:t>
            </a:r>
          </a:p>
        </p:txBody>
      </p:sp>
      <p:grpSp>
        <p:nvGrpSpPr>
          <p:cNvPr id="2" name="Group 20"/>
          <p:cNvGrpSpPr/>
          <p:nvPr/>
        </p:nvGrpSpPr>
        <p:grpSpPr>
          <a:xfrm>
            <a:off x="2195736" y="1484784"/>
            <a:ext cx="1152127" cy="577625"/>
            <a:chOff x="8385713" y="1277998"/>
            <a:chExt cx="851516" cy="685659"/>
          </a:xfrm>
        </p:grpSpPr>
        <p:sp>
          <p:nvSpPr>
            <p:cNvPr id="95245" name="TextBox 12"/>
            <p:cNvSpPr txBox="1">
              <a:spLocks noChangeArrowheads="1"/>
            </p:cNvSpPr>
            <p:nvPr/>
          </p:nvSpPr>
          <p:spPr bwMode="auto">
            <a:xfrm>
              <a:off x="8385713" y="1277998"/>
              <a:ext cx="85151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200" dirty="0">
                  <a:latin typeface="+mn-lt"/>
                </a:rPr>
                <a:t>2,2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200" dirty="0">
                  <a:latin typeface="+mn-lt"/>
                </a:rPr>
                <a:t>(-2,0; 6,5)</a:t>
              </a:r>
            </a:p>
          </p:txBody>
        </p:sp>
        <p:grpSp>
          <p:nvGrpSpPr>
            <p:cNvPr id="4" name="Group 18"/>
            <p:cNvGrpSpPr/>
            <p:nvPr/>
          </p:nvGrpSpPr>
          <p:grpSpPr>
            <a:xfrm>
              <a:off x="8537843" y="1755021"/>
              <a:ext cx="547255" cy="208636"/>
              <a:chOff x="9346079" y="1546624"/>
              <a:chExt cx="547255" cy="114504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9353727" y="1546624"/>
                <a:ext cx="53960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oup 12"/>
              <p:cNvGrpSpPr/>
              <p:nvPr/>
            </p:nvGrpSpPr>
            <p:grpSpPr>
              <a:xfrm>
                <a:off x="9346079" y="1547683"/>
                <a:ext cx="547255" cy="113445"/>
                <a:chOff x="9346079" y="1547683"/>
                <a:chExt cx="547255" cy="113445"/>
              </a:xfrm>
            </p:grpSpPr>
            <p:cxnSp>
              <p:nvCxnSpPr>
                <p:cNvPr id="33" name="Straight Connector 32"/>
                <p:cNvCxnSpPr/>
                <p:nvPr/>
              </p:nvCxnSpPr>
              <p:spPr>
                <a:xfrm>
                  <a:off x="9346079" y="1547684"/>
                  <a:ext cx="3824" cy="9850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rot="5400000">
                  <a:off x="9836611" y="1604406"/>
                  <a:ext cx="11344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" name="Group 21"/>
          <p:cNvGrpSpPr/>
          <p:nvPr/>
        </p:nvGrpSpPr>
        <p:grpSpPr>
          <a:xfrm>
            <a:off x="3779912" y="1340767"/>
            <a:ext cx="1008111" cy="504053"/>
            <a:chOff x="9248518" y="1278000"/>
            <a:chExt cx="878648" cy="685656"/>
          </a:xfrm>
        </p:grpSpPr>
        <p:sp>
          <p:nvSpPr>
            <p:cNvPr id="95246" name="TextBox 26"/>
            <p:cNvSpPr txBox="1">
              <a:spLocks noChangeArrowheads="1"/>
            </p:cNvSpPr>
            <p:nvPr/>
          </p:nvSpPr>
          <p:spPr bwMode="auto">
            <a:xfrm>
              <a:off x="9248518" y="1278000"/>
              <a:ext cx="878648" cy="627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200" dirty="0">
                  <a:latin typeface="+mn-lt"/>
                </a:rPr>
                <a:t>-0,8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200" dirty="0">
                  <a:latin typeface="+mn-lt"/>
                </a:rPr>
                <a:t>(-4,4; 2,7)</a:t>
              </a:r>
            </a:p>
          </p:txBody>
        </p:sp>
        <p:grpSp>
          <p:nvGrpSpPr>
            <p:cNvPr id="7" name="Group 52"/>
            <p:cNvGrpSpPr/>
            <p:nvPr/>
          </p:nvGrpSpPr>
          <p:grpSpPr>
            <a:xfrm>
              <a:off x="9427769" y="1755031"/>
              <a:ext cx="547255" cy="208625"/>
              <a:chOff x="9346079" y="1546630"/>
              <a:chExt cx="547255" cy="114498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flipV="1">
                <a:off x="9401123" y="1546630"/>
                <a:ext cx="492210" cy="92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Group 54"/>
              <p:cNvGrpSpPr/>
              <p:nvPr/>
            </p:nvGrpSpPr>
            <p:grpSpPr>
              <a:xfrm>
                <a:off x="9346079" y="1547683"/>
                <a:ext cx="547255" cy="113445"/>
                <a:chOff x="9346079" y="1547683"/>
                <a:chExt cx="547255" cy="113445"/>
              </a:xfrm>
            </p:grpSpPr>
            <p:cxnSp>
              <p:nvCxnSpPr>
                <p:cNvPr id="56" name="Straight Connector 55"/>
                <p:cNvCxnSpPr/>
                <p:nvPr/>
              </p:nvCxnSpPr>
              <p:spPr>
                <a:xfrm rot="5400000">
                  <a:off x="9836611" y="1604406"/>
                  <a:ext cx="11344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rot="5400000">
                  <a:off x="9289356" y="1604406"/>
                  <a:ext cx="11344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0" name="Group 22"/>
          <p:cNvGrpSpPr/>
          <p:nvPr/>
        </p:nvGrpSpPr>
        <p:grpSpPr>
          <a:xfrm>
            <a:off x="5340775" y="1268760"/>
            <a:ext cx="851516" cy="569655"/>
            <a:chOff x="10264970" y="1277998"/>
            <a:chExt cx="851516" cy="685659"/>
          </a:xfrm>
        </p:grpSpPr>
        <p:sp>
          <p:nvSpPr>
            <p:cNvPr id="95247" name="TextBox 27"/>
            <p:cNvSpPr txBox="1">
              <a:spLocks noChangeArrowheads="1"/>
            </p:cNvSpPr>
            <p:nvPr/>
          </p:nvSpPr>
          <p:spPr bwMode="auto">
            <a:xfrm>
              <a:off x="10264970" y="1277998"/>
              <a:ext cx="85151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200" dirty="0">
                  <a:latin typeface="+mn-lt"/>
                </a:rPr>
                <a:t>-0,1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200" dirty="0">
                  <a:latin typeface="+mn-lt"/>
                </a:rPr>
                <a:t>(-3,8; 3,6)</a:t>
              </a:r>
            </a:p>
          </p:txBody>
        </p:sp>
        <p:grpSp>
          <p:nvGrpSpPr>
            <p:cNvPr id="11" name="Group 57"/>
            <p:cNvGrpSpPr/>
            <p:nvPr/>
          </p:nvGrpSpPr>
          <p:grpSpPr>
            <a:xfrm>
              <a:off x="10417100" y="1755021"/>
              <a:ext cx="547255" cy="208636"/>
              <a:chOff x="9346079" y="1546624"/>
              <a:chExt cx="547255" cy="114504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>
                <a:off x="9353727" y="1546624"/>
                <a:ext cx="53960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" name="Group 59"/>
              <p:cNvGrpSpPr/>
              <p:nvPr/>
            </p:nvGrpSpPr>
            <p:grpSpPr>
              <a:xfrm>
                <a:off x="9346079" y="1547683"/>
                <a:ext cx="547255" cy="113445"/>
                <a:chOff x="9346079" y="1547683"/>
                <a:chExt cx="547255" cy="113445"/>
              </a:xfrm>
            </p:grpSpPr>
            <p:cxnSp>
              <p:nvCxnSpPr>
                <p:cNvPr id="61" name="Straight Connector 60"/>
                <p:cNvCxnSpPr/>
                <p:nvPr/>
              </p:nvCxnSpPr>
              <p:spPr>
                <a:xfrm rot="5400000">
                  <a:off x="9836611" y="1604406"/>
                  <a:ext cx="11344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rot="5400000">
                  <a:off x="9289356" y="1604406"/>
                  <a:ext cx="11344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5" name="TextBox 34"/>
          <p:cNvSpPr txBox="1"/>
          <p:nvPr/>
        </p:nvSpPr>
        <p:spPr>
          <a:xfrm>
            <a:off x="2918781" y="6423834"/>
            <a:ext cx="5040559" cy="4924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1600" dirty="0" err="1"/>
              <a:t>Shorr</a:t>
            </a:r>
            <a:r>
              <a:rPr lang="en-GB" sz="1600" dirty="0"/>
              <a:t> AF, et al. AAC 2015;59(2):864</a:t>
            </a:r>
            <a:r>
              <a:rPr lang="en-GB" sz="1600" dirty="0">
                <a:cs typeface="Arial" panose="020B0604020202020204" pitchFamily="34" charset="0"/>
                <a:sym typeface="Symbol" panose="05050102010706020507" pitchFamily="18" charset="2"/>
              </a:rPr>
              <a:t></a:t>
            </a:r>
            <a:r>
              <a:rPr lang="en-GB" sz="1600" dirty="0"/>
              <a:t>871.</a:t>
            </a: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75855" y="5373216"/>
            <a:ext cx="19797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en-US" sz="1200" b="1" dirty="0"/>
              <a:t>Окончание лечения</a:t>
            </a:r>
            <a:endParaRPr lang="en-GB" altLang="en-US" sz="1200" b="1" dirty="0"/>
          </a:p>
          <a:p>
            <a:pPr>
              <a:defRPr/>
            </a:pPr>
            <a:r>
              <a:rPr lang="ru-RU" altLang="en-US" sz="1200" dirty="0"/>
              <a:t>Клинический ответ,</a:t>
            </a:r>
          </a:p>
          <a:p>
            <a:pPr>
              <a:defRPr/>
            </a:pPr>
            <a:r>
              <a:rPr lang="ru-RU" altLang="en-US" sz="1200" dirty="0"/>
              <a:t> оцененный</a:t>
            </a:r>
          </a:p>
          <a:p>
            <a:pPr>
              <a:defRPr/>
            </a:pPr>
            <a:r>
              <a:rPr lang="ru-RU" altLang="en-US" sz="1200" dirty="0"/>
              <a:t> программным способом</a:t>
            </a:r>
            <a:endParaRPr lang="en-GB" altLang="en-US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3203848" y="1916832"/>
            <a:ext cx="5616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Обобщенные данные </a:t>
            </a:r>
            <a:r>
              <a:rPr lang="ru-RU" sz="1600" dirty="0">
                <a:ea typeface="ＭＳ Ｐゴシック" pitchFamily="34" charset="-128"/>
              </a:rPr>
              <a:t>исследований </a:t>
            </a:r>
            <a:r>
              <a:rPr lang="en-US" sz="1600" dirty="0">
                <a:ea typeface="ＭＳ Ｐゴシック" pitchFamily="34" charset="-128"/>
              </a:rPr>
              <a:t>ESTABLISH-1 </a:t>
            </a:r>
            <a:r>
              <a:rPr lang="ru-RU" sz="1600" dirty="0">
                <a:ea typeface="ＭＳ Ｐゴシック" pitchFamily="34" charset="-128"/>
              </a:rPr>
              <a:t>и</a:t>
            </a:r>
            <a:r>
              <a:rPr lang="en-US" sz="1600" dirty="0">
                <a:ea typeface="ＭＳ Ｐゴシック" pitchFamily="34" charset="-128"/>
              </a:rPr>
              <a:t> -2</a:t>
            </a:r>
            <a:endParaRPr lang="ru-RU" sz="1600" dirty="0"/>
          </a:p>
        </p:txBody>
      </p:sp>
      <p:sp>
        <p:nvSpPr>
          <p:cNvPr id="34" name="Нижний колонтитул 3">
            <a:extLst>
              <a:ext uri="{FF2B5EF4-FFF2-40B4-BE49-F238E27FC236}">
                <a16:creationId xmlns:a16="http://schemas.microsoft.com/office/drawing/2014/main" id="{DB681185-CB6B-4BE7-8861-34A75239D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52320" y="0"/>
            <a:ext cx="1691680" cy="404664"/>
          </a:xfrm>
        </p:spPr>
        <p:txBody>
          <a:bodyPr/>
          <a:lstStyle/>
          <a:p>
            <a:r>
              <a:rPr lang="fr-FR" dirty="0"/>
              <a:t>RU-SIV-00007 05.2020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89E06C-4C96-4D37-8E05-7216DCB9B4EA}"/>
              </a:ext>
            </a:extLst>
          </p:cNvPr>
          <p:cNvSpPr txBox="1"/>
          <p:nvPr/>
        </p:nvSpPr>
        <p:spPr>
          <a:xfrm>
            <a:off x="2267744" y="2694342"/>
            <a:ext cx="647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81,6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446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19256" cy="636775"/>
          </a:xfrm>
        </p:spPr>
        <p:txBody>
          <a:bodyPr>
            <a:noAutofit/>
          </a:bodyPr>
          <a:lstStyle/>
          <a:p>
            <a:pPr algn="l"/>
            <a:r>
              <a:rPr lang="ru-RU" sz="2400" b="1" dirty="0" err="1"/>
              <a:t>Тедизолид</a:t>
            </a:r>
            <a:r>
              <a:rPr lang="ru-RU" sz="2400" b="1" dirty="0"/>
              <a:t> проявляет более высокую активность </a:t>
            </a:r>
            <a:br>
              <a:rPr lang="ru-RU" sz="2400" b="1" dirty="0"/>
            </a:br>
            <a:r>
              <a:rPr lang="ru-RU" sz="2400" b="1" dirty="0"/>
              <a:t>против </a:t>
            </a:r>
            <a:r>
              <a:rPr lang="ru-RU" sz="2400" b="1" dirty="0" err="1"/>
              <a:t>поли</a:t>
            </a:r>
            <a:r>
              <a:rPr lang="ru-RU" altLang="en-US" sz="2400" b="1" dirty="0" err="1">
                <a:ea typeface="ＭＳ Ｐゴシック" panose="020B0600070205080204" pitchFamily="34" charset="-128"/>
              </a:rPr>
              <a:t>резистентных</a:t>
            </a:r>
            <a:r>
              <a:rPr lang="ru-RU" altLang="en-US" sz="2400" b="1" dirty="0">
                <a:ea typeface="ＭＳ Ｐゴシック" panose="020B0600070205080204" pitchFamily="34" charset="-128"/>
              </a:rPr>
              <a:t> возбудителей, </a:t>
            </a:r>
            <a:r>
              <a:rPr lang="ru-RU" altLang="en-US" sz="2400" b="1" i="1" dirty="0"/>
              <a:t>п</a:t>
            </a:r>
            <a:r>
              <a:rPr lang="ru-RU" sz="2400" b="1" i="1" dirty="0"/>
              <a:t>о сравнению </a:t>
            </a:r>
            <a:r>
              <a:rPr lang="ru-RU" sz="2400" b="1" dirty="0"/>
              <a:t>с </a:t>
            </a:r>
            <a:r>
              <a:rPr lang="ru-RU" sz="2400" b="1" dirty="0" err="1"/>
              <a:t>Линезолидом</a:t>
            </a:r>
            <a:r>
              <a:rPr lang="ru-RU" sz="2400" b="1" dirty="0"/>
              <a:t> </a:t>
            </a:r>
            <a:r>
              <a:rPr lang="en-US" sz="2400" b="1" i="1" dirty="0"/>
              <a:t>in vitro</a:t>
            </a:r>
            <a:endParaRPr lang="ru-RU" sz="2400" b="1" dirty="0"/>
          </a:p>
        </p:txBody>
      </p:sp>
      <p:sp>
        <p:nvSpPr>
          <p:cNvPr id="7" name="Text Box 176"/>
          <p:cNvSpPr txBox="1">
            <a:spLocks noChangeArrowheads="1"/>
          </p:cNvSpPr>
          <p:nvPr/>
        </p:nvSpPr>
        <p:spPr bwMode="auto">
          <a:xfrm>
            <a:off x="2818805" y="6444800"/>
            <a:ext cx="6068057" cy="24622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000" dirty="0" err="1"/>
              <a:t>Zhanel</a:t>
            </a:r>
            <a:r>
              <a:rPr lang="en-US" sz="1000" dirty="0"/>
              <a:t> GG, et al. </a:t>
            </a:r>
            <a:r>
              <a:rPr lang="en-GB" sz="1000" dirty="0"/>
              <a:t>Drugs 2015;75:253-270.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1462" y="6108554"/>
            <a:ext cx="8674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/>
              <a:t>CoNS</a:t>
            </a:r>
            <a:r>
              <a:rPr lang="en-US" sz="1000" dirty="0"/>
              <a:t> – </a:t>
            </a:r>
            <a:r>
              <a:rPr lang="ru-RU" sz="1000" dirty="0" err="1"/>
              <a:t>коагулазонегативные</a:t>
            </a:r>
            <a:r>
              <a:rPr lang="ru-RU" sz="1000" dirty="0"/>
              <a:t> стафилококки; </a:t>
            </a:r>
            <a:r>
              <a:rPr lang="en-US" sz="1000" dirty="0"/>
              <a:t>PS</a:t>
            </a:r>
            <a:r>
              <a:rPr lang="ru-RU" sz="1000" dirty="0"/>
              <a:t>/</a:t>
            </a:r>
            <a:r>
              <a:rPr lang="en-US" sz="1000" dirty="0"/>
              <a:t>PR – </a:t>
            </a:r>
            <a:r>
              <a:rPr lang="ru-RU" sz="1000" dirty="0"/>
              <a:t>чувствительные/резистентные к пенициллину; </a:t>
            </a:r>
            <a:r>
              <a:rPr lang="en-US" sz="1000" dirty="0"/>
              <a:t>VR</a:t>
            </a:r>
            <a:r>
              <a:rPr lang="ru-RU" sz="1000" dirty="0"/>
              <a:t>/</a:t>
            </a:r>
            <a:r>
              <a:rPr lang="en-US" sz="1000" dirty="0"/>
              <a:t>VS – </a:t>
            </a:r>
            <a:r>
              <a:rPr lang="ru-RU" sz="1000" dirty="0"/>
              <a:t>резистентные/чувствительные к</a:t>
            </a:r>
            <a:endParaRPr lang="en-US" sz="1000" dirty="0"/>
          </a:p>
          <a:p>
            <a:r>
              <a:rPr lang="ru-RU" sz="1000" dirty="0"/>
              <a:t> </a:t>
            </a:r>
            <a:r>
              <a:rPr lang="ru-RU" sz="1000" dirty="0" err="1"/>
              <a:t>ванкомицину</a:t>
            </a:r>
            <a:r>
              <a:rPr lang="ru-RU" sz="1000" dirty="0"/>
              <a:t>; </a:t>
            </a:r>
            <a:r>
              <a:rPr lang="en-US" sz="1000" dirty="0"/>
              <a:t>MR</a:t>
            </a:r>
            <a:r>
              <a:rPr lang="ru-RU" sz="1000" dirty="0"/>
              <a:t>/</a:t>
            </a:r>
            <a:r>
              <a:rPr lang="en-US" sz="1000" dirty="0"/>
              <a:t>MS – </a:t>
            </a:r>
            <a:r>
              <a:rPr lang="ru-RU" sz="1000" dirty="0"/>
              <a:t>резистентные/чувствительные к </a:t>
            </a:r>
            <a:r>
              <a:rPr lang="ru-RU" sz="1000" dirty="0" err="1"/>
              <a:t>метициллину</a:t>
            </a:r>
            <a:r>
              <a:rPr lang="ru-RU" sz="1000" dirty="0"/>
              <a:t>, МПК – минимальная подавляющая концентрация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52120" y="1268760"/>
            <a:ext cx="339478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000" dirty="0" err="1"/>
              <a:t>Тедизолид</a:t>
            </a:r>
            <a:r>
              <a:rPr lang="ru-RU" sz="2000" dirty="0"/>
              <a:t> активнее в отношении стафилококков, стрептококков и энтерококков, включая:</a:t>
            </a:r>
          </a:p>
          <a:p>
            <a:pPr marL="285750" indent="-28575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ru-RU" b="1" i="1" dirty="0" err="1"/>
              <a:t>ванкомицин-резистентные</a:t>
            </a:r>
            <a:r>
              <a:rPr lang="ru-RU" b="1" i="1" dirty="0"/>
              <a:t> энтерококки (</a:t>
            </a:r>
            <a:r>
              <a:rPr lang="en-US" b="1" i="1" dirty="0"/>
              <a:t>VRE</a:t>
            </a:r>
            <a:r>
              <a:rPr lang="ru-RU" b="1" i="1" dirty="0"/>
              <a:t>),</a:t>
            </a:r>
          </a:p>
          <a:p>
            <a:pPr marL="285750" indent="-28575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ru-RU" b="1" i="1" dirty="0"/>
              <a:t>пенициллин-резистентные пневмококки, </a:t>
            </a:r>
          </a:p>
          <a:p>
            <a:pPr marL="285750" indent="-28575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ru-RU" b="1" i="1" dirty="0" err="1"/>
              <a:t>метициллин</a:t>
            </a:r>
            <a:r>
              <a:rPr lang="ru-RU" b="1" i="1" dirty="0"/>
              <a:t>-резистентные </a:t>
            </a:r>
            <a:r>
              <a:rPr lang="ru-RU" b="1" i="1" dirty="0" err="1"/>
              <a:t>коагулазонегативные</a:t>
            </a:r>
            <a:r>
              <a:rPr lang="ru-RU" b="1" i="1" dirty="0"/>
              <a:t> </a:t>
            </a:r>
            <a:r>
              <a:rPr lang="ru-RU" b="1" i="1" dirty="0" err="1"/>
              <a:t>стафиллококки</a:t>
            </a:r>
            <a:endParaRPr lang="en-US" b="1" i="1" dirty="0"/>
          </a:p>
          <a:p>
            <a:pPr marL="285750" indent="-28575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b="1" i="1" dirty="0"/>
              <a:t>MRSA</a:t>
            </a:r>
            <a:endParaRPr lang="ru-RU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014762" y="5329916"/>
            <a:ext cx="100286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512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96039" y="2146434"/>
            <a:ext cx="396262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000" dirty="0"/>
              <a:t>512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96039" y="2905111"/>
            <a:ext cx="396262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000" dirty="0"/>
              <a:t>512</a:t>
            </a:r>
          </a:p>
        </p:txBody>
      </p:sp>
      <p:pic>
        <p:nvPicPr>
          <p:cNvPr id="392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5286375" cy="4341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9"/>
          <p:cNvSpPr txBox="1">
            <a:spLocks noChangeArrowheads="1"/>
          </p:cNvSpPr>
          <p:nvPr/>
        </p:nvSpPr>
        <p:spPr bwMode="auto">
          <a:xfrm>
            <a:off x="3779912" y="4509120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ru-RU" altLang="en-US" sz="1400" b="1" dirty="0">
                <a:solidFill>
                  <a:srgbClr val="000000"/>
                </a:solidFill>
                <a:latin typeface="+mn-lt"/>
              </a:rPr>
              <a:t>МПК</a:t>
            </a:r>
            <a:r>
              <a:rPr lang="en-US" altLang="en-US" sz="1400" b="1" baseline="-25000" dirty="0">
                <a:solidFill>
                  <a:srgbClr val="000000"/>
                </a:solidFill>
                <a:latin typeface="+mn-lt"/>
              </a:rPr>
              <a:t>90</a:t>
            </a:r>
            <a:r>
              <a:rPr lang="en-US" altLang="en-US" sz="1400" b="1" dirty="0">
                <a:solidFill>
                  <a:srgbClr val="000000"/>
                </a:solidFill>
                <a:latin typeface="+mn-lt"/>
              </a:rPr>
              <a:t> (</a:t>
            </a:r>
            <a:r>
              <a:rPr lang="ru-RU" altLang="en-US" sz="1400" b="1" dirty="0">
                <a:solidFill>
                  <a:srgbClr val="000000"/>
                </a:solidFill>
                <a:latin typeface="+mn-lt"/>
              </a:rPr>
              <a:t>мкг</a:t>
            </a:r>
            <a:r>
              <a:rPr lang="en-US" altLang="en-US" sz="1400" b="1" dirty="0">
                <a:solidFill>
                  <a:srgbClr val="000000"/>
                </a:solidFill>
                <a:latin typeface="+mn-lt"/>
              </a:rPr>
              <a:t>/</a:t>
            </a:r>
            <a:r>
              <a:rPr lang="ru-RU" altLang="en-US" sz="1400" b="1" dirty="0">
                <a:solidFill>
                  <a:srgbClr val="000000"/>
                </a:solidFill>
                <a:latin typeface="+mn-lt"/>
              </a:rPr>
              <a:t>мл</a:t>
            </a:r>
            <a:r>
              <a:rPr lang="en-US" altLang="en-US" sz="1400" b="1" dirty="0">
                <a:solidFill>
                  <a:srgbClr val="000000"/>
                </a:solidFill>
                <a:latin typeface="+mn-lt"/>
              </a:rPr>
              <a:t>)</a:t>
            </a:r>
          </a:p>
        </p:txBody>
      </p:sp>
      <p:sp>
        <p:nvSpPr>
          <p:cNvPr id="14" name="Нижний колонтитул 3">
            <a:extLst>
              <a:ext uri="{FF2B5EF4-FFF2-40B4-BE49-F238E27FC236}">
                <a16:creationId xmlns:a16="http://schemas.microsoft.com/office/drawing/2014/main" id="{E42FD5AC-2313-4B96-861F-090C1F997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52320" y="0"/>
            <a:ext cx="1691680" cy="404664"/>
          </a:xfrm>
        </p:spPr>
        <p:txBody>
          <a:bodyPr/>
          <a:lstStyle/>
          <a:p>
            <a:r>
              <a:rPr lang="fr-FR" dirty="0"/>
              <a:t>RU-SIV-00007 05.2020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4531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1483556"/>
            <a:ext cx="7200400" cy="3889659"/>
          </a:xfrm>
          <a:prstGeom prst="rect">
            <a:avLst/>
          </a:prstGeom>
        </p:spPr>
      </p:pic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8352928" cy="432048"/>
          </a:xfrm>
        </p:spPr>
        <p:txBody>
          <a:bodyPr anchor="ctr">
            <a:noAutofit/>
          </a:bodyPr>
          <a:lstStyle/>
          <a:p>
            <a:pPr algn="l" eaLnBrk="1" hangingPunct="1"/>
            <a:r>
              <a:rPr lang="ru-RU" sz="2400" b="1" dirty="0"/>
              <a:t>Тедизолид характеризуется одинаковым распределением в мышечной ткани и подкожно-жировой клетчатке</a:t>
            </a:r>
            <a:endParaRPr lang="en-US" sz="2400" b="1" i="1" dirty="0"/>
          </a:p>
        </p:txBody>
      </p:sp>
      <p:sp>
        <p:nvSpPr>
          <p:cNvPr id="5" name="Text Box 176"/>
          <p:cNvSpPr txBox="1">
            <a:spLocks noChangeArrowheads="1"/>
          </p:cNvSpPr>
          <p:nvPr/>
        </p:nvSpPr>
        <p:spPr bwMode="auto">
          <a:xfrm>
            <a:off x="716402" y="6432459"/>
            <a:ext cx="277191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dirty="0" err="1">
                <a:latin typeface="+mn-lt"/>
              </a:rPr>
              <a:t>Sahre</a:t>
            </a:r>
            <a:r>
              <a:rPr lang="en-US" sz="1400" dirty="0">
                <a:latin typeface="+mn-lt"/>
              </a:rPr>
              <a:t> M, et al. IJAA 2012;40:51</a:t>
            </a:r>
            <a:r>
              <a:rPr lang="en-GB" sz="1400" dirty="0">
                <a:latin typeface="+mn-lt"/>
              </a:rPr>
              <a:t>–</a:t>
            </a:r>
            <a:r>
              <a:rPr lang="ru-RU" sz="1400" dirty="0">
                <a:latin typeface="+mn-lt"/>
              </a:rPr>
              <a:t>5</a:t>
            </a:r>
            <a:r>
              <a:rPr lang="en-US" sz="1400" dirty="0">
                <a:latin typeface="+mn-lt"/>
              </a:rPr>
              <a:t>4.</a:t>
            </a:r>
          </a:p>
        </p:txBody>
      </p:sp>
      <p:sp>
        <p:nvSpPr>
          <p:cNvPr id="57" name="Text Box 9"/>
          <p:cNvSpPr txBox="1">
            <a:spLocks noChangeArrowheads="1"/>
          </p:cNvSpPr>
          <p:nvPr/>
        </p:nvSpPr>
        <p:spPr bwMode="auto">
          <a:xfrm>
            <a:off x="716402" y="5441172"/>
            <a:ext cx="7711196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pPr algn="l"/>
            <a:r>
              <a:rPr lang="ru-RU" b="0" dirty="0">
                <a:latin typeface="Georgia" pitchFamily="18" charset="0"/>
              </a:rPr>
              <a:t>Соотношения медиан </a:t>
            </a:r>
            <a:r>
              <a:rPr lang="en-US" b="0" dirty="0">
                <a:latin typeface="Georgia" pitchFamily="18" charset="0"/>
              </a:rPr>
              <a:t>f</a:t>
            </a:r>
            <a:r>
              <a:rPr lang="ru-RU" b="0" dirty="0">
                <a:latin typeface="Georgia" pitchFamily="18" charset="0"/>
              </a:rPr>
              <a:t>ПФК</a:t>
            </a:r>
            <a:r>
              <a:rPr lang="en-US" b="0" dirty="0">
                <a:latin typeface="Georgia" pitchFamily="18" charset="0"/>
              </a:rPr>
              <a:t>0-12 </a:t>
            </a:r>
            <a:r>
              <a:rPr lang="ru-RU" b="0" dirty="0">
                <a:latin typeface="Georgia" pitchFamily="18" charset="0"/>
              </a:rPr>
              <a:t>в ткани</a:t>
            </a:r>
            <a:r>
              <a:rPr lang="en-US" b="0" dirty="0">
                <a:latin typeface="Georgia" pitchFamily="18" charset="0"/>
              </a:rPr>
              <a:t>/f</a:t>
            </a:r>
            <a:r>
              <a:rPr lang="ru-RU" b="0" dirty="0">
                <a:latin typeface="Georgia" pitchFamily="18" charset="0"/>
              </a:rPr>
              <a:t>ПФК0</a:t>
            </a:r>
            <a:r>
              <a:rPr lang="en-US" b="0" dirty="0">
                <a:latin typeface="Georgia" pitchFamily="18" charset="0"/>
              </a:rPr>
              <a:t>-12 </a:t>
            </a:r>
            <a:r>
              <a:rPr lang="ru-RU" b="0" dirty="0">
                <a:latin typeface="Georgia" pitchFamily="18" charset="0"/>
              </a:rPr>
              <a:t>в плазме крови</a:t>
            </a:r>
            <a:r>
              <a:rPr lang="en-US" b="0" dirty="0">
                <a:latin typeface="Georgia" pitchFamily="18" charset="0"/>
              </a:rPr>
              <a:t> </a:t>
            </a:r>
            <a:r>
              <a:rPr lang="ru-RU" b="0" dirty="0">
                <a:latin typeface="Georgia" pitchFamily="18" charset="0"/>
              </a:rPr>
              <a:t>составили</a:t>
            </a:r>
            <a:r>
              <a:rPr lang="en-US" b="0" dirty="0">
                <a:latin typeface="Georgia" pitchFamily="18" charset="0"/>
              </a:rPr>
              <a:t> </a:t>
            </a:r>
            <a:r>
              <a:rPr lang="en-US" dirty="0">
                <a:latin typeface="Georgia" pitchFamily="18" charset="0"/>
              </a:rPr>
              <a:t>1</a:t>
            </a:r>
            <a:r>
              <a:rPr lang="ru-RU" dirty="0">
                <a:latin typeface="Georgia" pitchFamily="18" charset="0"/>
              </a:rPr>
              <a:t>,1</a:t>
            </a:r>
            <a:r>
              <a:rPr lang="en-US" b="0" dirty="0">
                <a:latin typeface="Georgia" pitchFamily="18" charset="0"/>
              </a:rPr>
              <a:t> (0</a:t>
            </a:r>
            <a:r>
              <a:rPr lang="ru-RU" b="0" dirty="0">
                <a:latin typeface="Georgia" pitchFamily="18" charset="0"/>
              </a:rPr>
              <a:t>,</a:t>
            </a:r>
            <a:r>
              <a:rPr lang="en-US" b="0" dirty="0">
                <a:latin typeface="Georgia" pitchFamily="18" charset="0"/>
              </a:rPr>
              <a:t>2) </a:t>
            </a:r>
            <a:r>
              <a:rPr lang="ru-RU" b="0" dirty="0">
                <a:latin typeface="Georgia" pitchFamily="18" charset="0"/>
              </a:rPr>
              <a:t>для подкожно-жировой клетчатки и </a:t>
            </a:r>
            <a:r>
              <a:rPr lang="en-US" dirty="0">
                <a:latin typeface="Georgia" pitchFamily="18" charset="0"/>
              </a:rPr>
              <a:t>1</a:t>
            </a:r>
            <a:r>
              <a:rPr lang="ru-RU" dirty="0">
                <a:latin typeface="Georgia" pitchFamily="18" charset="0"/>
              </a:rPr>
              <a:t>,</a:t>
            </a:r>
            <a:r>
              <a:rPr lang="en-US" dirty="0">
                <a:latin typeface="Georgia" pitchFamily="18" charset="0"/>
              </a:rPr>
              <a:t>2</a:t>
            </a:r>
            <a:r>
              <a:rPr lang="en-US" b="0" dirty="0">
                <a:latin typeface="Georgia" pitchFamily="18" charset="0"/>
              </a:rPr>
              <a:t> (0</a:t>
            </a:r>
            <a:r>
              <a:rPr lang="ru-RU" b="0" dirty="0">
                <a:latin typeface="Georgia" pitchFamily="18" charset="0"/>
              </a:rPr>
              <a:t>,2</a:t>
            </a:r>
            <a:r>
              <a:rPr lang="en-US" b="0" dirty="0">
                <a:latin typeface="Georgia" pitchFamily="18" charset="0"/>
              </a:rPr>
              <a:t>) </a:t>
            </a:r>
            <a:r>
              <a:rPr lang="ru-RU" b="0" dirty="0">
                <a:latin typeface="Georgia" pitchFamily="18" charset="0"/>
              </a:rPr>
              <a:t>для мышечной ткани</a:t>
            </a:r>
            <a:r>
              <a:rPr lang="en-US" b="0" dirty="0">
                <a:latin typeface="Georgia" pitchFamily="18" charset="0"/>
              </a:rPr>
              <a:t>, </a:t>
            </a:r>
            <a:r>
              <a:rPr lang="ru-RU" b="0" dirty="0">
                <a:latin typeface="Georgia" pitchFamily="18" charset="0"/>
              </a:rPr>
              <a:t>соответственно</a:t>
            </a:r>
            <a:endParaRPr lang="en-US" b="0" dirty="0"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412776"/>
            <a:ext cx="1391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/>
              <a:t>Микродиализ</a:t>
            </a:r>
            <a:endParaRPr lang="en-GB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504937" y="1669368"/>
            <a:ext cx="2767392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/>
              <a:t>Плазма крови</a:t>
            </a:r>
          </a:p>
          <a:p>
            <a:r>
              <a:rPr lang="ru-RU" sz="1100" b="1" dirty="0"/>
              <a:t>Мышцы</a:t>
            </a:r>
          </a:p>
          <a:p>
            <a:r>
              <a:rPr lang="ru-RU" sz="1100" b="1" dirty="0"/>
              <a:t>Подкожно-жировая клетчатка</a:t>
            </a:r>
          </a:p>
        </p:txBody>
      </p:sp>
      <p:sp>
        <p:nvSpPr>
          <p:cNvPr id="9" name="Нижний колонтитул 3">
            <a:extLst>
              <a:ext uri="{FF2B5EF4-FFF2-40B4-BE49-F238E27FC236}">
                <a16:creationId xmlns:a16="http://schemas.microsoft.com/office/drawing/2014/main" id="{145700DA-32D7-472C-9EC3-ACFA38716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52320" y="0"/>
            <a:ext cx="1691680" cy="404664"/>
          </a:xfrm>
        </p:spPr>
        <p:txBody>
          <a:bodyPr/>
          <a:lstStyle/>
          <a:p>
            <a:r>
              <a:rPr lang="fr-FR" dirty="0"/>
              <a:t>RU-SIV-00007 05.2020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9038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Grp="1" noChangeArrowheads="1"/>
          </p:cNvSpPr>
          <p:nvPr>
            <p:ph type="title"/>
          </p:nvPr>
        </p:nvSpPr>
        <p:spPr>
          <a:xfrm>
            <a:off x="109195" y="157118"/>
            <a:ext cx="8780723" cy="936105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>
                <a:cs typeface="Arial" panose="020B0604020202020204" pitchFamily="34" charset="0"/>
              </a:rPr>
              <a:t>Концентрация </a:t>
            </a:r>
            <a:r>
              <a:rPr lang="ru-RU" sz="2700" b="1" dirty="0" err="1">
                <a:cs typeface="Arial" panose="020B0604020202020204" pitchFamily="34" charset="0"/>
              </a:rPr>
              <a:t>Тедизолида</a:t>
            </a:r>
            <a:r>
              <a:rPr lang="ru-RU" sz="2700" b="1" dirty="0">
                <a:cs typeface="Arial" panose="020B0604020202020204" pitchFamily="34" charset="0"/>
              </a:rPr>
              <a:t> в жидкости эпителиальной </a:t>
            </a:r>
            <a:br>
              <a:rPr lang="ru-RU" sz="2700" b="1" dirty="0">
                <a:cs typeface="Arial" panose="020B0604020202020204" pitchFamily="34" charset="0"/>
              </a:rPr>
            </a:br>
            <a:r>
              <a:rPr lang="ru-RU" sz="2700" b="1" dirty="0">
                <a:cs typeface="Arial" panose="020B0604020202020204" pitchFamily="34" charset="0"/>
              </a:rPr>
              <a:t>выстилки и </a:t>
            </a:r>
            <a:r>
              <a:rPr lang="en-US" sz="2700" b="1" dirty="0">
                <a:cs typeface="Arial" panose="020B0604020202020204" pitchFamily="34" charset="0"/>
              </a:rPr>
              <a:t> </a:t>
            </a:r>
            <a:r>
              <a:rPr lang="ru-RU" sz="2700" b="1" dirty="0">
                <a:cs typeface="Arial" panose="020B0604020202020204" pitchFamily="34" charset="0"/>
              </a:rPr>
              <a:t>альвеолярных макрофагах </a:t>
            </a:r>
            <a:r>
              <a:rPr lang="ru-RU" sz="2000" i="1" dirty="0"/>
              <a:t>в 40 и 20 раз </a:t>
            </a:r>
            <a:r>
              <a:rPr lang="ru-RU" sz="2000" dirty="0"/>
              <a:t>выше</a:t>
            </a:r>
            <a:r>
              <a:rPr lang="ru-RU" sz="2000" i="1" dirty="0"/>
              <a:t> </a:t>
            </a:r>
            <a:r>
              <a:rPr lang="ru-RU" sz="2000" dirty="0"/>
              <a:t>концентрации препарата в плазме крови</a:t>
            </a:r>
            <a:endParaRPr lang="en-US" sz="2000" b="1" dirty="0">
              <a:cs typeface="Arial" panose="020B0604020202020204" pitchFamily="34" charset="0"/>
            </a:endParaRPr>
          </a:p>
        </p:txBody>
      </p:sp>
      <p:sp>
        <p:nvSpPr>
          <p:cNvPr id="42" name="Rectangle 40"/>
          <p:cNvSpPr>
            <a:spLocks noChangeArrowheads="1"/>
          </p:cNvSpPr>
          <p:nvPr/>
        </p:nvSpPr>
        <p:spPr bwMode="auto">
          <a:xfrm>
            <a:off x="521322" y="6539732"/>
            <a:ext cx="66247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cs typeface="Arial" panose="020B0604020202020204" pitchFamily="34" charset="0"/>
              </a:rPr>
              <a:t>Housman ST, et al. AAC 2012;56(5):2627</a:t>
            </a:r>
            <a:r>
              <a:rPr lang="en-GB" sz="1200" dirty="0"/>
              <a:t>–</a:t>
            </a:r>
            <a:r>
              <a:rPr lang="en-US" sz="1200" dirty="0">
                <a:cs typeface="Arial" panose="020B0604020202020204" pitchFamily="34" charset="0"/>
              </a:rPr>
              <a:t>2634. 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8301754" y="4498850"/>
            <a:ext cx="109538" cy="307777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algn="ctr" defTabSz="914400"/>
            <a:endParaRPr lang="en-US" sz="14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0098" y="1500409"/>
            <a:ext cx="470223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Жидкость эпителиальной выстилки</a:t>
            </a:r>
          </a:p>
          <a:p>
            <a:r>
              <a:rPr lang="ru-RU" sz="1600" b="1" dirty="0">
                <a:solidFill>
                  <a:srgbClr val="FF7C80"/>
                </a:solidFill>
              </a:rPr>
              <a:t>Альвеолярные макрофаги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616599" y="5622937"/>
            <a:ext cx="230091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/>
              <a:t>Время</a:t>
            </a:r>
            <a:r>
              <a:rPr lang="en-GB" sz="1200" b="1" dirty="0"/>
              <a:t> (</a:t>
            </a:r>
            <a:r>
              <a:rPr lang="ru-RU" sz="1200" b="1" dirty="0"/>
              <a:t>часы</a:t>
            </a:r>
            <a:r>
              <a:rPr lang="en-GB" sz="1200" b="1" dirty="0"/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1322" y="5879613"/>
            <a:ext cx="8130143" cy="4924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/>
              <a:t>Проникновение </a:t>
            </a:r>
            <a:r>
              <a:rPr lang="ru-RU" sz="1300" b="1" dirty="0" err="1"/>
              <a:t>Тедизолида</a:t>
            </a:r>
            <a:r>
              <a:rPr lang="ru-RU" sz="1300" b="1" dirty="0"/>
              <a:t> в жидкость эпителиальной выстилки в </a:t>
            </a:r>
            <a:r>
              <a:rPr lang="en-GB" sz="1300" b="1" dirty="0"/>
              <a:t>8</a:t>
            </a:r>
            <a:r>
              <a:rPr lang="ru-RU" sz="1300" b="1" dirty="0"/>
              <a:t> раз, в альвеолярные макрофаги – в </a:t>
            </a:r>
            <a:r>
              <a:rPr lang="en-GB" sz="1300" b="1" dirty="0"/>
              <a:t>100 </a:t>
            </a:r>
            <a:r>
              <a:rPr lang="ru-RU" sz="1300" b="1" dirty="0"/>
              <a:t>раз выше, чем проникновение Линезолида</a:t>
            </a:r>
            <a:endParaRPr lang="en-GB" sz="1300" b="1" dirty="0"/>
          </a:p>
        </p:txBody>
      </p:sp>
      <p:sp>
        <p:nvSpPr>
          <p:cNvPr id="33" name="TextBox 1"/>
          <p:cNvSpPr txBox="1">
            <a:spLocks noChangeArrowheads="1"/>
          </p:cNvSpPr>
          <p:nvPr/>
        </p:nvSpPr>
        <p:spPr bwMode="auto">
          <a:xfrm>
            <a:off x="2932761" y="827789"/>
            <a:ext cx="57187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ct val="45000"/>
              </a:spcAft>
              <a:defRPr/>
            </a:pPr>
            <a:r>
              <a:rPr lang="ru-RU" sz="1200" dirty="0">
                <a:latin typeface="+mn-lt"/>
                <a:ea typeface="ＭＳ Ｐゴシック" panose="020B0600070205080204" pitchFamily="34" charset="-128"/>
              </a:rPr>
              <a:t>Концентрация </a:t>
            </a:r>
            <a:r>
              <a:rPr lang="ru-RU" sz="1200" dirty="0" err="1">
                <a:latin typeface="+mn-lt"/>
                <a:ea typeface="ＭＳ Ｐゴシック" panose="020B0600070205080204" pitchFamily="34" charset="-128"/>
              </a:rPr>
              <a:t>тедизолида</a:t>
            </a:r>
            <a:r>
              <a:rPr lang="ru-RU" sz="1200" dirty="0">
                <a:latin typeface="+mn-lt"/>
                <a:ea typeface="ＭＳ Ｐゴシック" panose="020B0600070205080204" pitchFamily="34" charset="-128"/>
              </a:rPr>
              <a:t> в</a:t>
            </a:r>
            <a:r>
              <a:rPr lang="en-US" sz="1200" dirty="0">
                <a:latin typeface="+mn-lt"/>
                <a:ea typeface="ＭＳ Ｐゴシック" panose="020B0600070205080204" pitchFamily="34" charset="-128"/>
              </a:rPr>
              <a:t> </a:t>
            </a:r>
            <a:r>
              <a:rPr lang="ru-RU" sz="1200" dirty="0">
                <a:latin typeface="+mn-lt"/>
                <a:ea typeface="ＭＳ Ｐゴシック" panose="020B0600070205080204" pitchFamily="34" charset="-128"/>
              </a:rPr>
              <a:t>ЖЭВ и АМ </a:t>
            </a:r>
            <a:r>
              <a:rPr lang="en-US" sz="1200" dirty="0">
                <a:latin typeface="+mn-lt"/>
                <a:ea typeface="ＭＳ Ｐゴシック" panose="020B0600070205080204" pitchFamily="34" charset="-128"/>
              </a:rPr>
              <a:t>(200 </a:t>
            </a:r>
            <a:r>
              <a:rPr lang="ru-RU" sz="1200" dirty="0">
                <a:latin typeface="+mn-lt"/>
                <a:ea typeface="ＭＳ Ｐゴシック" panose="020B0600070205080204" pitchFamily="34" charset="-128"/>
              </a:rPr>
              <a:t>мг</a:t>
            </a:r>
            <a:r>
              <a:rPr lang="en-US" sz="1200" dirty="0">
                <a:latin typeface="+mn-lt"/>
                <a:ea typeface="ＭＳ Ｐゴシック" panose="020B0600070205080204" pitchFamily="34" charset="-128"/>
              </a:rPr>
              <a:t> </a:t>
            </a:r>
            <a:r>
              <a:rPr lang="ru-RU" sz="1200" dirty="0">
                <a:latin typeface="+mn-lt"/>
                <a:ea typeface="ＭＳ Ｐゴシック" panose="020B0600070205080204" pitchFamily="34" charset="-128"/>
              </a:rPr>
              <a:t>один раз в сутки – </a:t>
            </a:r>
            <a:r>
              <a:rPr lang="en-US" sz="1200" dirty="0">
                <a:latin typeface="+mn-lt"/>
                <a:ea typeface="ＭＳ Ｐゴシック" panose="020B0600070205080204" pitchFamily="34" charset="-128"/>
              </a:rPr>
              <a:t>3</a:t>
            </a:r>
            <a:r>
              <a:rPr lang="ru-RU" sz="1200" dirty="0">
                <a:latin typeface="+mn-lt"/>
                <a:ea typeface="ＭＳ Ｐゴシック" panose="020B0600070205080204" pitchFamily="34" charset="-128"/>
              </a:rPr>
              <a:t> день</a:t>
            </a:r>
            <a:r>
              <a:rPr lang="en-US" sz="1400" dirty="0">
                <a:latin typeface="+mn-lt"/>
                <a:ea typeface="ＭＳ Ｐゴシック" panose="020B0600070205080204" pitchFamily="34" charset="-128"/>
              </a:rPr>
              <a:t>)</a:t>
            </a:r>
          </a:p>
        </p:txBody>
      </p:sp>
      <p:sp>
        <p:nvSpPr>
          <p:cNvPr id="34" name="Нижний колонтитул 3">
            <a:extLst>
              <a:ext uri="{FF2B5EF4-FFF2-40B4-BE49-F238E27FC236}">
                <a16:creationId xmlns:a16="http://schemas.microsoft.com/office/drawing/2014/main" id="{3293455C-A0E6-4C23-840E-6B99E09AF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52320" y="0"/>
            <a:ext cx="1691680" cy="404664"/>
          </a:xfrm>
        </p:spPr>
        <p:txBody>
          <a:bodyPr/>
          <a:lstStyle/>
          <a:p>
            <a:r>
              <a:rPr lang="fr-FR" dirty="0"/>
              <a:t>RU-SIV-00007 05.2020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B4B1B83-8BD8-4236-B0D8-2800B4CDF95D}"/>
              </a:ext>
            </a:extLst>
          </p:cNvPr>
          <p:cNvSpPr/>
          <p:nvPr/>
        </p:nvSpPr>
        <p:spPr>
          <a:xfrm>
            <a:off x="760003" y="3860885"/>
            <a:ext cx="121072" cy="153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750B93EB-2AD5-41CE-99AF-66516A02547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629749" y="3752310"/>
            <a:ext cx="221567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Концентрация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мкг/мл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1E513A62-B57D-4F8A-A5C7-AE011CB07355}"/>
              </a:ext>
            </a:extLst>
          </p:cNvPr>
          <p:cNvGrpSpPr/>
          <p:nvPr/>
        </p:nvGrpSpPr>
        <p:grpSpPr>
          <a:xfrm>
            <a:off x="760003" y="2301488"/>
            <a:ext cx="6131260" cy="3347115"/>
            <a:chOff x="1255378" y="2301488"/>
            <a:chExt cx="6131260" cy="3347115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99871BCC-C4A9-4CDC-B010-74689ACD2B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94340" y="2301488"/>
              <a:ext cx="5692298" cy="334711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D445DF0-D901-4377-A064-5497D6E1C226}"/>
                </a:ext>
              </a:extLst>
            </p:cNvPr>
            <p:cNvSpPr txBox="1"/>
            <p:nvPr/>
          </p:nvSpPr>
          <p:spPr>
            <a:xfrm>
              <a:off x="1255378" y="2728953"/>
              <a:ext cx="43896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10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4824537-1624-4804-8D6D-1454EB527ADA}"/>
                </a:ext>
              </a:extLst>
            </p:cNvPr>
            <p:cNvSpPr txBox="1"/>
            <p:nvPr/>
          </p:nvSpPr>
          <p:spPr>
            <a:xfrm>
              <a:off x="1255378" y="5103675"/>
              <a:ext cx="43896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0,01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8EED1B7-5C07-4976-B79A-BE3E5880FBF2}"/>
                </a:ext>
              </a:extLst>
            </p:cNvPr>
            <p:cNvSpPr txBox="1"/>
            <p:nvPr/>
          </p:nvSpPr>
          <p:spPr>
            <a:xfrm>
              <a:off x="1260140" y="4167890"/>
              <a:ext cx="43896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0,1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E38DCFB-6902-47A3-B593-B87F319894C1}"/>
                </a:ext>
              </a:extLst>
            </p:cNvPr>
            <p:cNvSpPr txBox="1"/>
            <p:nvPr/>
          </p:nvSpPr>
          <p:spPr>
            <a:xfrm>
              <a:off x="1255378" y="3460051"/>
              <a:ext cx="43896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</a:t>
              </a:r>
            </a:p>
          </p:txBody>
        </p:sp>
      </p:grpSp>
      <p:graphicFrame>
        <p:nvGraphicFramePr>
          <p:cNvPr id="36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157800"/>
              </p:ext>
            </p:extLst>
          </p:nvPr>
        </p:nvGraphicFramePr>
        <p:xfrm>
          <a:off x="4670839" y="1284105"/>
          <a:ext cx="4219079" cy="1432336"/>
        </p:xfrm>
        <a:graphic>
          <a:graphicData uri="http://schemas.openxmlformats.org/drawingml/2006/table">
            <a:tbl>
              <a:tblPr/>
              <a:tblGrid>
                <a:gridCol w="20317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2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50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3837">
                <a:tc gridSpan="3"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chemeClr val="tx2"/>
                        </a:buClr>
                        <a:buFont typeface="Verdana" panose="020B0604030504040204" pitchFamily="34" charset="0"/>
                        <a:defRPr sz="160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buClr>
                          <a:schemeClr val="tx1"/>
                        </a:buClr>
                        <a:buFont typeface="Verdana" panose="020B0604030504040204" pitchFamily="34" charset="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Verdana" panose="020B060403050404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Verdana" panose="020B0604030504040204" pitchFamily="34" charset="0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Verdana" panose="020B060403050404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Verdana" panose="020B060403050404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Verdana" panose="020B060403050404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Verdana" panose="020B060403050404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Verdana" panose="020B060403050404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  <a:ea typeface="ＭＳ Ｐゴシック" panose="020B0600070205080204" pitchFamily="34" charset="-128"/>
                          <a:cs typeface="Arial" pitchFamily="34" charset="0"/>
                        </a:rPr>
                        <a:t>Коэффициент проникновения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  <a:ea typeface="ＭＳ Ｐゴシック" panose="020B0600070205080204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ru-RU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  <a:ea typeface="ＭＳ Ｐゴシック" panose="020B0600070205080204" pitchFamily="34" charset="-128"/>
                          <a:cs typeface="Arial" pitchFamily="34" charset="0"/>
                        </a:rPr>
                        <a:t>из плазмы крови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orgia" pitchFamily="18" charset="0"/>
                        <a:ea typeface="ＭＳ Ｐゴシック" panose="020B0600070205080204" pitchFamily="34" charset="-128"/>
                        <a:cs typeface="Arial" pitchFamily="34" charset="0"/>
                      </a:endParaRPr>
                    </a:p>
                  </a:txBody>
                  <a:tcPr marL="91454" marR="9145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416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chemeClr val="tx2"/>
                        </a:buClr>
                        <a:buFont typeface="Verdana" panose="020B0604030504040204" pitchFamily="34" charset="0"/>
                        <a:defRPr sz="160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buClr>
                          <a:schemeClr val="tx1"/>
                        </a:buClr>
                        <a:buFont typeface="Verdana" panose="020B0604030504040204" pitchFamily="34" charset="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Verdana" panose="020B060403050404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Verdana" panose="020B0604030504040204" pitchFamily="34" charset="0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Verdana" panose="020B060403050404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Verdana" panose="020B060403050404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Verdana" panose="020B060403050404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Verdana" panose="020B060403050404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Verdana" panose="020B060403050404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676767"/>
                        </a:solidFill>
                        <a:effectLst/>
                        <a:latin typeface="Arial" pitchFamily="34" charset="0"/>
                        <a:ea typeface="ＭＳ Ｐゴシック" panose="020B0600070205080204" pitchFamily="34" charset="-128"/>
                        <a:cs typeface="Arial" pitchFamily="34" charset="0"/>
                      </a:endParaRPr>
                    </a:p>
                  </a:txBody>
                  <a:tcPr marL="91454" marR="9145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chemeClr val="tx2"/>
                        </a:buClr>
                        <a:buFont typeface="Verdana" panose="020B0604030504040204" pitchFamily="34" charset="0"/>
                        <a:defRPr sz="160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buClr>
                          <a:schemeClr val="tx1"/>
                        </a:buClr>
                        <a:buFont typeface="Verdana" panose="020B0604030504040204" pitchFamily="34" charset="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Verdana" panose="020B060403050404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Verdana" panose="020B0604030504040204" pitchFamily="34" charset="0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Verdana" panose="020B060403050404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Verdana" panose="020B060403050404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Verdana" panose="020B060403050404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Verdana" panose="020B060403050404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Verdana" panose="020B060403050404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76767"/>
                          </a:solidFill>
                          <a:effectLst/>
                          <a:latin typeface="Arial" pitchFamily="34" charset="0"/>
                          <a:ea typeface="ＭＳ Ｐゴシック" panose="020B0600070205080204" pitchFamily="34" charset="-128"/>
                          <a:cs typeface="Arial" pitchFamily="34" charset="0"/>
                        </a:rPr>
                        <a:t>ЖЭВ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676767"/>
                        </a:solidFill>
                        <a:effectLst/>
                        <a:latin typeface="Arial" pitchFamily="34" charset="0"/>
                        <a:ea typeface="ＭＳ Ｐゴシック" panose="020B0600070205080204" pitchFamily="34" charset="-128"/>
                        <a:cs typeface="Arial" pitchFamily="34" charset="0"/>
                      </a:endParaRPr>
                    </a:p>
                  </a:txBody>
                  <a:tcPr marL="91454" marR="9145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chemeClr val="tx2"/>
                        </a:buClr>
                        <a:buFont typeface="Verdana" panose="020B0604030504040204" pitchFamily="34" charset="0"/>
                        <a:defRPr sz="160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buClr>
                          <a:schemeClr val="tx1"/>
                        </a:buClr>
                        <a:buFont typeface="Verdana" panose="020B0604030504040204" pitchFamily="34" charset="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Verdana" panose="020B060403050404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Verdana" panose="020B0604030504040204" pitchFamily="34" charset="0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Verdana" panose="020B060403050404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Verdana" panose="020B060403050404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Verdana" panose="020B060403050404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Verdana" panose="020B060403050404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Verdana" panose="020B060403050404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76767"/>
                          </a:solidFill>
                          <a:effectLst/>
                          <a:latin typeface="Arial" pitchFamily="34" charset="0"/>
                          <a:ea typeface="ＭＳ Ｐゴシック" panose="020B0600070205080204" pitchFamily="34" charset="-128"/>
                          <a:cs typeface="Arial" pitchFamily="34" charset="0"/>
                        </a:rPr>
                        <a:t>AM</a:t>
                      </a:r>
                    </a:p>
                  </a:txBody>
                  <a:tcPr marL="91454" marR="9145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035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chemeClr val="tx2"/>
                        </a:buClr>
                        <a:buFont typeface="Verdana" panose="020B0604030504040204" pitchFamily="34" charset="0"/>
                        <a:defRPr sz="160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buClr>
                          <a:schemeClr val="tx1"/>
                        </a:buClr>
                        <a:buFont typeface="Verdana" panose="020B0604030504040204" pitchFamily="34" charset="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Verdana" panose="020B060403050404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Verdana" panose="020B0604030504040204" pitchFamily="34" charset="0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Verdana" panose="020B060403050404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Verdana" panose="020B060403050404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Verdana" panose="020B060403050404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Verdana" panose="020B060403050404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Verdana" panose="020B060403050404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76767"/>
                          </a:solidFill>
                          <a:effectLst/>
                          <a:latin typeface="Arial" pitchFamily="34" charset="0"/>
                          <a:ea typeface="ＭＳ Ｐゴシック" panose="020B0600070205080204" pitchFamily="34" charset="-128"/>
                          <a:cs typeface="Arial" pitchFamily="34" charset="0"/>
                        </a:rPr>
                        <a:t>Тедизолид</a:t>
                      </a:r>
                      <a:endParaRPr kumimoji="0" lang="en-US" altLang="en-US" sz="1400" b="0" i="0" u="none" strike="noStrike" cap="none" normalizeH="0" baseline="30000" dirty="0">
                        <a:ln>
                          <a:noFill/>
                        </a:ln>
                        <a:solidFill>
                          <a:srgbClr val="676767"/>
                        </a:solidFill>
                        <a:effectLst/>
                        <a:latin typeface="Arial" pitchFamily="34" charset="0"/>
                        <a:ea typeface="ＭＳ Ｐゴシック" panose="020B0600070205080204" pitchFamily="34" charset="-128"/>
                        <a:cs typeface="Arial" pitchFamily="34" charset="0"/>
                      </a:endParaRPr>
                    </a:p>
                  </a:txBody>
                  <a:tcPr marL="91454" marR="9145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chemeClr val="tx2"/>
                        </a:buClr>
                        <a:buFont typeface="Verdana" panose="020B0604030504040204" pitchFamily="34" charset="0"/>
                        <a:defRPr sz="160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buClr>
                          <a:schemeClr val="tx1"/>
                        </a:buClr>
                        <a:buFont typeface="Verdana" panose="020B0604030504040204" pitchFamily="34" charset="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Verdana" panose="020B060403050404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Verdana" panose="020B0604030504040204" pitchFamily="34" charset="0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Verdana" panose="020B060403050404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Verdana" panose="020B060403050404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Verdana" panose="020B060403050404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Verdana" panose="020B060403050404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Verdana" panose="020B060403050404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76767"/>
                          </a:solidFill>
                          <a:effectLst/>
                          <a:latin typeface="Arial" pitchFamily="34" charset="0"/>
                          <a:ea typeface="ＭＳ Ｐゴシック" panose="020B0600070205080204" pitchFamily="34" charset="-128"/>
                          <a:cs typeface="Arial" pitchFamily="34" charset="0"/>
                        </a:rPr>
                        <a:t>40,0</a:t>
                      </a:r>
                      <a:endParaRPr kumimoji="0" lang="en-US" altLang="en-US" sz="1400" b="0" i="0" u="none" strike="noStrike" cap="none" normalizeH="0" baseline="30000" dirty="0">
                        <a:ln>
                          <a:noFill/>
                        </a:ln>
                        <a:solidFill>
                          <a:srgbClr val="676767"/>
                        </a:solidFill>
                        <a:effectLst/>
                        <a:latin typeface="Arial" pitchFamily="34" charset="0"/>
                        <a:ea typeface="ＭＳ Ｐゴシック" panose="020B0600070205080204" pitchFamily="34" charset="-128"/>
                        <a:cs typeface="Arial" pitchFamily="34" charset="0"/>
                      </a:endParaRPr>
                    </a:p>
                  </a:txBody>
                  <a:tcPr marL="91454" marR="9145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chemeClr val="tx2"/>
                        </a:buClr>
                        <a:buFont typeface="Verdana" panose="020B0604030504040204" pitchFamily="34" charset="0"/>
                        <a:defRPr sz="160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buClr>
                          <a:schemeClr val="tx1"/>
                        </a:buClr>
                        <a:buFont typeface="Verdana" panose="020B0604030504040204" pitchFamily="34" charset="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Verdana" panose="020B060403050404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Verdana" panose="020B0604030504040204" pitchFamily="34" charset="0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Verdana" panose="020B060403050404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Verdana" panose="020B060403050404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Verdana" panose="020B060403050404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Verdana" panose="020B060403050404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Verdana" panose="020B060403050404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76767"/>
                          </a:solidFill>
                          <a:effectLst/>
                          <a:latin typeface="Arial" pitchFamily="34" charset="0"/>
                          <a:ea typeface="ＭＳ Ｐゴシック" panose="020B0600070205080204" pitchFamily="34" charset="-128"/>
                          <a:cs typeface="Arial" pitchFamily="34" charset="0"/>
                        </a:rPr>
                        <a:t>20</a:t>
                      </a:r>
                      <a:r>
                        <a:rPr kumimoji="0" lang="ru-RU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76767"/>
                          </a:solidFill>
                          <a:effectLst/>
                          <a:latin typeface="Arial" pitchFamily="34" charset="0"/>
                          <a:ea typeface="ＭＳ Ｐゴシック" panose="020B0600070205080204" pitchFamily="34" charset="-128"/>
                          <a:cs typeface="Arial" pitchFamily="34" charset="0"/>
                        </a:rPr>
                        <a:t>,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76767"/>
                          </a:solidFill>
                          <a:effectLst/>
                          <a:latin typeface="Arial" pitchFamily="34" charset="0"/>
                          <a:ea typeface="ＭＳ Ｐゴシック" panose="020B0600070205080204" pitchFamily="34" charset="-128"/>
                          <a:cs typeface="Arial" pitchFamily="34" charset="0"/>
                        </a:rPr>
                        <a:t>0</a:t>
                      </a:r>
                      <a:endParaRPr kumimoji="0" lang="en-US" altLang="en-US" sz="1400" b="0" i="0" u="none" strike="noStrike" cap="none" normalizeH="0" baseline="30000" dirty="0">
                        <a:ln>
                          <a:noFill/>
                        </a:ln>
                        <a:solidFill>
                          <a:srgbClr val="676767"/>
                        </a:solidFill>
                        <a:effectLst/>
                        <a:latin typeface="Arial" pitchFamily="34" charset="0"/>
                        <a:ea typeface="ＭＳ Ｐゴシック" panose="020B0600070205080204" pitchFamily="34" charset="-128"/>
                        <a:cs typeface="Arial" pitchFamily="34" charset="0"/>
                      </a:endParaRPr>
                    </a:p>
                  </a:txBody>
                  <a:tcPr marL="91454" marR="9145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570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chemeClr val="tx2"/>
                        </a:buClr>
                        <a:buFont typeface="Verdana" panose="020B0604030504040204" pitchFamily="34" charset="0"/>
                        <a:defRPr sz="160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buClr>
                          <a:schemeClr val="tx1"/>
                        </a:buClr>
                        <a:buFont typeface="Verdana" panose="020B0604030504040204" pitchFamily="34" charset="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Verdana" panose="020B060403050404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Verdana" panose="020B0604030504040204" pitchFamily="34" charset="0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Verdana" panose="020B060403050404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Verdana" panose="020B060403050404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Verdana" panose="020B060403050404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Verdana" panose="020B060403050404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Verdana" panose="020B060403050404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76767"/>
                          </a:solidFill>
                          <a:effectLst/>
                          <a:latin typeface="Arial" pitchFamily="34" charset="0"/>
                          <a:ea typeface="ＭＳ Ｐゴシック" panose="020B0600070205080204" pitchFamily="34" charset="-128"/>
                          <a:cs typeface="Arial" pitchFamily="34" charset="0"/>
                        </a:rPr>
                        <a:t>Линезолид</a:t>
                      </a:r>
                      <a:endParaRPr kumimoji="0" lang="en-US" altLang="en-US" sz="1400" b="0" i="0" u="none" strike="noStrike" cap="none" normalizeH="0" baseline="30000" dirty="0">
                        <a:ln>
                          <a:noFill/>
                        </a:ln>
                        <a:solidFill>
                          <a:srgbClr val="676767"/>
                        </a:solidFill>
                        <a:effectLst/>
                        <a:latin typeface="Arial" pitchFamily="34" charset="0"/>
                        <a:ea typeface="ＭＳ Ｐゴシック" panose="020B0600070205080204" pitchFamily="34" charset="-128"/>
                        <a:cs typeface="Arial" pitchFamily="34" charset="0"/>
                      </a:endParaRPr>
                    </a:p>
                  </a:txBody>
                  <a:tcPr marL="91454" marR="9145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chemeClr val="tx2"/>
                        </a:buClr>
                        <a:buFont typeface="Verdana" panose="020B0604030504040204" pitchFamily="34" charset="0"/>
                        <a:defRPr sz="160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buClr>
                          <a:schemeClr val="tx1"/>
                        </a:buClr>
                        <a:buFont typeface="Verdana" panose="020B0604030504040204" pitchFamily="34" charset="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Verdana" panose="020B060403050404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Verdana" panose="020B0604030504040204" pitchFamily="34" charset="0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Verdana" panose="020B060403050404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Verdana" panose="020B060403050404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Verdana" panose="020B060403050404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Verdana" panose="020B060403050404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Verdana" panose="020B060403050404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76767"/>
                          </a:solidFill>
                          <a:effectLst/>
                          <a:latin typeface="Arial" pitchFamily="34" charset="0"/>
                          <a:ea typeface="ＭＳ Ｐゴシック" panose="020B0600070205080204" pitchFamily="34" charset="-128"/>
                          <a:cs typeface="Arial" pitchFamily="34" charset="0"/>
                        </a:rPr>
                        <a:t>5</a:t>
                      </a:r>
                      <a:r>
                        <a:rPr kumimoji="0" lang="ru-RU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76767"/>
                          </a:solidFill>
                          <a:effectLst/>
                          <a:latin typeface="Arial" pitchFamily="34" charset="0"/>
                          <a:ea typeface="ＭＳ Ｐゴシック" panose="020B0600070205080204" pitchFamily="34" charset="-128"/>
                          <a:cs typeface="Arial" pitchFamily="34" charset="0"/>
                        </a:rPr>
                        <a:t>,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76767"/>
                          </a:solidFill>
                          <a:effectLst/>
                          <a:latin typeface="Arial" pitchFamily="34" charset="0"/>
                          <a:ea typeface="ＭＳ Ｐゴシック" panose="020B0600070205080204" pitchFamily="34" charset="-128"/>
                          <a:cs typeface="Arial" pitchFamily="34" charset="0"/>
                        </a:rPr>
                        <a:t>2</a:t>
                      </a:r>
                    </a:p>
                  </a:txBody>
                  <a:tcPr marL="91454" marR="9145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chemeClr val="tx2"/>
                        </a:buClr>
                        <a:buFont typeface="Verdana" panose="020B0604030504040204" pitchFamily="34" charset="0"/>
                        <a:defRPr sz="160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buClr>
                          <a:schemeClr val="tx1"/>
                        </a:buClr>
                        <a:buFont typeface="Verdana" panose="020B0604030504040204" pitchFamily="34" charset="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Verdana" panose="020B060403050404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Verdana" panose="020B0604030504040204" pitchFamily="34" charset="0"/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Verdana" panose="020B060403050404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Verdana" panose="020B060403050404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Verdana" panose="020B060403050404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Verdana" panose="020B060403050404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Verdana" panose="020B060403050404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76767"/>
                          </a:solidFill>
                          <a:effectLst/>
                          <a:latin typeface="Arial" pitchFamily="34" charset="0"/>
                          <a:ea typeface="ＭＳ Ｐゴシック" panose="020B0600070205080204" pitchFamily="34" charset="-128"/>
                          <a:cs typeface="Arial" pitchFamily="34" charset="0"/>
                        </a:rPr>
                        <a:t>0</a:t>
                      </a:r>
                      <a:r>
                        <a:rPr kumimoji="0" lang="ru-RU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76767"/>
                          </a:solidFill>
                          <a:effectLst/>
                          <a:latin typeface="Arial" pitchFamily="34" charset="0"/>
                          <a:ea typeface="ＭＳ Ｐゴシック" panose="020B0600070205080204" pitchFamily="34" charset="-128"/>
                          <a:cs typeface="Arial" pitchFamily="34" charset="0"/>
                        </a:rPr>
                        <a:t>,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76767"/>
                          </a:solidFill>
                          <a:effectLst/>
                          <a:latin typeface="Arial" pitchFamily="34" charset="0"/>
                          <a:ea typeface="ＭＳ Ｐゴシック" panose="020B0600070205080204" pitchFamily="34" charset="-128"/>
                          <a:cs typeface="Arial" pitchFamily="34" charset="0"/>
                        </a:rPr>
                        <a:t>2</a:t>
                      </a:r>
                    </a:p>
                  </a:txBody>
                  <a:tcPr marL="91454" marR="9145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F60F0A0-EE58-4027-9F82-536D770775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6292" y="3420258"/>
            <a:ext cx="2252737" cy="152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64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318574" cy="57539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2800" b="1" dirty="0"/>
              <a:t>Не требуется коррекция дозы для особых групп пациентов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95536" y="1196753"/>
            <a:ext cx="43924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dirty="0" err="1">
                <a:solidFill>
                  <a:srgbClr val="111111"/>
                </a:solidFill>
                <a:ea typeface="ＭＳ Ｐゴシック" pitchFamily="-111" charset="-128"/>
              </a:rPr>
              <a:t>Фармакокинетика</a:t>
            </a:r>
            <a:r>
              <a:rPr lang="ru-RU" dirty="0">
                <a:solidFill>
                  <a:srgbClr val="111111"/>
                </a:solidFill>
                <a:ea typeface="ＭＳ Ｐゴシック" pitchFamily="-111" charset="-128"/>
              </a:rPr>
              <a:t> </a:t>
            </a:r>
            <a:r>
              <a:rPr lang="ru-RU" dirty="0" err="1">
                <a:solidFill>
                  <a:srgbClr val="111111"/>
                </a:solidFill>
                <a:ea typeface="ＭＳ Ｐゴシック" pitchFamily="-111" charset="-128"/>
              </a:rPr>
              <a:t>Тедизолида</a:t>
            </a:r>
            <a:r>
              <a:rPr lang="ru-RU" dirty="0">
                <a:solidFill>
                  <a:srgbClr val="111111"/>
                </a:solidFill>
                <a:ea typeface="ＭＳ Ｐゴシック" pitchFamily="-111" charset="-128"/>
              </a:rPr>
              <a:t> у пациентов с тяжелой почечной недостаточностью</a:t>
            </a:r>
            <a:endParaRPr lang="en-US" dirty="0">
              <a:solidFill>
                <a:srgbClr val="111111"/>
              </a:solidFill>
              <a:ea typeface="ＭＳ Ｐゴシック" pitchFamily="-111" charset="-128"/>
            </a:endParaRPr>
          </a:p>
          <a:p>
            <a:pPr eaLnBrk="1" hangingPunct="1">
              <a:defRPr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1" charset="-128"/>
              </a:rPr>
              <a:t>(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1" charset="-128"/>
              </a:rPr>
              <a:t>рСКФ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1" charset="-128"/>
              </a:rPr>
              <a:t> </a:t>
            </a:r>
            <a:r>
              <a:rPr lang="pl-PL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1" charset="-128"/>
              </a:rPr>
              <a:t>&lt;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1" charset="-128"/>
              </a:rPr>
              <a:t> </a:t>
            </a:r>
            <a:r>
              <a:rPr lang="pl-PL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1" charset="-128"/>
              </a:rPr>
              <a:t>30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1" charset="-128"/>
              </a:rPr>
              <a:t>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1" charset="-128"/>
              </a:rPr>
              <a:t>мл</a:t>
            </a:r>
            <a:r>
              <a:rPr lang="pl-PL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1" charset="-128"/>
              </a:rPr>
              <a:t>/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1" charset="-128"/>
              </a:rPr>
              <a:t>мин</a:t>
            </a:r>
            <a:r>
              <a:rPr lang="pl-PL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1" charset="-128"/>
              </a:rPr>
              <a:t>/1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1" charset="-128"/>
              </a:rPr>
              <a:t>,</a:t>
            </a:r>
            <a:r>
              <a:rPr lang="pl-PL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1" charset="-128"/>
              </a:rPr>
              <a:t>73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1" charset="-128"/>
              </a:rPr>
              <a:t>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1" charset="-128"/>
              </a:rPr>
              <a:t>м</a:t>
            </a:r>
            <a:r>
              <a:rPr lang="pl-PL" baseline="30000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1" charset="-128"/>
              </a:rPr>
              <a:t>2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1" charset="-128"/>
              </a:rPr>
              <a:t>) 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323528" y="6525343"/>
            <a:ext cx="8424936" cy="144017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/>
            <a:r>
              <a:rPr lang="en-GB" altLang="en-US" sz="1400" dirty="0">
                <a:latin typeface="+mn-lt"/>
              </a:rPr>
              <a:t>Flanagan SD, et al. AAC 2014;58(11):6471‒6476.</a:t>
            </a:r>
            <a:r>
              <a:rPr lang="ru-RU" altLang="en-US" sz="1400">
                <a:latin typeface="+mn-lt"/>
              </a:rPr>
              <a:t>; </a:t>
            </a:r>
            <a:r>
              <a:rPr lang="en-GB" altLang="en-US" sz="1400"/>
              <a:t>Flanagan </a:t>
            </a:r>
            <a:r>
              <a:rPr lang="en-GB" altLang="en-US" sz="1400" dirty="0"/>
              <a:t>SD, et al. Pharmacotherapy 2014;34(3):240‒50</a:t>
            </a:r>
            <a:r>
              <a:rPr lang="en-GB" altLang="en-US" sz="1000" dirty="0"/>
              <a:t>.</a:t>
            </a:r>
            <a:endParaRPr lang="en-GB" altLang="en-US" sz="1000" dirty="0">
              <a:latin typeface="+mn-lt"/>
            </a:endParaRPr>
          </a:p>
        </p:txBody>
      </p:sp>
      <p:sp>
        <p:nvSpPr>
          <p:cNvPr id="12" name="Rectangle 24"/>
          <p:cNvSpPr>
            <a:spLocks noChangeArrowheads="1"/>
          </p:cNvSpPr>
          <p:nvPr/>
        </p:nvSpPr>
        <p:spPr bwMode="auto">
          <a:xfrm>
            <a:off x="4932040" y="1412776"/>
            <a:ext cx="3960440" cy="47089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eaLnBrk="1" hangingPunct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sz="2000" dirty="0">
                <a:latin typeface="+mn-lt"/>
                <a:ea typeface="ＭＳ Ｐゴシック" pitchFamily="-105" charset="-128"/>
              </a:rPr>
              <a:t>Тяжелая почечная недостаточность/ гемодиализ </a:t>
            </a:r>
          </a:p>
          <a:p>
            <a:pPr marL="285750" indent="-285750" eaLnBrk="1" hangingPunct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sz="2000" dirty="0">
                <a:latin typeface="+mn-lt"/>
                <a:ea typeface="ＭＳ Ｐゴシック" pitchFamily="-105" charset="-128"/>
              </a:rPr>
              <a:t>Печеночная недостаточность средней и тяжелой степени </a:t>
            </a:r>
          </a:p>
          <a:p>
            <a:pPr marL="285750" indent="-285750" eaLnBrk="1" hangingPunct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sz="2000" dirty="0">
                <a:latin typeface="+mn-lt"/>
                <a:ea typeface="ＭＳ Ｐゴシック" pitchFamily="-105" charset="-128"/>
              </a:rPr>
              <a:t>Пожилой возраст</a:t>
            </a:r>
            <a:r>
              <a:rPr lang="en-US" sz="2000" dirty="0">
                <a:latin typeface="+mn-lt"/>
                <a:ea typeface="ＭＳ Ｐゴシック" pitchFamily="-105" charset="-128"/>
              </a:rPr>
              <a:t> (66-78</a:t>
            </a:r>
            <a:r>
              <a:rPr lang="ru-RU" sz="2000" dirty="0">
                <a:latin typeface="+mn-lt"/>
                <a:ea typeface="ＭＳ Ｐゴシック" pitchFamily="-105" charset="-128"/>
              </a:rPr>
              <a:t> лет</a:t>
            </a:r>
            <a:r>
              <a:rPr lang="en-US" sz="2000" dirty="0">
                <a:latin typeface="+mn-lt"/>
                <a:ea typeface="ＭＳ Ｐゴシック" pitchFamily="-105" charset="-128"/>
              </a:rPr>
              <a:t>)</a:t>
            </a:r>
          </a:p>
          <a:p>
            <a:pPr marL="285750" indent="-285750" eaLnBrk="1" hangingPunct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sz="2000" dirty="0">
                <a:latin typeface="+mn-lt"/>
                <a:ea typeface="ＭＳ Ｐゴシック" pitchFamily="-105" charset="-128"/>
              </a:rPr>
              <a:t>Ожирение и </a:t>
            </a:r>
            <a:r>
              <a:rPr lang="ru-RU" sz="2000" dirty="0" err="1">
                <a:latin typeface="+mn-lt"/>
                <a:ea typeface="ＭＳ Ｐゴシック" pitchFamily="-105" charset="-128"/>
              </a:rPr>
              <a:t>морбидное</a:t>
            </a:r>
            <a:r>
              <a:rPr lang="ru-RU" sz="2000" dirty="0">
                <a:latin typeface="+mn-lt"/>
                <a:ea typeface="ＭＳ Ｐゴシック" pitchFamily="-105" charset="-128"/>
              </a:rPr>
              <a:t> ожирение</a:t>
            </a:r>
            <a:endParaRPr lang="en-US" sz="2000" dirty="0">
              <a:latin typeface="+mn-lt"/>
              <a:ea typeface="ＭＳ Ｐゴシック" pitchFamily="-105" charset="-128"/>
            </a:endParaRPr>
          </a:p>
          <a:p>
            <a:pPr marL="285750" indent="-285750" eaLnBrk="1" hangingPunct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sz="2000" dirty="0">
                <a:latin typeface="+mn-lt"/>
                <a:ea typeface="ＭＳ Ｐゴシック" pitchFamily="-105" charset="-128"/>
              </a:rPr>
              <a:t>Этнические популяции</a:t>
            </a:r>
          </a:p>
          <a:p>
            <a:pPr marL="285750" indent="-285750" eaLnBrk="1" hangingPunct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US" sz="2000" dirty="0">
              <a:latin typeface="+mn-lt"/>
              <a:ea typeface="ＭＳ Ｐゴシック" pitchFamily="-105" charset="-128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ru-RU" sz="2000" i="1" dirty="0">
                <a:ea typeface="ＭＳ Ｐゴシック" pitchFamily="-105" charset="-128"/>
              </a:rPr>
              <a:t>Препарат в форме таблеток можно принимать вне зависимости от приема пищи</a:t>
            </a:r>
            <a:endParaRPr lang="en-US" sz="2000" i="1" dirty="0">
              <a:latin typeface="+mn-lt"/>
              <a:ea typeface="ＭＳ Ｐゴシック" pitchFamily="-105" charset="-128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91" y="2224621"/>
            <a:ext cx="4084009" cy="35086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</p:pic>
      <p:sp>
        <p:nvSpPr>
          <p:cNvPr id="3" name="TextBox 2"/>
          <p:cNvSpPr txBox="1"/>
          <p:nvPr/>
        </p:nvSpPr>
        <p:spPr>
          <a:xfrm>
            <a:off x="395536" y="5805264"/>
            <a:ext cx="432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>
                <a:ea typeface="ＭＳ Ｐゴシック" pitchFamily="-111" charset="-128"/>
              </a:rPr>
              <a:t>рСКФ</a:t>
            </a:r>
            <a:r>
              <a:rPr lang="ru-RU" sz="1400" dirty="0">
                <a:ea typeface="ＭＳ Ｐゴシック" pitchFamily="-111" charset="-128"/>
              </a:rPr>
              <a:t> - расчетная скорость клубочковой фильтрации</a:t>
            </a:r>
            <a:endParaRPr lang="ru-RU" sz="1400" dirty="0"/>
          </a:p>
        </p:txBody>
      </p:sp>
      <p:sp>
        <p:nvSpPr>
          <p:cNvPr id="9" name="Нижний колонтитул 3">
            <a:extLst>
              <a:ext uri="{FF2B5EF4-FFF2-40B4-BE49-F238E27FC236}">
                <a16:creationId xmlns:a16="http://schemas.microsoft.com/office/drawing/2014/main" id="{F4D864B9-6651-4DB6-B1A6-2D6BAF830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52320" y="0"/>
            <a:ext cx="1691680" cy="404664"/>
          </a:xfrm>
        </p:spPr>
        <p:txBody>
          <a:bodyPr/>
          <a:lstStyle/>
          <a:p>
            <a:r>
              <a:rPr lang="fr-FR" dirty="0"/>
              <a:t>RU-SIV-00007 05.2020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6982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90" name="Title 1"/>
          <p:cNvSpPr>
            <a:spLocks noGrp="1"/>
          </p:cNvSpPr>
          <p:nvPr>
            <p:ph type="title"/>
          </p:nvPr>
        </p:nvSpPr>
        <p:spPr>
          <a:xfrm>
            <a:off x="131376" y="140653"/>
            <a:ext cx="8748464" cy="863947"/>
          </a:xfrm>
        </p:spPr>
        <p:txBody>
          <a:bodyPr>
            <a:noAutofit/>
          </a:bodyPr>
          <a:lstStyle/>
          <a:p>
            <a:pPr defTabSz="842963"/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Предостережения в отношении безопасности  при назначении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</a:rPr>
              <a:t>Линезолида</a:t>
            </a:r>
            <a:r>
              <a:rPr lang="ru-RU" sz="2800" b="1" baseline="30000" dirty="0" err="1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GB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592" y="558800"/>
            <a:ext cx="4605848" cy="5455919"/>
          </a:xfrm>
        </p:spPr>
        <p:txBody>
          <a:bodyPr>
            <a:noAutofit/>
          </a:bodyPr>
          <a:lstStyle/>
          <a:p>
            <a:pPr marL="422041" lvl="1" indent="0">
              <a:spcBef>
                <a:spcPts val="554"/>
              </a:spcBef>
              <a:spcAft>
                <a:spcPts val="277"/>
              </a:spcAft>
              <a:buFont typeface="Georgia" pitchFamily="18" charset="0"/>
              <a:buNone/>
              <a:defRPr/>
            </a:pPr>
            <a:endParaRPr lang="ru-RU" sz="1200" baseline="30000" dirty="0"/>
          </a:p>
          <a:p>
            <a:pPr marL="0" lvl="1" indent="0">
              <a:spcBef>
                <a:spcPts val="554"/>
              </a:spcBef>
              <a:spcAft>
                <a:spcPts val="277"/>
              </a:spcAft>
              <a:buFont typeface="Georgia" pitchFamily="18" charset="0"/>
              <a:buNone/>
              <a:defRPr/>
            </a:pPr>
            <a:r>
              <a:rPr lang="ru-RU" sz="1800" b="1" dirty="0" err="1">
                <a:latin typeface="Georgia" pitchFamily="18" charset="0"/>
              </a:rPr>
              <a:t>Миелосупрессия</a:t>
            </a:r>
            <a:r>
              <a:rPr lang="en-US" sz="1800" b="1" dirty="0">
                <a:latin typeface="Georgia" pitchFamily="18" charset="0"/>
              </a:rPr>
              <a:t> </a:t>
            </a:r>
          </a:p>
          <a:p>
            <a:pPr marL="447675" lvl="2" indent="-184150">
              <a:lnSpc>
                <a:spcPct val="120000"/>
              </a:lnSpc>
              <a:spcBef>
                <a:spcPts val="554"/>
              </a:spcBef>
              <a:spcAft>
                <a:spcPts val="277"/>
              </a:spcAft>
              <a:buFont typeface="Courier New" panose="02070309020205020404" pitchFamily="49" charset="0"/>
              <a:buChar char="o"/>
              <a:defRPr/>
            </a:pPr>
            <a:r>
              <a:rPr lang="ru-RU" dirty="0">
                <a:latin typeface="Georgia" pitchFamily="18" charset="0"/>
              </a:rPr>
              <a:t>Мониторинг общего анализа крови;</a:t>
            </a:r>
            <a:endParaRPr lang="en-US" dirty="0">
              <a:latin typeface="Georgia" pitchFamily="18" charset="0"/>
            </a:endParaRPr>
          </a:p>
          <a:p>
            <a:pPr marL="0" lvl="1" indent="0">
              <a:spcBef>
                <a:spcPts val="554"/>
              </a:spcBef>
              <a:spcAft>
                <a:spcPts val="277"/>
              </a:spcAft>
              <a:buFont typeface="Georgia" pitchFamily="18" charset="0"/>
              <a:buNone/>
              <a:defRPr/>
            </a:pPr>
            <a:r>
              <a:rPr lang="ru-RU" sz="1800" b="1" dirty="0" err="1">
                <a:latin typeface="Georgia" pitchFamily="18" charset="0"/>
              </a:rPr>
              <a:t>Лактоацидоз</a:t>
            </a:r>
            <a:endParaRPr lang="en-US" sz="1800" b="1" dirty="0">
              <a:latin typeface="Georgia" pitchFamily="18" charset="0"/>
            </a:endParaRPr>
          </a:p>
          <a:p>
            <a:pPr marL="447675" lvl="2" indent="-184150">
              <a:lnSpc>
                <a:spcPct val="120000"/>
              </a:lnSpc>
              <a:spcBef>
                <a:spcPts val="554"/>
              </a:spcBef>
              <a:spcAft>
                <a:spcPts val="277"/>
              </a:spcAft>
              <a:buFont typeface="Courier New" panose="02070309020205020404" pitchFamily="49" charset="0"/>
              <a:buChar char="o"/>
              <a:defRPr/>
            </a:pPr>
            <a:r>
              <a:rPr lang="ru-RU" dirty="0">
                <a:latin typeface="Georgia" pitchFamily="18" charset="0"/>
              </a:rPr>
              <a:t>Мониторинг при рецидивирующей тошноте/ рвоте, ацидозе неизвестной этиологии или низким уровнем бикарбонатов</a:t>
            </a:r>
            <a:endParaRPr lang="en-GB" dirty="0">
              <a:latin typeface="Georgia" pitchFamily="18" charset="0"/>
            </a:endParaRPr>
          </a:p>
          <a:p>
            <a:pPr marL="0" lvl="1" indent="0">
              <a:spcBef>
                <a:spcPts val="554"/>
              </a:spcBef>
              <a:spcAft>
                <a:spcPts val="277"/>
              </a:spcAft>
              <a:buFont typeface="Georgia" pitchFamily="18" charset="0"/>
              <a:buNone/>
              <a:tabLst>
                <a:tab pos="0" algn="l"/>
              </a:tabLst>
              <a:defRPr/>
            </a:pPr>
            <a:r>
              <a:rPr lang="ru-RU" sz="1800" b="1" dirty="0" err="1">
                <a:latin typeface="Georgia" pitchFamily="18" charset="0"/>
              </a:rPr>
              <a:t>Серотониновый</a:t>
            </a:r>
            <a:r>
              <a:rPr lang="ru-RU" sz="1800" b="1" dirty="0">
                <a:latin typeface="Georgia" pitchFamily="18" charset="0"/>
              </a:rPr>
              <a:t> синдром</a:t>
            </a:r>
            <a:endParaRPr lang="en-GB" sz="1800" b="1" dirty="0">
              <a:latin typeface="Georgia" pitchFamily="18" charset="0"/>
            </a:endParaRPr>
          </a:p>
          <a:p>
            <a:pPr marL="447675" lvl="2" indent="-184150">
              <a:lnSpc>
                <a:spcPct val="120000"/>
              </a:lnSpc>
              <a:spcBef>
                <a:spcPts val="554"/>
              </a:spcBef>
              <a:spcAft>
                <a:spcPts val="277"/>
              </a:spcAft>
              <a:buFont typeface="Courier New" panose="02070309020205020404" pitchFamily="49" charset="0"/>
              <a:buChar char="o"/>
              <a:defRPr/>
            </a:pPr>
            <a:r>
              <a:rPr lang="ru-RU" dirty="0">
                <a:latin typeface="Georgia" pitchFamily="18" charset="0"/>
              </a:rPr>
              <a:t>На фоне сопутствующей терапии </a:t>
            </a:r>
            <a:r>
              <a:rPr lang="ru-RU" dirty="0" err="1">
                <a:latin typeface="Georgia" pitchFamily="18" charset="0"/>
              </a:rPr>
              <a:t>серотонинергическими</a:t>
            </a:r>
            <a:r>
              <a:rPr lang="ru-RU" dirty="0">
                <a:latin typeface="Georgia" pitchFamily="18" charset="0"/>
              </a:rPr>
              <a:t> препаратами </a:t>
            </a:r>
            <a:r>
              <a:rPr lang="en-GB" dirty="0">
                <a:latin typeface="Georgia" pitchFamily="18" charset="0"/>
              </a:rPr>
              <a:t> (</a:t>
            </a:r>
            <a:r>
              <a:rPr lang="ru-RU" dirty="0">
                <a:latin typeface="Georgia" pitchFamily="18" charset="0"/>
              </a:rPr>
              <a:t>например, </a:t>
            </a:r>
            <a:r>
              <a:rPr lang="ru-RU" dirty="0" err="1">
                <a:latin typeface="Georgia" pitchFamily="18" charset="0"/>
              </a:rPr>
              <a:t>СИОЗС</a:t>
            </a:r>
            <a:r>
              <a:rPr lang="ru-RU" dirty="0">
                <a:latin typeface="Georgia" pitchFamily="18" charset="0"/>
              </a:rPr>
              <a:t>*, </a:t>
            </a:r>
            <a:r>
              <a:rPr lang="ru-RU" dirty="0" err="1">
                <a:latin typeface="Georgia" pitchFamily="18" charset="0"/>
              </a:rPr>
              <a:t>ТЦА</a:t>
            </a:r>
            <a:r>
              <a:rPr lang="ru-RU" dirty="0">
                <a:latin typeface="Georgia" pitchFamily="18" charset="0"/>
              </a:rPr>
              <a:t>**, </a:t>
            </a:r>
            <a:r>
              <a:rPr lang="ru-RU" dirty="0" err="1">
                <a:latin typeface="Georgia" pitchFamily="18" charset="0"/>
              </a:rPr>
              <a:t>триптаны</a:t>
            </a:r>
            <a:r>
              <a:rPr lang="ru-RU" dirty="0">
                <a:latin typeface="Georgia" pitchFamily="18" charset="0"/>
              </a:rPr>
              <a:t>)</a:t>
            </a:r>
          </a:p>
          <a:p>
            <a:pPr marL="0" lvl="2" indent="0">
              <a:lnSpc>
                <a:spcPct val="120000"/>
              </a:lnSpc>
              <a:spcBef>
                <a:spcPts val="554"/>
              </a:spcBef>
              <a:spcAft>
                <a:spcPts val="277"/>
              </a:spcAft>
              <a:buNone/>
              <a:defRPr/>
            </a:pPr>
            <a:r>
              <a:rPr lang="ru-RU" sz="1800" b="1" dirty="0">
                <a:latin typeface="Georgia" pitchFamily="18" charset="0"/>
              </a:rPr>
              <a:t>Ухудшение зрительной функции***</a:t>
            </a:r>
            <a:endParaRPr lang="en-GB" sz="1800" b="1" dirty="0">
              <a:latin typeface="Georgia" pitchFamily="18" charset="0"/>
            </a:endParaRPr>
          </a:p>
          <a:p>
            <a:pPr marL="447675" lvl="2" indent="-184150">
              <a:lnSpc>
                <a:spcPct val="120000"/>
              </a:lnSpc>
              <a:spcBef>
                <a:spcPts val="554"/>
              </a:spcBef>
              <a:spcAft>
                <a:spcPts val="277"/>
              </a:spcAft>
              <a:buFont typeface="Courier New" panose="02070309020205020404" pitchFamily="49" charset="0"/>
              <a:buChar char="o"/>
              <a:defRPr/>
            </a:pPr>
            <a:r>
              <a:rPr lang="ru-RU" dirty="0">
                <a:latin typeface="Georgia" panose="02040502050405020303" pitchFamily="18" charset="0"/>
              </a:rPr>
              <a:t>Экстренная консультация офтальмолога при наличии симптомов;</a:t>
            </a:r>
          </a:p>
          <a:p>
            <a:pPr marL="447675" lvl="2" indent="-184150">
              <a:lnSpc>
                <a:spcPct val="120000"/>
              </a:lnSpc>
              <a:spcBef>
                <a:spcPts val="554"/>
              </a:spcBef>
              <a:spcAft>
                <a:spcPts val="277"/>
              </a:spcAft>
              <a:buFont typeface="Courier New" panose="02070309020205020404" pitchFamily="49" charset="0"/>
              <a:buChar char="o"/>
              <a:defRPr/>
            </a:pPr>
            <a:r>
              <a:rPr lang="ru-RU" dirty="0">
                <a:latin typeface="Georgia" panose="02040502050405020303" pitchFamily="18" charset="0"/>
              </a:rPr>
              <a:t>Мониторинг зрительной функции при длительном применении (более 3-х месяцев) + при наличии симптомов</a:t>
            </a:r>
            <a:endParaRPr lang="en-US" dirty="0">
              <a:latin typeface="Georgia" panose="02040502050405020303" pitchFamily="18" charset="0"/>
            </a:endParaRPr>
          </a:p>
          <a:p>
            <a:pPr marL="0" indent="0">
              <a:buFont typeface="Georgia" pitchFamily="18" charset="0"/>
              <a:buNone/>
              <a:defRPr/>
            </a:pPr>
            <a:endParaRPr lang="en-GB" sz="11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3"/>
          </p:nvPr>
        </p:nvGraphicFramePr>
        <p:xfrm>
          <a:off x="4570413" y="1504950"/>
          <a:ext cx="4148137" cy="41179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530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5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27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5918">
                <a:tc gridSpan="3">
                  <a:txBody>
                    <a:bodyPr/>
                    <a:lstStyle/>
                    <a:p>
                      <a:pPr algn="l"/>
                      <a:r>
                        <a:rPr lang="ru-RU" sz="1200" baseline="0" dirty="0">
                          <a:latin typeface="Georgia" pitchFamily="18" charset="0"/>
                        </a:rPr>
                        <a:t>Нежелательные явления, возникшие во время лечения у</a:t>
                      </a:r>
                      <a:r>
                        <a:rPr lang="en-US" sz="1200" baseline="0" dirty="0">
                          <a:latin typeface="Georgia" pitchFamily="18" charset="0"/>
                        </a:rPr>
                        <a:t> &gt;</a:t>
                      </a:r>
                      <a:r>
                        <a:rPr lang="ru-RU" sz="1200" baseline="0" dirty="0">
                          <a:latin typeface="Georgia" pitchFamily="18" charset="0"/>
                        </a:rPr>
                        <a:t>2</a:t>
                      </a:r>
                      <a:r>
                        <a:rPr lang="en-US" sz="1200" baseline="0" dirty="0">
                          <a:latin typeface="Georgia" pitchFamily="18" charset="0"/>
                        </a:rPr>
                        <a:t>% </a:t>
                      </a:r>
                      <a:r>
                        <a:rPr lang="ru-RU" sz="1200" baseline="0" dirty="0">
                          <a:latin typeface="Georgia" pitchFamily="18" charset="0"/>
                        </a:rPr>
                        <a:t>взрослых пациентов, по результатам клинических исследований с использованием препаратов сравнения </a:t>
                      </a:r>
                      <a:r>
                        <a:rPr lang="en-US" sz="1200" baseline="30000" dirty="0">
                          <a:latin typeface="Georgia" pitchFamily="18" charset="0"/>
                        </a:rPr>
                        <a:t>1</a:t>
                      </a:r>
                    </a:p>
                  </a:txBody>
                  <a:tcPr marL="68595" marR="68595" marT="42199" marB="42199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3038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Georgia" pitchFamily="18" charset="0"/>
                        </a:rPr>
                        <a:t>Нежелательное явление</a:t>
                      </a:r>
                      <a:endParaRPr lang="en-US" sz="1200" b="1" dirty="0">
                        <a:latin typeface="Georgia" pitchFamily="18" charset="0"/>
                      </a:endParaRPr>
                    </a:p>
                  </a:txBody>
                  <a:tcPr marL="68595" marR="68595" marT="42199" marB="42199" anchor="b">
                    <a:solidFill>
                      <a:schemeClr val="accent5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err="1">
                          <a:latin typeface="Georgia" pitchFamily="18" charset="0"/>
                        </a:rPr>
                        <a:t>Линезолид</a:t>
                      </a:r>
                      <a:r>
                        <a:rPr lang="en-US" sz="1200" b="1" dirty="0">
                          <a:latin typeface="Georgia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200" b="1" dirty="0">
                          <a:latin typeface="Georgia" pitchFamily="18" charset="0"/>
                        </a:rPr>
                        <a:t>600 </a:t>
                      </a:r>
                      <a:r>
                        <a:rPr lang="ru-RU" sz="1200" b="1" dirty="0">
                          <a:latin typeface="Georgia" pitchFamily="18" charset="0"/>
                        </a:rPr>
                        <a:t>мг</a:t>
                      </a:r>
                      <a:r>
                        <a:rPr lang="en-US" sz="1200" b="1" dirty="0">
                          <a:latin typeface="Georgia" pitchFamily="18" charset="0"/>
                        </a:rPr>
                        <a:t> </a:t>
                      </a:r>
                      <a:r>
                        <a:rPr lang="ru-RU" sz="1200" b="1" dirty="0">
                          <a:latin typeface="Georgia" pitchFamily="18" charset="0"/>
                        </a:rPr>
                        <a:t>каждые </a:t>
                      </a:r>
                      <a:r>
                        <a:rPr lang="en-US" sz="1200" b="1" dirty="0">
                          <a:latin typeface="Georgia" pitchFamily="18" charset="0"/>
                        </a:rPr>
                        <a:t>12</a:t>
                      </a:r>
                      <a:r>
                        <a:rPr lang="ru-RU" sz="1200" b="1" u="none" baseline="0" dirty="0">
                          <a:latin typeface="Georgia" pitchFamily="18" charset="0"/>
                        </a:rPr>
                        <a:t> ч</a:t>
                      </a:r>
                      <a:endParaRPr lang="en-US" sz="1200" b="1" u="none" dirty="0">
                        <a:latin typeface="Georgia" pitchFamily="18" charset="0"/>
                      </a:endParaRPr>
                    </a:p>
                  </a:txBody>
                  <a:tcPr marL="68595" marR="68595" marT="42199" marB="42199">
                    <a:solidFill>
                      <a:schemeClr val="accent5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>
                          <a:latin typeface="Georgia" pitchFamily="18" charset="0"/>
                        </a:rPr>
                        <a:t>Препараты сравнения</a:t>
                      </a:r>
                      <a:r>
                        <a:rPr lang="en-US" sz="1200" b="1" baseline="30000" dirty="0">
                          <a:latin typeface="Georgia" pitchFamily="18" charset="0"/>
                        </a:rPr>
                        <a:t>*</a:t>
                      </a:r>
                    </a:p>
                  </a:txBody>
                  <a:tcPr marL="68595" marR="68595" marT="42199" marB="42199">
                    <a:solidFill>
                      <a:schemeClr val="accent5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282">
                <a:tc>
                  <a:txBody>
                    <a:bodyPr/>
                    <a:lstStyle/>
                    <a:p>
                      <a:r>
                        <a:rPr lang="ru-RU" sz="1200">
                          <a:latin typeface="Georgia" pitchFamily="18" charset="0"/>
                        </a:rPr>
                        <a:t>Головная боль</a:t>
                      </a:r>
                      <a:endParaRPr lang="en-US" sz="1200">
                        <a:latin typeface="Georgia" pitchFamily="18" charset="0"/>
                      </a:endParaRPr>
                    </a:p>
                  </a:txBody>
                  <a:tcPr marL="68595" marR="68595" marT="42199" marB="421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Georgia" pitchFamily="18" charset="0"/>
                        </a:rPr>
                        <a:t>5</a:t>
                      </a:r>
                      <a:r>
                        <a:rPr lang="ru-RU" sz="1200" dirty="0">
                          <a:latin typeface="Georgia" pitchFamily="18" charset="0"/>
                        </a:rPr>
                        <a:t>,</a:t>
                      </a:r>
                      <a:r>
                        <a:rPr lang="en-US" sz="1200" dirty="0">
                          <a:latin typeface="Georgia" pitchFamily="18" charset="0"/>
                        </a:rPr>
                        <a:t>7%</a:t>
                      </a:r>
                    </a:p>
                  </a:txBody>
                  <a:tcPr marL="68595" marR="68595" marT="42199" marB="421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Georgia" pitchFamily="18" charset="0"/>
                        </a:rPr>
                        <a:t>4</a:t>
                      </a:r>
                      <a:r>
                        <a:rPr lang="ru-RU" sz="1200">
                          <a:latin typeface="Georgia" pitchFamily="18" charset="0"/>
                        </a:rPr>
                        <a:t>,</a:t>
                      </a:r>
                      <a:r>
                        <a:rPr lang="en-US" sz="1200">
                          <a:latin typeface="Georgia" pitchFamily="18" charset="0"/>
                        </a:rPr>
                        <a:t>4%</a:t>
                      </a:r>
                    </a:p>
                  </a:txBody>
                  <a:tcPr marL="68595" marR="68595" marT="42199" marB="4219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282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Georgia" pitchFamily="18" charset="0"/>
                        </a:rPr>
                        <a:t>Диарея</a:t>
                      </a:r>
                      <a:endParaRPr lang="en-US" sz="1200" dirty="0">
                        <a:latin typeface="Georgia" pitchFamily="18" charset="0"/>
                      </a:endParaRPr>
                    </a:p>
                  </a:txBody>
                  <a:tcPr marL="68595" marR="68595" marT="42199" marB="421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Georgia" pitchFamily="18" charset="0"/>
                        </a:rPr>
                        <a:t>8</a:t>
                      </a:r>
                      <a:r>
                        <a:rPr lang="ru-RU" sz="1200" dirty="0">
                          <a:latin typeface="Georgia" pitchFamily="18" charset="0"/>
                        </a:rPr>
                        <a:t>,</a:t>
                      </a:r>
                      <a:r>
                        <a:rPr lang="en-US" sz="1200" dirty="0">
                          <a:latin typeface="Georgia" pitchFamily="18" charset="0"/>
                        </a:rPr>
                        <a:t>3%</a:t>
                      </a:r>
                    </a:p>
                  </a:txBody>
                  <a:tcPr marL="68595" marR="68595" marT="42199" marB="421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Georgia" pitchFamily="18" charset="0"/>
                        </a:rPr>
                        <a:t>6</a:t>
                      </a:r>
                      <a:r>
                        <a:rPr lang="ru-RU" sz="1200">
                          <a:latin typeface="Georgia" pitchFamily="18" charset="0"/>
                        </a:rPr>
                        <a:t>,</a:t>
                      </a:r>
                      <a:r>
                        <a:rPr lang="en-US" sz="1200">
                          <a:latin typeface="Georgia" pitchFamily="18" charset="0"/>
                        </a:rPr>
                        <a:t>4%</a:t>
                      </a:r>
                    </a:p>
                  </a:txBody>
                  <a:tcPr marL="68595" marR="68595" marT="42199" marB="4219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282">
                <a:tc>
                  <a:txBody>
                    <a:bodyPr/>
                    <a:lstStyle/>
                    <a:p>
                      <a:r>
                        <a:rPr lang="ru-RU" sz="1200">
                          <a:latin typeface="Georgia" pitchFamily="18" charset="0"/>
                        </a:rPr>
                        <a:t>Тошнота</a:t>
                      </a:r>
                      <a:endParaRPr lang="en-US" sz="1200">
                        <a:latin typeface="Georgia" pitchFamily="18" charset="0"/>
                      </a:endParaRPr>
                    </a:p>
                  </a:txBody>
                  <a:tcPr marL="68595" marR="68595" marT="42199" marB="421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Georgia" pitchFamily="18" charset="0"/>
                        </a:rPr>
                        <a:t>6</a:t>
                      </a:r>
                      <a:r>
                        <a:rPr lang="ru-RU" sz="1200" dirty="0">
                          <a:latin typeface="Georgia" pitchFamily="18" charset="0"/>
                        </a:rPr>
                        <a:t>,</a:t>
                      </a:r>
                      <a:r>
                        <a:rPr lang="en-US" sz="1200" dirty="0">
                          <a:latin typeface="Georgia" pitchFamily="18" charset="0"/>
                        </a:rPr>
                        <a:t>6%</a:t>
                      </a:r>
                    </a:p>
                  </a:txBody>
                  <a:tcPr marL="68595" marR="68595" marT="42199" marB="421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Georgia" pitchFamily="18" charset="0"/>
                        </a:rPr>
                        <a:t>4</a:t>
                      </a:r>
                      <a:r>
                        <a:rPr lang="ru-RU" sz="1200" dirty="0">
                          <a:latin typeface="Georgia" pitchFamily="18" charset="0"/>
                        </a:rPr>
                        <a:t>,</a:t>
                      </a:r>
                      <a:r>
                        <a:rPr lang="en-US" sz="1200" dirty="0">
                          <a:latin typeface="Georgia" pitchFamily="18" charset="0"/>
                        </a:rPr>
                        <a:t>6%</a:t>
                      </a:r>
                    </a:p>
                  </a:txBody>
                  <a:tcPr marL="68595" marR="68595" marT="42199" marB="4219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282">
                <a:tc>
                  <a:txBody>
                    <a:bodyPr/>
                    <a:lstStyle/>
                    <a:p>
                      <a:r>
                        <a:rPr lang="ru-RU" sz="1200">
                          <a:latin typeface="Georgia" pitchFamily="18" charset="0"/>
                        </a:rPr>
                        <a:t>Рвота</a:t>
                      </a:r>
                      <a:endParaRPr lang="en-US" sz="1200">
                        <a:latin typeface="Georgia" pitchFamily="18" charset="0"/>
                      </a:endParaRPr>
                    </a:p>
                  </a:txBody>
                  <a:tcPr marL="68595" marR="68595" marT="42199" marB="421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Georgia" pitchFamily="18" charset="0"/>
                        </a:rPr>
                        <a:t>4</a:t>
                      </a:r>
                      <a:r>
                        <a:rPr lang="ru-RU" sz="1200">
                          <a:latin typeface="Georgia" pitchFamily="18" charset="0"/>
                        </a:rPr>
                        <a:t>,</a:t>
                      </a:r>
                      <a:r>
                        <a:rPr lang="en-US" sz="1200">
                          <a:latin typeface="Georgia" pitchFamily="18" charset="0"/>
                        </a:rPr>
                        <a:t>3%</a:t>
                      </a:r>
                    </a:p>
                  </a:txBody>
                  <a:tcPr marL="68595" marR="68595" marT="42199" marB="421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Georgia" pitchFamily="18" charset="0"/>
                        </a:rPr>
                        <a:t>2</a:t>
                      </a:r>
                      <a:r>
                        <a:rPr lang="ru-RU" sz="1200" dirty="0">
                          <a:latin typeface="Georgia" pitchFamily="18" charset="0"/>
                        </a:rPr>
                        <a:t>,</a:t>
                      </a:r>
                      <a:r>
                        <a:rPr lang="en-US" sz="1200" dirty="0">
                          <a:latin typeface="Georgia" pitchFamily="18" charset="0"/>
                        </a:rPr>
                        <a:t>3%</a:t>
                      </a:r>
                    </a:p>
                  </a:txBody>
                  <a:tcPr marL="68595" marR="68595" marT="42199" marB="4219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282">
                <a:tc>
                  <a:txBody>
                    <a:bodyPr/>
                    <a:lstStyle/>
                    <a:p>
                      <a:r>
                        <a:rPr lang="ru-RU" sz="1200" baseline="0">
                          <a:latin typeface="Georgia" pitchFamily="18" charset="0"/>
                        </a:rPr>
                        <a:t>Сыпь</a:t>
                      </a:r>
                      <a:endParaRPr lang="en-US" sz="1200" baseline="0">
                        <a:latin typeface="Georgia" pitchFamily="18" charset="0"/>
                      </a:endParaRPr>
                    </a:p>
                  </a:txBody>
                  <a:tcPr marL="68595" marR="68595" marT="42199" marB="421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>
                          <a:latin typeface="Georgia" pitchFamily="18" charset="0"/>
                        </a:rPr>
                        <a:t>2</a:t>
                      </a:r>
                      <a:r>
                        <a:rPr lang="ru-RU" sz="1200" baseline="0">
                          <a:latin typeface="Georgia" pitchFamily="18" charset="0"/>
                        </a:rPr>
                        <a:t>,</a:t>
                      </a:r>
                      <a:r>
                        <a:rPr lang="en-US" sz="1200" baseline="0">
                          <a:latin typeface="Georgia" pitchFamily="18" charset="0"/>
                        </a:rPr>
                        <a:t>3%</a:t>
                      </a:r>
                    </a:p>
                  </a:txBody>
                  <a:tcPr marL="68595" marR="68595" marT="42199" marB="421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>
                          <a:latin typeface="Georgia" pitchFamily="18" charset="0"/>
                        </a:rPr>
                        <a:t>2</a:t>
                      </a:r>
                      <a:r>
                        <a:rPr lang="ru-RU" sz="1200" baseline="0" dirty="0">
                          <a:latin typeface="Georgia" pitchFamily="18" charset="0"/>
                        </a:rPr>
                        <a:t>,</a:t>
                      </a:r>
                      <a:r>
                        <a:rPr lang="en-US" sz="1200" baseline="0" dirty="0">
                          <a:latin typeface="Georgia" pitchFamily="18" charset="0"/>
                        </a:rPr>
                        <a:t>6%</a:t>
                      </a:r>
                    </a:p>
                  </a:txBody>
                  <a:tcPr marL="68595" marR="68595" marT="42199" marB="4219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5442">
                <a:tc>
                  <a:txBody>
                    <a:bodyPr/>
                    <a:lstStyle/>
                    <a:p>
                      <a:r>
                        <a:rPr lang="ru-RU" sz="1200" baseline="0">
                          <a:latin typeface="Georgia" pitchFamily="18" charset="0"/>
                        </a:rPr>
                        <a:t>Анемия</a:t>
                      </a:r>
                      <a:endParaRPr lang="en-US" sz="1200" baseline="0">
                        <a:latin typeface="Georgia" pitchFamily="18" charset="0"/>
                      </a:endParaRPr>
                    </a:p>
                  </a:txBody>
                  <a:tcPr marL="68595" marR="68595" marT="42199" marB="421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>
                          <a:latin typeface="Georgia" pitchFamily="18" charset="0"/>
                        </a:rPr>
                        <a:t>2</a:t>
                      </a:r>
                      <a:r>
                        <a:rPr lang="ru-RU" sz="1200" baseline="0">
                          <a:latin typeface="Georgia" pitchFamily="18" charset="0"/>
                        </a:rPr>
                        <a:t>,</a:t>
                      </a:r>
                      <a:r>
                        <a:rPr lang="en-US" sz="1200" baseline="0">
                          <a:latin typeface="Georgia" pitchFamily="18" charset="0"/>
                        </a:rPr>
                        <a:t>1%</a:t>
                      </a:r>
                    </a:p>
                  </a:txBody>
                  <a:tcPr marL="68595" marR="68595" marT="42199" marB="421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>
                          <a:latin typeface="Georgia" pitchFamily="18" charset="0"/>
                        </a:rPr>
                        <a:t>1</a:t>
                      </a:r>
                      <a:r>
                        <a:rPr lang="ru-RU" sz="1200" baseline="0" dirty="0">
                          <a:latin typeface="Georgia" pitchFamily="18" charset="0"/>
                        </a:rPr>
                        <a:t>,</a:t>
                      </a:r>
                      <a:r>
                        <a:rPr lang="en-US" sz="1200" baseline="0" dirty="0">
                          <a:latin typeface="Georgia" pitchFamily="18" charset="0"/>
                        </a:rPr>
                        <a:t>4%</a:t>
                      </a:r>
                    </a:p>
                  </a:txBody>
                  <a:tcPr marL="68595" marR="68595" marT="42199" marB="4219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2169">
                <a:tc>
                  <a:txBody>
                    <a:bodyPr/>
                    <a:lstStyle/>
                    <a:p>
                      <a:r>
                        <a:rPr lang="ru-RU" sz="1200" baseline="0">
                          <a:latin typeface="Georgia" pitchFamily="18" charset="0"/>
                        </a:rPr>
                        <a:t>Тромбоцитопения</a:t>
                      </a:r>
                      <a:endParaRPr lang="en-US" sz="1200" baseline="0">
                        <a:latin typeface="Georgia" pitchFamily="18" charset="0"/>
                      </a:endParaRPr>
                    </a:p>
                  </a:txBody>
                  <a:tcPr marL="68595" marR="68595" marT="42199" marB="421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>
                          <a:latin typeface="Georgia" pitchFamily="18" charset="0"/>
                        </a:rPr>
                        <a:t>4</a:t>
                      </a:r>
                      <a:r>
                        <a:rPr lang="ru-RU" sz="1200" baseline="0">
                          <a:latin typeface="Georgia" pitchFamily="18" charset="0"/>
                        </a:rPr>
                        <a:t>,</a:t>
                      </a:r>
                      <a:r>
                        <a:rPr lang="en-US" sz="1200" baseline="0">
                          <a:latin typeface="Georgia" pitchFamily="18" charset="0"/>
                        </a:rPr>
                        <a:t>8%</a:t>
                      </a:r>
                    </a:p>
                  </a:txBody>
                  <a:tcPr marL="68595" marR="68595" marT="42199" marB="421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>
                          <a:latin typeface="Georgia" pitchFamily="18" charset="0"/>
                        </a:rPr>
                        <a:t>Не применимо</a:t>
                      </a:r>
                      <a:endParaRPr lang="en-US" sz="1200" baseline="0" dirty="0">
                        <a:latin typeface="Georgia" pitchFamily="18" charset="0"/>
                      </a:endParaRPr>
                    </a:p>
                  </a:txBody>
                  <a:tcPr marL="68595" marR="68595" marT="42199" marB="42199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21888" name="TextBox 6"/>
          <p:cNvSpPr txBox="1">
            <a:spLocks noChangeArrowheads="1"/>
          </p:cNvSpPr>
          <p:nvPr/>
        </p:nvSpPr>
        <p:spPr bwMode="auto">
          <a:xfrm>
            <a:off x="5076056" y="5692775"/>
            <a:ext cx="37488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aseline="30000" dirty="0"/>
              <a:t>*</a:t>
            </a:r>
            <a:r>
              <a:rPr lang="ru-RU" sz="1400" dirty="0" err="1"/>
              <a:t>Цефподоксим</a:t>
            </a:r>
            <a:r>
              <a:rPr lang="en-US" sz="1400" dirty="0"/>
              <a:t> </a:t>
            </a:r>
            <a:r>
              <a:rPr lang="ru-RU" sz="1400" dirty="0" err="1"/>
              <a:t>проксетил</a:t>
            </a:r>
            <a:r>
              <a:rPr lang="en-US" sz="1400" dirty="0"/>
              <a:t>; </a:t>
            </a:r>
            <a:r>
              <a:rPr lang="ru-RU" sz="1400" dirty="0" err="1"/>
              <a:t>цефтриаксон</a:t>
            </a:r>
            <a:r>
              <a:rPr lang="en-US" sz="1400" dirty="0"/>
              <a:t>; </a:t>
            </a:r>
            <a:r>
              <a:rPr lang="ru-RU" sz="1400" dirty="0" err="1"/>
              <a:t>диклоксациллин</a:t>
            </a:r>
            <a:r>
              <a:rPr lang="en-US" sz="1400" dirty="0"/>
              <a:t>; </a:t>
            </a:r>
            <a:r>
              <a:rPr lang="ru-RU" sz="1400" dirty="0" err="1"/>
              <a:t>оксациллин</a:t>
            </a:r>
            <a:r>
              <a:rPr lang="en-US" sz="1400" dirty="0"/>
              <a:t>; </a:t>
            </a:r>
            <a:r>
              <a:rPr lang="ru-RU" sz="1400" dirty="0" err="1"/>
              <a:t>ванкомицин</a:t>
            </a:r>
            <a:endParaRPr lang="en-US" sz="1400" dirty="0"/>
          </a:p>
        </p:txBody>
      </p:sp>
      <p:sp>
        <p:nvSpPr>
          <p:cNvPr id="121889" name="Rectangle 12"/>
          <p:cNvSpPr>
            <a:spLocks noChangeArrowheads="1"/>
          </p:cNvSpPr>
          <p:nvPr/>
        </p:nvSpPr>
        <p:spPr bwMode="auto">
          <a:xfrm>
            <a:off x="4648200" y="6419850"/>
            <a:ext cx="452437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baseline="30000" dirty="0" err="1"/>
              <a:t>1</a:t>
            </a:r>
            <a:r>
              <a:rPr lang="ru-RU" sz="1000" dirty="0" err="1"/>
              <a:t>Инструкция</a:t>
            </a:r>
            <a:r>
              <a:rPr lang="ru-RU" sz="1000" dirty="0"/>
              <a:t> по медицинскому применению препарата </a:t>
            </a:r>
            <a:r>
              <a:rPr lang="ru-RU" sz="1000" dirty="0" err="1">
                <a:latin typeface="+mj-lt"/>
              </a:rPr>
              <a:t>Зивокс</a:t>
            </a:r>
            <a:r>
              <a:rPr lang="ru-RU" sz="1000" dirty="0">
                <a:latin typeface="+mj-lt"/>
              </a:rPr>
              <a:t> П </a:t>
            </a:r>
            <a:r>
              <a:rPr lang="en-US" sz="1000" dirty="0" err="1">
                <a:latin typeface="+mj-lt"/>
              </a:rPr>
              <a:t>N012549</a:t>
            </a:r>
            <a:r>
              <a:rPr lang="en-US" sz="1000" dirty="0">
                <a:latin typeface="+mj-lt"/>
              </a:rPr>
              <a:t>/01</a:t>
            </a:r>
            <a:endParaRPr lang="ru-RU" sz="1000" dirty="0">
              <a:latin typeface="+mj-lt"/>
            </a:endParaRPr>
          </a:p>
        </p:txBody>
      </p:sp>
      <p:sp>
        <p:nvSpPr>
          <p:cNvPr id="121891" name="TextBox 11"/>
          <p:cNvSpPr txBox="1">
            <a:spLocks noChangeArrowheads="1"/>
          </p:cNvSpPr>
          <p:nvPr/>
        </p:nvSpPr>
        <p:spPr bwMode="auto">
          <a:xfrm>
            <a:off x="81280" y="6114504"/>
            <a:ext cx="470674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20688"/>
            <a:r>
              <a:rPr lang="ru-RU" sz="1000" dirty="0">
                <a:solidFill>
                  <a:srgbClr val="000000"/>
                </a:solidFill>
                <a:latin typeface="Georgia" panose="02040502050405020303" pitchFamily="18" charset="0"/>
                <a:ea typeface="MS PGothic" pitchFamily="34" charset="-128"/>
              </a:rPr>
              <a:t>*</a:t>
            </a:r>
            <a:r>
              <a:rPr lang="ru-RU" sz="1000" dirty="0" err="1">
                <a:solidFill>
                  <a:srgbClr val="000000"/>
                </a:solidFill>
                <a:latin typeface="Georgia" panose="02040502050405020303" pitchFamily="18" charset="0"/>
                <a:ea typeface="MS PGothic" pitchFamily="34" charset="-128"/>
              </a:rPr>
              <a:t>СИОЗС</a:t>
            </a:r>
            <a:r>
              <a:rPr lang="ru-RU" sz="1000" dirty="0">
                <a:solidFill>
                  <a:srgbClr val="000000"/>
                </a:solidFill>
                <a:latin typeface="Georgia" panose="02040502050405020303" pitchFamily="18" charset="0"/>
                <a:ea typeface="MS PGothic" pitchFamily="34" charset="-128"/>
              </a:rPr>
              <a:t> - селективные ингибиторы  обратного захвата серотонина</a:t>
            </a:r>
          </a:p>
          <a:p>
            <a:pPr defTabSz="420688"/>
            <a:r>
              <a:rPr lang="ru-RU" sz="1000" dirty="0">
                <a:solidFill>
                  <a:srgbClr val="000000"/>
                </a:solidFill>
                <a:latin typeface="Georgia" panose="02040502050405020303" pitchFamily="18" charset="0"/>
                <a:ea typeface="MS PGothic" pitchFamily="34" charset="-128"/>
              </a:rPr>
              <a:t>**</a:t>
            </a:r>
            <a:r>
              <a:rPr lang="ru-RU" sz="1000" dirty="0" err="1">
                <a:solidFill>
                  <a:srgbClr val="000000"/>
                </a:solidFill>
                <a:latin typeface="Georgia" panose="02040502050405020303" pitchFamily="18" charset="0"/>
                <a:ea typeface="MS PGothic" pitchFamily="34" charset="-128"/>
              </a:rPr>
              <a:t>ТЦА</a:t>
            </a:r>
            <a:r>
              <a:rPr lang="ru-RU" sz="1000" dirty="0">
                <a:solidFill>
                  <a:srgbClr val="000000"/>
                </a:solidFill>
                <a:latin typeface="Georgia" panose="02040502050405020303" pitchFamily="18" charset="0"/>
                <a:ea typeface="MS PGothic" pitchFamily="34" charset="-128"/>
              </a:rPr>
              <a:t> – трициклические антидепрессанты</a:t>
            </a:r>
          </a:p>
          <a:p>
            <a:pPr defTabSz="420688"/>
            <a:r>
              <a:rPr lang="ru-RU" sz="1000" dirty="0">
                <a:solidFill>
                  <a:srgbClr val="000000"/>
                </a:solidFill>
                <a:latin typeface="Georgia" panose="02040502050405020303" pitchFamily="18" charset="0"/>
                <a:ea typeface="MS PGothic" pitchFamily="34" charset="-128"/>
              </a:rPr>
              <a:t>***изменение остроты зрения/цветового восприятия, затуманенность, дефекты полей зрения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0B4A49-BED8-45FB-B272-382C6D837D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165" y="0"/>
            <a:ext cx="1694835" cy="40237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09450"/>
            <a:ext cx="8136904" cy="1143000"/>
          </a:xfrm>
        </p:spPr>
        <p:txBody>
          <a:bodyPr>
            <a:noAutofit/>
          </a:bodyPr>
          <a:lstStyle/>
          <a:p>
            <a:r>
              <a:rPr lang="ru-RU" sz="2800" b="1" dirty="0"/>
              <a:t>Продолжительность терапии и схемы дозирования у больных </a:t>
            </a:r>
            <a:r>
              <a:rPr lang="en-US" sz="2800" b="1" dirty="0"/>
              <a:t>c </a:t>
            </a:r>
            <a:r>
              <a:rPr lang="ru-RU" sz="2800" b="1" dirty="0"/>
              <a:t>осложненными инфекциями кожи и мягких тканей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5949280"/>
            <a:ext cx="8964488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dirty="0"/>
              <a:t> Инструкция по медицинскому применению препарата </a:t>
            </a:r>
            <a:r>
              <a:rPr lang="ru-RU" sz="1000" dirty="0" err="1"/>
              <a:t>Сивекстро</a:t>
            </a:r>
            <a:r>
              <a:rPr lang="ru-RU" sz="1000" dirty="0"/>
              <a:t> ЛП-003660  от  31.05.16 (для внутривенного инфузионного введения)</a:t>
            </a:r>
            <a:r>
              <a:rPr lang="en-US" sz="1000" dirty="0"/>
              <a:t> </a:t>
            </a:r>
            <a:r>
              <a:rPr lang="ru-RU" sz="1000" dirty="0"/>
              <a:t>и ЛП-003761 от 29.07.2016 (для перорального приема).  </a:t>
            </a:r>
            <a:r>
              <a:rPr lang="ru-RU" sz="1000" b="1" dirty="0"/>
              <a:t>4. </a:t>
            </a:r>
            <a:r>
              <a:rPr lang="ru-RU" sz="1000" dirty="0"/>
              <a:t>Инструкция по медицинскому применению препарата </a:t>
            </a:r>
            <a:r>
              <a:rPr lang="ru-RU" sz="1000" dirty="0" err="1"/>
              <a:t>Зивокс</a:t>
            </a:r>
            <a:r>
              <a:rPr lang="ru-RU" sz="1000" dirty="0"/>
              <a:t>.  5. Инструкция по медицинскому применению препарата </a:t>
            </a:r>
            <a:r>
              <a:rPr lang="ru-RU" sz="1000" dirty="0" err="1"/>
              <a:t>Ванкомицин</a:t>
            </a:r>
            <a:r>
              <a:rPr lang="ru-RU" sz="1000" dirty="0"/>
              <a:t> </a:t>
            </a:r>
            <a:r>
              <a:rPr lang="ru-RU" sz="1000" dirty="0" err="1"/>
              <a:t>Тева</a:t>
            </a:r>
            <a:r>
              <a:rPr lang="ru-RU" sz="1000" dirty="0"/>
              <a:t>  </a:t>
            </a:r>
            <a:r>
              <a:rPr lang="ru-RU" sz="1000" b="1" dirty="0"/>
              <a:t>6. </a:t>
            </a:r>
            <a:r>
              <a:rPr lang="ru-RU" sz="1000" dirty="0"/>
              <a:t>Инструкция по медицинскому применению препарата </a:t>
            </a:r>
            <a:r>
              <a:rPr lang="ru-RU" sz="1000" dirty="0" err="1"/>
              <a:t>Кубицин</a:t>
            </a:r>
            <a:r>
              <a:rPr lang="ru-RU" sz="1000" dirty="0"/>
              <a:t> П№005067/160419.</a:t>
            </a:r>
            <a:r>
              <a:rPr lang="en-CA" sz="1000" dirty="0"/>
              <a:t> </a:t>
            </a:r>
            <a:endParaRPr lang="ru-RU" sz="1000" dirty="0"/>
          </a:p>
        </p:txBody>
      </p:sp>
      <p:pic>
        <p:nvPicPr>
          <p:cNvPr id="39424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" y="2146570"/>
            <a:ext cx="7566660" cy="2958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ижний колонтитул 3">
            <a:extLst>
              <a:ext uri="{FF2B5EF4-FFF2-40B4-BE49-F238E27FC236}">
                <a16:creationId xmlns:a16="http://schemas.microsoft.com/office/drawing/2014/main" id="{31D7CB0B-8F3F-4249-AD3A-DD9F6AC51C93}"/>
              </a:ext>
            </a:extLst>
          </p:cNvPr>
          <p:cNvSpPr txBox="1">
            <a:spLocks/>
          </p:cNvSpPr>
          <p:nvPr/>
        </p:nvSpPr>
        <p:spPr>
          <a:xfrm>
            <a:off x="7452320" y="0"/>
            <a:ext cx="169168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RU-SIV-00007 05.2020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75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2"/>
          <p:cNvSpPr>
            <a:spLocks noGrp="1"/>
          </p:cNvSpPr>
          <p:nvPr>
            <p:ph type="title"/>
          </p:nvPr>
        </p:nvSpPr>
        <p:spPr>
          <a:xfrm>
            <a:off x="818312" y="2243335"/>
            <a:ext cx="7595120" cy="129614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Обобщенные результаты клинических исследований</a:t>
            </a:r>
            <a:r>
              <a:rPr lang="en-GB" sz="3200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ESTABLISH-1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и</a:t>
            </a:r>
            <a:r>
              <a:rPr lang="en-GB" sz="3200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ESTABLISH-2</a:t>
            </a:r>
            <a:br>
              <a:rPr lang="en-GB" sz="3200" dirty="0">
                <a:solidFill>
                  <a:srgbClr val="7030A0"/>
                </a:solidFill>
              </a:rPr>
            </a:br>
            <a:endParaRPr lang="en-GB" sz="3600" dirty="0">
              <a:solidFill>
                <a:schemeClr val="tx2">
                  <a:lumMod val="50000"/>
                </a:schemeClr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37892" name="Прямоугольник 2"/>
          <p:cNvSpPr>
            <a:spLocks noChangeArrowheads="1"/>
          </p:cNvSpPr>
          <p:nvPr/>
        </p:nvSpPr>
        <p:spPr bwMode="auto">
          <a:xfrm>
            <a:off x="7192963" y="6573838"/>
            <a:ext cx="17573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t"/>
            <a:r>
              <a:rPr lang="en-US" sz="1000">
                <a:solidFill>
                  <a:schemeClr val="bg1"/>
                </a:solidFill>
              </a:rPr>
              <a:t>L.RU.MA.GM.08.2016.0938</a:t>
            </a:r>
          </a:p>
        </p:txBody>
      </p:sp>
      <p:sp>
        <p:nvSpPr>
          <p:cNvPr id="5" name="Нижний колонтитул 3">
            <a:extLst>
              <a:ext uri="{FF2B5EF4-FFF2-40B4-BE49-F238E27FC236}">
                <a16:creationId xmlns:a16="http://schemas.microsoft.com/office/drawing/2014/main" id="{CCD57451-7903-4E29-A771-FE638FB39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52320" y="0"/>
            <a:ext cx="1691680" cy="404664"/>
          </a:xfrm>
        </p:spPr>
        <p:txBody>
          <a:bodyPr/>
          <a:lstStyle/>
          <a:p>
            <a:r>
              <a:rPr lang="fr-FR" dirty="0"/>
              <a:t>RU-SIV-00007 05.2020</a:t>
            </a:r>
            <a:endParaRPr lang="ru-RU" dirty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Слайд think-cell" r:id="rId9" imgW="360" imgH="360" progId="TCLayout.ActiveDocument.1">
                  <p:embed/>
                </p:oleObj>
              </mc:Choice>
              <mc:Fallback>
                <p:oleObj name="Слайд think-cell" r:id="rId9" imgW="360" imgH="360" progId="TCLayout.ActiveDocument.1">
                  <p:embed/>
                  <p:pic>
                    <p:nvPicPr>
                      <p:cNvPr id="4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1" name="Freeform 4"/>
          <p:cNvSpPr>
            <a:spLocks noChangeAspect="1" noEditPoints="1"/>
          </p:cNvSpPr>
          <p:nvPr>
            <p:custDataLst>
              <p:tags r:id="rId3"/>
            </p:custDataLst>
          </p:nvPr>
        </p:nvSpPr>
        <p:spPr bwMode="auto">
          <a:xfrm>
            <a:off x="3951288" y="1513897"/>
            <a:ext cx="5081588" cy="4576763"/>
          </a:xfrm>
          <a:custGeom>
            <a:avLst/>
            <a:gdLst>
              <a:gd name="T0" fmla="*/ 3496 w 3062"/>
              <a:gd name="T1" fmla="*/ 3186 h 2758"/>
              <a:gd name="T2" fmla="*/ 3422 w 3062"/>
              <a:gd name="T3" fmla="*/ 3039 h 2758"/>
              <a:gd name="T4" fmla="*/ 3552 w 3062"/>
              <a:gd name="T5" fmla="*/ 2948 h 2758"/>
              <a:gd name="T6" fmla="*/ 3508 w 3062"/>
              <a:gd name="T7" fmla="*/ 2806 h 2758"/>
              <a:gd name="T8" fmla="*/ 4760 w 3062"/>
              <a:gd name="T9" fmla="*/ 688 h 2758"/>
              <a:gd name="T10" fmla="*/ 4030 w 3062"/>
              <a:gd name="T11" fmla="*/ 467 h 2758"/>
              <a:gd name="T12" fmla="*/ 3611 w 3062"/>
              <a:gd name="T13" fmla="*/ 391 h 2758"/>
              <a:gd name="T14" fmla="*/ 3274 w 3062"/>
              <a:gd name="T15" fmla="*/ 235 h 2758"/>
              <a:gd name="T16" fmla="*/ 2414 w 3062"/>
              <a:gd name="T17" fmla="*/ 489 h 2758"/>
              <a:gd name="T18" fmla="*/ 2143 w 3062"/>
              <a:gd name="T19" fmla="*/ 713 h 2758"/>
              <a:gd name="T20" fmla="*/ 1584 w 3062"/>
              <a:gd name="T21" fmla="*/ 855 h 2758"/>
              <a:gd name="T22" fmla="*/ 1374 w 3062"/>
              <a:gd name="T23" fmla="*/ 1030 h 2758"/>
              <a:gd name="T24" fmla="*/ 1267 w 3062"/>
              <a:gd name="T25" fmla="*/ 688 h 2758"/>
              <a:gd name="T26" fmla="*/ 819 w 3062"/>
              <a:gd name="T27" fmla="*/ 788 h 2758"/>
              <a:gd name="T28" fmla="*/ 720 w 3062"/>
              <a:gd name="T29" fmla="*/ 1295 h 2758"/>
              <a:gd name="T30" fmla="*/ 873 w 3062"/>
              <a:gd name="T31" fmla="*/ 1214 h 2758"/>
              <a:gd name="T32" fmla="*/ 1148 w 3062"/>
              <a:gd name="T33" fmla="*/ 1246 h 2758"/>
              <a:gd name="T34" fmla="*/ 840 w 3062"/>
              <a:gd name="T35" fmla="*/ 1527 h 2758"/>
              <a:gd name="T36" fmla="*/ 658 w 3062"/>
              <a:gd name="T37" fmla="*/ 1536 h 2758"/>
              <a:gd name="T38" fmla="*/ 368 w 3062"/>
              <a:gd name="T39" fmla="*/ 1800 h 2758"/>
              <a:gd name="T40" fmla="*/ 267 w 3062"/>
              <a:gd name="T41" fmla="*/ 2152 h 2758"/>
              <a:gd name="T42" fmla="*/ 827 w 3062"/>
              <a:gd name="T43" fmla="*/ 2142 h 2758"/>
              <a:gd name="T44" fmla="*/ 929 w 3062"/>
              <a:gd name="T45" fmla="*/ 2050 h 2758"/>
              <a:gd name="T46" fmla="*/ 1218 w 3062"/>
              <a:gd name="T47" fmla="*/ 2166 h 2758"/>
              <a:gd name="T48" fmla="*/ 870 w 3062"/>
              <a:gd name="T49" fmla="*/ 2336 h 2758"/>
              <a:gd name="T50" fmla="*/ 309 w 3062"/>
              <a:gd name="T51" fmla="*/ 2204 h 2758"/>
              <a:gd name="T52" fmla="*/ 52 w 3062"/>
              <a:gd name="T53" fmla="*/ 2887 h 2758"/>
              <a:gd name="T54" fmla="*/ 637 w 3062"/>
              <a:gd name="T55" fmla="*/ 3058 h 2758"/>
              <a:gd name="T56" fmla="*/ 788 w 3062"/>
              <a:gd name="T57" fmla="*/ 3747 h 2758"/>
              <a:gd name="T58" fmla="*/ 1365 w 3062"/>
              <a:gd name="T59" fmla="*/ 3629 h 2758"/>
              <a:gd name="T60" fmla="*/ 1717 w 3062"/>
              <a:gd name="T61" fmla="*/ 2883 h 2758"/>
              <a:gd name="T62" fmla="*/ 1466 w 3062"/>
              <a:gd name="T63" fmla="*/ 2667 h 2758"/>
              <a:gd name="T64" fmla="*/ 1725 w 3062"/>
              <a:gd name="T65" fmla="*/ 2499 h 2758"/>
              <a:gd name="T66" fmla="*/ 2260 w 3062"/>
              <a:gd name="T67" fmla="*/ 2601 h 2758"/>
              <a:gd name="T68" fmla="*/ 2816 w 3062"/>
              <a:gd name="T69" fmla="*/ 2729 h 2758"/>
              <a:gd name="T70" fmla="*/ 3014 w 3062"/>
              <a:gd name="T71" fmla="*/ 2838 h 2758"/>
              <a:gd name="T72" fmla="*/ 3386 w 3062"/>
              <a:gd name="T73" fmla="*/ 2556 h 2758"/>
              <a:gd name="T74" fmla="*/ 3517 w 3062"/>
              <a:gd name="T75" fmla="*/ 2050 h 2758"/>
              <a:gd name="T76" fmla="*/ 3771 w 3062"/>
              <a:gd name="T77" fmla="*/ 1983 h 2758"/>
              <a:gd name="T78" fmla="*/ 4199 w 3062"/>
              <a:gd name="T79" fmla="*/ 1295 h 2758"/>
              <a:gd name="T80" fmla="*/ 4402 w 3062"/>
              <a:gd name="T81" fmla="*/ 1389 h 2758"/>
              <a:gd name="T82" fmla="*/ 4739 w 3062"/>
              <a:gd name="T83" fmla="*/ 1283 h 2758"/>
              <a:gd name="T84" fmla="*/ 1409 w 3062"/>
              <a:gd name="T85" fmla="*/ 2025 h 2758"/>
              <a:gd name="T86" fmla="*/ 1415 w 3062"/>
              <a:gd name="T87" fmla="*/ 1898 h 2758"/>
              <a:gd name="T88" fmla="*/ 1596 w 3062"/>
              <a:gd name="T89" fmla="*/ 2046 h 2758"/>
              <a:gd name="T90" fmla="*/ 1860 w 3062"/>
              <a:gd name="T91" fmla="*/ 428 h 2758"/>
              <a:gd name="T92" fmla="*/ 1763 w 3062"/>
              <a:gd name="T93" fmla="*/ 410 h 2758"/>
              <a:gd name="T94" fmla="*/ 194 w 3062"/>
              <a:gd name="T95" fmla="*/ 1605 h 2758"/>
              <a:gd name="T96" fmla="*/ 2954 w 3062"/>
              <a:gd name="T97" fmla="*/ 3162 h 2758"/>
              <a:gd name="T98" fmla="*/ 1679 w 3062"/>
              <a:gd name="T99" fmla="*/ 3485 h 2758"/>
              <a:gd name="T100" fmla="*/ 338 w 3062"/>
              <a:gd name="T101" fmla="*/ 1689 h 2758"/>
              <a:gd name="T102" fmla="*/ 336 w 3062"/>
              <a:gd name="T103" fmla="*/ 1370 h 2758"/>
              <a:gd name="T104" fmla="*/ 4858 w 3062"/>
              <a:gd name="T105" fmla="*/ 4297 h 2758"/>
              <a:gd name="T106" fmla="*/ 4693 w 3062"/>
              <a:gd name="T107" fmla="*/ 4489 h 2758"/>
              <a:gd name="T108" fmla="*/ 3763 w 3062"/>
              <a:gd name="T109" fmla="*/ 2268 h 2758"/>
              <a:gd name="T110" fmla="*/ 3966 w 3062"/>
              <a:gd name="T111" fmla="*/ 3368 h 2758"/>
              <a:gd name="T112" fmla="*/ 3779 w 3062"/>
              <a:gd name="T113" fmla="*/ 3169 h 2758"/>
              <a:gd name="T114" fmla="*/ 3884 w 3062"/>
              <a:gd name="T115" fmla="*/ 3481 h 2758"/>
              <a:gd name="T116" fmla="*/ 3345 w 3062"/>
              <a:gd name="T117" fmla="*/ 3985 h 2758"/>
              <a:gd name="T118" fmla="*/ 4146 w 3062"/>
              <a:gd name="T119" fmla="*/ 4219 h 2758"/>
              <a:gd name="T120" fmla="*/ 4033 w 3062"/>
              <a:gd name="T121" fmla="*/ 1552 h 2758"/>
              <a:gd name="T122" fmla="*/ 4053 w 3062"/>
              <a:gd name="T123" fmla="*/ 1996 h 2758"/>
              <a:gd name="T124" fmla="*/ 3923 w 3062"/>
              <a:gd name="T125" fmla="*/ 2214 h 275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062"/>
              <a:gd name="T190" fmla="*/ 0 h 2758"/>
              <a:gd name="T191" fmla="*/ 3062 w 3062"/>
              <a:gd name="T192" fmla="*/ 2758 h 2758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062" h="2758">
                <a:moveTo>
                  <a:pt x="1982" y="1630"/>
                </a:moveTo>
                <a:lnTo>
                  <a:pt x="1982" y="1630"/>
                </a:lnTo>
                <a:lnTo>
                  <a:pt x="1976" y="1628"/>
                </a:lnTo>
                <a:lnTo>
                  <a:pt x="1972" y="1630"/>
                </a:lnTo>
                <a:lnTo>
                  <a:pt x="1962" y="1640"/>
                </a:lnTo>
                <a:lnTo>
                  <a:pt x="1960" y="1644"/>
                </a:lnTo>
                <a:lnTo>
                  <a:pt x="1962" y="1650"/>
                </a:lnTo>
                <a:lnTo>
                  <a:pt x="1966" y="1652"/>
                </a:lnTo>
                <a:lnTo>
                  <a:pt x="1972" y="1650"/>
                </a:lnTo>
                <a:lnTo>
                  <a:pt x="1982" y="1640"/>
                </a:lnTo>
                <a:lnTo>
                  <a:pt x="1984" y="1634"/>
                </a:lnTo>
                <a:lnTo>
                  <a:pt x="1982" y="1630"/>
                </a:lnTo>
                <a:close/>
                <a:moveTo>
                  <a:pt x="2112" y="1982"/>
                </a:moveTo>
                <a:lnTo>
                  <a:pt x="2112" y="1982"/>
                </a:lnTo>
                <a:lnTo>
                  <a:pt x="2116" y="1994"/>
                </a:lnTo>
                <a:lnTo>
                  <a:pt x="2120" y="2000"/>
                </a:lnTo>
                <a:lnTo>
                  <a:pt x="2122" y="2006"/>
                </a:lnTo>
                <a:lnTo>
                  <a:pt x="2122" y="2014"/>
                </a:lnTo>
                <a:lnTo>
                  <a:pt x="2122" y="2018"/>
                </a:lnTo>
                <a:lnTo>
                  <a:pt x="2124" y="2022"/>
                </a:lnTo>
                <a:lnTo>
                  <a:pt x="2126" y="2024"/>
                </a:lnTo>
                <a:lnTo>
                  <a:pt x="2128" y="2026"/>
                </a:lnTo>
                <a:lnTo>
                  <a:pt x="2130" y="2026"/>
                </a:lnTo>
                <a:lnTo>
                  <a:pt x="2134" y="2026"/>
                </a:lnTo>
                <a:lnTo>
                  <a:pt x="2140" y="2024"/>
                </a:lnTo>
                <a:lnTo>
                  <a:pt x="2142" y="2022"/>
                </a:lnTo>
                <a:lnTo>
                  <a:pt x="2142" y="2008"/>
                </a:lnTo>
                <a:lnTo>
                  <a:pt x="2142" y="1996"/>
                </a:lnTo>
                <a:lnTo>
                  <a:pt x="2144" y="1992"/>
                </a:lnTo>
                <a:lnTo>
                  <a:pt x="2146" y="1994"/>
                </a:lnTo>
                <a:lnTo>
                  <a:pt x="2148" y="2000"/>
                </a:lnTo>
                <a:lnTo>
                  <a:pt x="2158" y="2012"/>
                </a:lnTo>
                <a:lnTo>
                  <a:pt x="2166" y="2020"/>
                </a:lnTo>
                <a:lnTo>
                  <a:pt x="2172" y="2024"/>
                </a:lnTo>
                <a:lnTo>
                  <a:pt x="2180" y="2026"/>
                </a:lnTo>
                <a:lnTo>
                  <a:pt x="2184" y="2026"/>
                </a:lnTo>
                <a:lnTo>
                  <a:pt x="2186" y="2026"/>
                </a:lnTo>
                <a:lnTo>
                  <a:pt x="2188" y="2024"/>
                </a:lnTo>
                <a:lnTo>
                  <a:pt x="2190" y="2022"/>
                </a:lnTo>
                <a:lnTo>
                  <a:pt x="2188" y="2020"/>
                </a:lnTo>
                <a:lnTo>
                  <a:pt x="2186" y="2014"/>
                </a:lnTo>
                <a:lnTo>
                  <a:pt x="2176" y="2002"/>
                </a:lnTo>
                <a:lnTo>
                  <a:pt x="2168" y="1992"/>
                </a:lnTo>
                <a:lnTo>
                  <a:pt x="2166" y="1988"/>
                </a:lnTo>
                <a:lnTo>
                  <a:pt x="2166" y="1984"/>
                </a:lnTo>
                <a:lnTo>
                  <a:pt x="2168" y="1982"/>
                </a:lnTo>
                <a:lnTo>
                  <a:pt x="2178" y="1972"/>
                </a:lnTo>
                <a:lnTo>
                  <a:pt x="2180" y="1968"/>
                </a:lnTo>
                <a:lnTo>
                  <a:pt x="2182" y="1962"/>
                </a:lnTo>
                <a:lnTo>
                  <a:pt x="2180" y="1960"/>
                </a:lnTo>
                <a:lnTo>
                  <a:pt x="2174" y="1958"/>
                </a:lnTo>
                <a:lnTo>
                  <a:pt x="2150" y="1958"/>
                </a:lnTo>
                <a:lnTo>
                  <a:pt x="2148" y="1958"/>
                </a:lnTo>
                <a:lnTo>
                  <a:pt x="2146" y="1956"/>
                </a:lnTo>
                <a:lnTo>
                  <a:pt x="2146" y="1954"/>
                </a:lnTo>
                <a:lnTo>
                  <a:pt x="2146" y="1950"/>
                </a:lnTo>
                <a:lnTo>
                  <a:pt x="2148" y="1946"/>
                </a:lnTo>
                <a:lnTo>
                  <a:pt x="2158" y="1934"/>
                </a:lnTo>
                <a:lnTo>
                  <a:pt x="2158" y="1932"/>
                </a:lnTo>
                <a:lnTo>
                  <a:pt x="2158" y="1930"/>
                </a:lnTo>
                <a:lnTo>
                  <a:pt x="2154" y="1928"/>
                </a:lnTo>
                <a:lnTo>
                  <a:pt x="2150" y="1928"/>
                </a:lnTo>
                <a:lnTo>
                  <a:pt x="2144" y="1930"/>
                </a:lnTo>
                <a:lnTo>
                  <a:pt x="2138" y="1934"/>
                </a:lnTo>
                <a:lnTo>
                  <a:pt x="2130" y="1946"/>
                </a:lnTo>
                <a:lnTo>
                  <a:pt x="2116" y="1970"/>
                </a:lnTo>
                <a:lnTo>
                  <a:pt x="2112" y="1982"/>
                </a:lnTo>
                <a:close/>
                <a:moveTo>
                  <a:pt x="1966" y="1940"/>
                </a:moveTo>
                <a:lnTo>
                  <a:pt x="1966" y="1940"/>
                </a:lnTo>
                <a:lnTo>
                  <a:pt x="1968" y="1948"/>
                </a:lnTo>
                <a:lnTo>
                  <a:pt x="1970" y="1954"/>
                </a:lnTo>
                <a:lnTo>
                  <a:pt x="1972" y="1960"/>
                </a:lnTo>
                <a:lnTo>
                  <a:pt x="1980" y="1974"/>
                </a:lnTo>
                <a:lnTo>
                  <a:pt x="1982" y="1980"/>
                </a:lnTo>
                <a:lnTo>
                  <a:pt x="1988" y="1984"/>
                </a:lnTo>
                <a:lnTo>
                  <a:pt x="1994" y="1986"/>
                </a:lnTo>
                <a:lnTo>
                  <a:pt x="1998" y="1986"/>
                </a:lnTo>
                <a:lnTo>
                  <a:pt x="2014" y="1986"/>
                </a:lnTo>
                <a:lnTo>
                  <a:pt x="2018" y="1986"/>
                </a:lnTo>
                <a:lnTo>
                  <a:pt x="2024" y="1988"/>
                </a:lnTo>
                <a:lnTo>
                  <a:pt x="2032" y="1990"/>
                </a:lnTo>
                <a:lnTo>
                  <a:pt x="2038" y="1992"/>
                </a:lnTo>
                <a:lnTo>
                  <a:pt x="2044" y="1996"/>
                </a:lnTo>
                <a:lnTo>
                  <a:pt x="2052" y="1996"/>
                </a:lnTo>
                <a:lnTo>
                  <a:pt x="2056" y="1996"/>
                </a:lnTo>
                <a:lnTo>
                  <a:pt x="2062" y="1994"/>
                </a:lnTo>
                <a:lnTo>
                  <a:pt x="2066" y="1988"/>
                </a:lnTo>
                <a:lnTo>
                  <a:pt x="2072" y="1974"/>
                </a:lnTo>
                <a:lnTo>
                  <a:pt x="2074" y="1968"/>
                </a:lnTo>
                <a:lnTo>
                  <a:pt x="2078" y="1962"/>
                </a:lnTo>
                <a:lnTo>
                  <a:pt x="2088" y="1950"/>
                </a:lnTo>
                <a:lnTo>
                  <a:pt x="2090" y="1944"/>
                </a:lnTo>
                <a:lnTo>
                  <a:pt x="2094" y="1932"/>
                </a:lnTo>
                <a:lnTo>
                  <a:pt x="2096" y="1928"/>
                </a:lnTo>
                <a:lnTo>
                  <a:pt x="2100" y="1924"/>
                </a:lnTo>
                <a:lnTo>
                  <a:pt x="2106" y="1922"/>
                </a:lnTo>
                <a:lnTo>
                  <a:pt x="2108" y="1920"/>
                </a:lnTo>
                <a:lnTo>
                  <a:pt x="2108" y="1918"/>
                </a:lnTo>
                <a:lnTo>
                  <a:pt x="2108" y="1916"/>
                </a:lnTo>
                <a:lnTo>
                  <a:pt x="2106" y="1914"/>
                </a:lnTo>
                <a:lnTo>
                  <a:pt x="2100" y="1912"/>
                </a:lnTo>
                <a:lnTo>
                  <a:pt x="2096" y="1908"/>
                </a:lnTo>
                <a:lnTo>
                  <a:pt x="2094" y="1900"/>
                </a:lnTo>
                <a:lnTo>
                  <a:pt x="2094" y="1898"/>
                </a:lnTo>
                <a:lnTo>
                  <a:pt x="2094" y="1882"/>
                </a:lnTo>
                <a:lnTo>
                  <a:pt x="2094" y="1878"/>
                </a:lnTo>
                <a:lnTo>
                  <a:pt x="2096" y="1870"/>
                </a:lnTo>
                <a:lnTo>
                  <a:pt x="2100" y="1866"/>
                </a:lnTo>
                <a:lnTo>
                  <a:pt x="2106" y="1864"/>
                </a:lnTo>
                <a:lnTo>
                  <a:pt x="2108" y="1862"/>
                </a:lnTo>
                <a:lnTo>
                  <a:pt x="2110" y="1858"/>
                </a:lnTo>
                <a:lnTo>
                  <a:pt x="2110" y="1856"/>
                </a:lnTo>
                <a:lnTo>
                  <a:pt x="2110" y="1852"/>
                </a:lnTo>
                <a:lnTo>
                  <a:pt x="2106" y="1848"/>
                </a:lnTo>
                <a:lnTo>
                  <a:pt x="2102" y="1842"/>
                </a:lnTo>
                <a:lnTo>
                  <a:pt x="2096" y="1836"/>
                </a:lnTo>
                <a:lnTo>
                  <a:pt x="2090" y="1834"/>
                </a:lnTo>
                <a:lnTo>
                  <a:pt x="2084" y="1832"/>
                </a:lnTo>
                <a:lnTo>
                  <a:pt x="2076" y="1834"/>
                </a:lnTo>
                <a:lnTo>
                  <a:pt x="2052" y="1846"/>
                </a:lnTo>
                <a:lnTo>
                  <a:pt x="2046" y="1850"/>
                </a:lnTo>
                <a:lnTo>
                  <a:pt x="2040" y="1856"/>
                </a:lnTo>
                <a:lnTo>
                  <a:pt x="2020" y="1882"/>
                </a:lnTo>
                <a:lnTo>
                  <a:pt x="2014" y="1888"/>
                </a:lnTo>
                <a:lnTo>
                  <a:pt x="2008" y="1892"/>
                </a:lnTo>
                <a:lnTo>
                  <a:pt x="2004" y="1896"/>
                </a:lnTo>
                <a:lnTo>
                  <a:pt x="1988" y="1902"/>
                </a:lnTo>
                <a:lnTo>
                  <a:pt x="1984" y="1904"/>
                </a:lnTo>
                <a:lnTo>
                  <a:pt x="1972" y="1914"/>
                </a:lnTo>
                <a:lnTo>
                  <a:pt x="1968" y="1920"/>
                </a:lnTo>
                <a:lnTo>
                  <a:pt x="1966" y="1926"/>
                </a:lnTo>
                <a:lnTo>
                  <a:pt x="1966" y="1940"/>
                </a:lnTo>
                <a:close/>
                <a:moveTo>
                  <a:pt x="2180" y="1810"/>
                </a:moveTo>
                <a:lnTo>
                  <a:pt x="2180" y="1810"/>
                </a:lnTo>
                <a:lnTo>
                  <a:pt x="2174" y="1814"/>
                </a:lnTo>
                <a:lnTo>
                  <a:pt x="2170" y="1818"/>
                </a:lnTo>
                <a:lnTo>
                  <a:pt x="2164" y="1832"/>
                </a:lnTo>
                <a:lnTo>
                  <a:pt x="2164" y="1834"/>
                </a:lnTo>
                <a:lnTo>
                  <a:pt x="2164" y="1836"/>
                </a:lnTo>
                <a:lnTo>
                  <a:pt x="2166" y="1838"/>
                </a:lnTo>
                <a:lnTo>
                  <a:pt x="2168" y="1836"/>
                </a:lnTo>
                <a:lnTo>
                  <a:pt x="2174" y="1834"/>
                </a:lnTo>
                <a:lnTo>
                  <a:pt x="2180" y="1832"/>
                </a:lnTo>
                <a:lnTo>
                  <a:pt x="2186" y="1834"/>
                </a:lnTo>
                <a:lnTo>
                  <a:pt x="2192" y="1838"/>
                </a:lnTo>
                <a:lnTo>
                  <a:pt x="2200" y="1840"/>
                </a:lnTo>
                <a:lnTo>
                  <a:pt x="2204" y="1840"/>
                </a:lnTo>
                <a:lnTo>
                  <a:pt x="2210" y="1840"/>
                </a:lnTo>
                <a:lnTo>
                  <a:pt x="2218" y="1844"/>
                </a:lnTo>
                <a:lnTo>
                  <a:pt x="2224" y="1846"/>
                </a:lnTo>
                <a:lnTo>
                  <a:pt x="2226" y="1846"/>
                </a:lnTo>
                <a:lnTo>
                  <a:pt x="2228" y="1846"/>
                </a:lnTo>
                <a:lnTo>
                  <a:pt x="2230" y="1844"/>
                </a:lnTo>
                <a:lnTo>
                  <a:pt x="2230" y="1842"/>
                </a:lnTo>
                <a:lnTo>
                  <a:pt x="2230" y="1818"/>
                </a:lnTo>
                <a:lnTo>
                  <a:pt x="2230" y="1812"/>
                </a:lnTo>
                <a:lnTo>
                  <a:pt x="2226" y="1806"/>
                </a:lnTo>
                <a:lnTo>
                  <a:pt x="2216" y="1798"/>
                </a:lnTo>
                <a:lnTo>
                  <a:pt x="2214" y="1796"/>
                </a:lnTo>
                <a:lnTo>
                  <a:pt x="2212" y="1794"/>
                </a:lnTo>
                <a:lnTo>
                  <a:pt x="2208" y="1796"/>
                </a:lnTo>
                <a:lnTo>
                  <a:pt x="2206" y="1798"/>
                </a:lnTo>
                <a:lnTo>
                  <a:pt x="2198" y="1806"/>
                </a:lnTo>
                <a:lnTo>
                  <a:pt x="2190" y="1810"/>
                </a:lnTo>
                <a:lnTo>
                  <a:pt x="2184" y="1810"/>
                </a:lnTo>
                <a:lnTo>
                  <a:pt x="2180" y="1810"/>
                </a:lnTo>
                <a:close/>
                <a:moveTo>
                  <a:pt x="2152" y="1544"/>
                </a:moveTo>
                <a:lnTo>
                  <a:pt x="2152" y="1544"/>
                </a:lnTo>
                <a:lnTo>
                  <a:pt x="2152" y="1542"/>
                </a:lnTo>
                <a:lnTo>
                  <a:pt x="2152" y="1540"/>
                </a:lnTo>
                <a:lnTo>
                  <a:pt x="2150" y="1540"/>
                </a:lnTo>
                <a:lnTo>
                  <a:pt x="2148" y="1542"/>
                </a:lnTo>
                <a:lnTo>
                  <a:pt x="2138" y="1550"/>
                </a:lnTo>
                <a:lnTo>
                  <a:pt x="2134" y="1558"/>
                </a:lnTo>
                <a:lnTo>
                  <a:pt x="2132" y="1564"/>
                </a:lnTo>
                <a:lnTo>
                  <a:pt x="2132" y="1568"/>
                </a:lnTo>
                <a:lnTo>
                  <a:pt x="2134" y="1576"/>
                </a:lnTo>
                <a:lnTo>
                  <a:pt x="2136" y="1584"/>
                </a:lnTo>
                <a:lnTo>
                  <a:pt x="2140" y="1588"/>
                </a:lnTo>
                <a:lnTo>
                  <a:pt x="2140" y="1590"/>
                </a:lnTo>
                <a:lnTo>
                  <a:pt x="2142" y="1592"/>
                </a:lnTo>
                <a:lnTo>
                  <a:pt x="2144" y="1590"/>
                </a:lnTo>
                <a:lnTo>
                  <a:pt x="2144" y="1588"/>
                </a:lnTo>
                <a:lnTo>
                  <a:pt x="2150" y="1564"/>
                </a:lnTo>
                <a:lnTo>
                  <a:pt x="2152" y="1548"/>
                </a:lnTo>
                <a:lnTo>
                  <a:pt x="2152" y="1544"/>
                </a:lnTo>
                <a:close/>
                <a:moveTo>
                  <a:pt x="2066" y="2082"/>
                </a:moveTo>
                <a:lnTo>
                  <a:pt x="2066" y="2082"/>
                </a:lnTo>
                <a:lnTo>
                  <a:pt x="2068" y="2082"/>
                </a:lnTo>
                <a:lnTo>
                  <a:pt x="2070" y="2082"/>
                </a:lnTo>
                <a:lnTo>
                  <a:pt x="2072" y="2080"/>
                </a:lnTo>
                <a:lnTo>
                  <a:pt x="2070" y="2078"/>
                </a:lnTo>
                <a:lnTo>
                  <a:pt x="2068" y="2072"/>
                </a:lnTo>
                <a:lnTo>
                  <a:pt x="2062" y="2066"/>
                </a:lnTo>
                <a:lnTo>
                  <a:pt x="2056" y="2062"/>
                </a:lnTo>
                <a:lnTo>
                  <a:pt x="2032" y="2058"/>
                </a:lnTo>
                <a:lnTo>
                  <a:pt x="2018" y="2052"/>
                </a:lnTo>
                <a:lnTo>
                  <a:pt x="2012" y="2048"/>
                </a:lnTo>
                <a:lnTo>
                  <a:pt x="2006" y="2046"/>
                </a:lnTo>
                <a:lnTo>
                  <a:pt x="1998" y="2046"/>
                </a:lnTo>
                <a:lnTo>
                  <a:pt x="1994" y="2046"/>
                </a:lnTo>
                <a:lnTo>
                  <a:pt x="1978" y="2046"/>
                </a:lnTo>
                <a:lnTo>
                  <a:pt x="1964" y="2046"/>
                </a:lnTo>
                <a:lnTo>
                  <a:pt x="1948" y="2046"/>
                </a:lnTo>
                <a:lnTo>
                  <a:pt x="1916" y="2046"/>
                </a:lnTo>
                <a:lnTo>
                  <a:pt x="1912" y="2046"/>
                </a:lnTo>
                <a:lnTo>
                  <a:pt x="1916" y="2048"/>
                </a:lnTo>
                <a:lnTo>
                  <a:pt x="1940" y="2062"/>
                </a:lnTo>
                <a:lnTo>
                  <a:pt x="1954" y="2066"/>
                </a:lnTo>
                <a:lnTo>
                  <a:pt x="1998" y="2074"/>
                </a:lnTo>
                <a:lnTo>
                  <a:pt x="2014" y="2074"/>
                </a:lnTo>
                <a:lnTo>
                  <a:pt x="2026" y="2074"/>
                </a:lnTo>
                <a:lnTo>
                  <a:pt x="2042" y="2076"/>
                </a:lnTo>
                <a:lnTo>
                  <a:pt x="2066" y="2082"/>
                </a:lnTo>
                <a:close/>
                <a:moveTo>
                  <a:pt x="2126" y="1676"/>
                </a:moveTo>
                <a:lnTo>
                  <a:pt x="2126" y="1676"/>
                </a:lnTo>
                <a:lnTo>
                  <a:pt x="2124" y="1684"/>
                </a:lnTo>
                <a:lnTo>
                  <a:pt x="2126" y="1692"/>
                </a:lnTo>
                <a:lnTo>
                  <a:pt x="2130" y="1706"/>
                </a:lnTo>
                <a:lnTo>
                  <a:pt x="2134" y="1712"/>
                </a:lnTo>
                <a:lnTo>
                  <a:pt x="2138" y="1718"/>
                </a:lnTo>
                <a:lnTo>
                  <a:pt x="2142" y="1722"/>
                </a:lnTo>
                <a:lnTo>
                  <a:pt x="2148" y="1722"/>
                </a:lnTo>
                <a:lnTo>
                  <a:pt x="2152" y="1724"/>
                </a:lnTo>
                <a:lnTo>
                  <a:pt x="2158" y="1728"/>
                </a:lnTo>
                <a:lnTo>
                  <a:pt x="2174" y="1738"/>
                </a:lnTo>
                <a:lnTo>
                  <a:pt x="2180" y="1744"/>
                </a:lnTo>
                <a:lnTo>
                  <a:pt x="2186" y="1750"/>
                </a:lnTo>
                <a:lnTo>
                  <a:pt x="2188" y="1754"/>
                </a:lnTo>
                <a:lnTo>
                  <a:pt x="2192" y="1760"/>
                </a:lnTo>
                <a:lnTo>
                  <a:pt x="2198" y="1766"/>
                </a:lnTo>
                <a:lnTo>
                  <a:pt x="2204" y="1768"/>
                </a:lnTo>
                <a:lnTo>
                  <a:pt x="2206" y="1768"/>
                </a:lnTo>
                <a:lnTo>
                  <a:pt x="2208" y="1768"/>
                </a:lnTo>
                <a:lnTo>
                  <a:pt x="2210" y="1766"/>
                </a:lnTo>
                <a:lnTo>
                  <a:pt x="2210" y="1764"/>
                </a:lnTo>
                <a:lnTo>
                  <a:pt x="2210" y="1760"/>
                </a:lnTo>
                <a:lnTo>
                  <a:pt x="2210" y="1752"/>
                </a:lnTo>
                <a:lnTo>
                  <a:pt x="2206" y="1746"/>
                </a:lnTo>
                <a:lnTo>
                  <a:pt x="2196" y="1730"/>
                </a:lnTo>
                <a:lnTo>
                  <a:pt x="2190" y="1724"/>
                </a:lnTo>
                <a:lnTo>
                  <a:pt x="2184" y="1718"/>
                </a:lnTo>
                <a:lnTo>
                  <a:pt x="2168" y="1708"/>
                </a:lnTo>
                <a:lnTo>
                  <a:pt x="2164" y="1704"/>
                </a:lnTo>
                <a:lnTo>
                  <a:pt x="2162" y="1698"/>
                </a:lnTo>
                <a:lnTo>
                  <a:pt x="2164" y="1686"/>
                </a:lnTo>
                <a:lnTo>
                  <a:pt x="2170" y="1672"/>
                </a:lnTo>
                <a:lnTo>
                  <a:pt x="2168" y="1666"/>
                </a:lnTo>
                <a:lnTo>
                  <a:pt x="2164" y="1660"/>
                </a:lnTo>
                <a:lnTo>
                  <a:pt x="2160" y="1658"/>
                </a:lnTo>
                <a:lnTo>
                  <a:pt x="2152" y="1656"/>
                </a:lnTo>
                <a:lnTo>
                  <a:pt x="2146" y="1658"/>
                </a:lnTo>
                <a:lnTo>
                  <a:pt x="2140" y="1660"/>
                </a:lnTo>
                <a:lnTo>
                  <a:pt x="2134" y="1666"/>
                </a:lnTo>
                <a:lnTo>
                  <a:pt x="2130" y="1672"/>
                </a:lnTo>
                <a:lnTo>
                  <a:pt x="2126" y="1676"/>
                </a:lnTo>
                <a:close/>
                <a:moveTo>
                  <a:pt x="3046" y="620"/>
                </a:moveTo>
                <a:lnTo>
                  <a:pt x="3046" y="620"/>
                </a:lnTo>
                <a:lnTo>
                  <a:pt x="3052" y="616"/>
                </a:lnTo>
                <a:lnTo>
                  <a:pt x="3054" y="610"/>
                </a:lnTo>
                <a:lnTo>
                  <a:pt x="3062" y="478"/>
                </a:lnTo>
                <a:lnTo>
                  <a:pt x="3060" y="472"/>
                </a:lnTo>
                <a:lnTo>
                  <a:pt x="3056" y="466"/>
                </a:lnTo>
                <a:lnTo>
                  <a:pt x="3050" y="464"/>
                </a:lnTo>
                <a:lnTo>
                  <a:pt x="3038" y="460"/>
                </a:lnTo>
                <a:lnTo>
                  <a:pt x="3034" y="458"/>
                </a:lnTo>
                <a:lnTo>
                  <a:pt x="3028" y="454"/>
                </a:lnTo>
                <a:lnTo>
                  <a:pt x="3020" y="446"/>
                </a:lnTo>
                <a:lnTo>
                  <a:pt x="3006" y="438"/>
                </a:lnTo>
                <a:lnTo>
                  <a:pt x="3002" y="434"/>
                </a:lnTo>
                <a:lnTo>
                  <a:pt x="2994" y="432"/>
                </a:lnTo>
                <a:lnTo>
                  <a:pt x="2986" y="432"/>
                </a:lnTo>
                <a:lnTo>
                  <a:pt x="2972" y="432"/>
                </a:lnTo>
                <a:lnTo>
                  <a:pt x="2966" y="430"/>
                </a:lnTo>
                <a:lnTo>
                  <a:pt x="2958" y="428"/>
                </a:lnTo>
                <a:lnTo>
                  <a:pt x="2952" y="424"/>
                </a:lnTo>
                <a:lnTo>
                  <a:pt x="2946" y="422"/>
                </a:lnTo>
                <a:lnTo>
                  <a:pt x="2938" y="422"/>
                </a:lnTo>
                <a:lnTo>
                  <a:pt x="2934" y="422"/>
                </a:lnTo>
                <a:lnTo>
                  <a:pt x="2920" y="422"/>
                </a:lnTo>
                <a:lnTo>
                  <a:pt x="2918" y="424"/>
                </a:lnTo>
                <a:lnTo>
                  <a:pt x="2918" y="430"/>
                </a:lnTo>
                <a:lnTo>
                  <a:pt x="2924" y="452"/>
                </a:lnTo>
                <a:lnTo>
                  <a:pt x="2922" y="460"/>
                </a:lnTo>
                <a:lnTo>
                  <a:pt x="2918" y="464"/>
                </a:lnTo>
                <a:lnTo>
                  <a:pt x="2914" y="466"/>
                </a:lnTo>
                <a:lnTo>
                  <a:pt x="2906" y="468"/>
                </a:lnTo>
                <a:lnTo>
                  <a:pt x="2900" y="466"/>
                </a:lnTo>
                <a:lnTo>
                  <a:pt x="2894" y="464"/>
                </a:lnTo>
                <a:lnTo>
                  <a:pt x="2888" y="460"/>
                </a:lnTo>
                <a:lnTo>
                  <a:pt x="2882" y="454"/>
                </a:lnTo>
                <a:lnTo>
                  <a:pt x="2880" y="448"/>
                </a:lnTo>
                <a:lnTo>
                  <a:pt x="2876" y="436"/>
                </a:lnTo>
                <a:lnTo>
                  <a:pt x="2874" y="432"/>
                </a:lnTo>
                <a:lnTo>
                  <a:pt x="2868" y="432"/>
                </a:lnTo>
                <a:lnTo>
                  <a:pt x="2856" y="432"/>
                </a:lnTo>
                <a:lnTo>
                  <a:pt x="2848" y="432"/>
                </a:lnTo>
                <a:lnTo>
                  <a:pt x="2842" y="436"/>
                </a:lnTo>
                <a:lnTo>
                  <a:pt x="2836" y="438"/>
                </a:lnTo>
                <a:lnTo>
                  <a:pt x="2830" y="438"/>
                </a:lnTo>
                <a:lnTo>
                  <a:pt x="2816" y="434"/>
                </a:lnTo>
                <a:lnTo>
                  <a:pt x="2800" y="432"/>
                </a:lnTo>
                <a:lnTo>
                  <a:pt x="2786" y="432"/>
                </a:lnTo>
                <a:lnTo>
                  <a:pt x="2780" y="432"/>
                </a:lnTo>
                <a:lnTo>
                  <a:pt x="2774" y="436"/>
                </a:lnTo>
                <a:lnTo>
                  <a:pt x="2772" y="438"/>
                </a:lnTo>
                <a:lnTo>
                  <a:pt x="2768" y="438"/>
                </a:lnTo>
                <a:lnTo>
                  <a:pt x="2764" y="436"/>
                </a:lnTo>
                <a:lnTo>
                  <a:pt x="2756" y="426"/>
                </a:lnTo>
                <a:lnTo>
                  <a:pt x="2752" y="420"/>
                </a:lnTo>
                <a:lnTo>
                  <a:pt x="2750" y="414"/>
                </a:lnTo>
                <a:lnTo>
                  <a:pt x="2750" y="400"/>
                </a:lnTo>
                <a:lnTo>
                  <a:pt x="2748" y="394"/>
                </a:lnTo>
                <a:lnTo>
                  <a:pt x="2742" y="388"/>
                </a:lnTo>
                <a:lnTo>
                  <a:pt x="2726" y="376"/>
                </a:lnTo>
                <a:lnTo>
                  <a:pt x="2720" y="374"/>
                </a:lnTo>
                <a:lnTo>
                  <a:pt x="2712" y="372"/>
                </a:lnTo>
                <a:lnTo>
                  <a:pt x="2680" y="372"/>
                </a:lnTo>
                <a:lnTo>
                  <a:pt x="2664" y="372"/>
                </a:lnTo>
                <a:lnTo>
                  <a:pt x="2630" y="372"/>
                </a:lnTo>
                <a:lnTo>
                  <a:pt x="2624" y="370"/>
                </a:lnTo>
                <a:lnTo>
                  <a:pt x="2622" y="368"/>
                </a:lnTo>
                <a:lnTo>
                  <a:pt x="2620" y="362"/>
                </a:lnTo>
                <a:lnTo>
                  <a:pt x="2618" y="358"/>
                </a:lnTo>
                <a:lnTo>
                  <a:pt x="2606" y="348"/>
                </a:lnTo>
                <a:lnTo>
                  <a:pt x="2590" y="338"/>
                </a:lnTo>
                <a:lnTo>
                  <a:pt x="2586" y="332"/>
                </a:lnTo>
                <a:lnTo>
                  <a:pt x="2584" y="326"/>
                </a:lnTo>
                <a:lnTo>
                  <a:pt x="2584" y="322"/>
                </a:lnTo>
                <a:lnTo>
                  <a:pt x="2580" y="316"/>
                </a:lnTo>
                <a:lnTo>
                  <a:pt x="2576" y="312"/>
                </a:lnTo>
                <a:lnTo>
                  <a:pt x="2474" y="286"/>
                </a:lnTo>
                <a:lnTo>
                  <a:pt x="2468" y="286"/>
                </a:lnTo>
                <a:lnTo>
                  <a:pt x="2466" y="288"/>
                </a:lnTo>
                <a:lnTo>
                  <a:pt x="2466" y="290"/>
                </a:lnTo>
                <a:lnTo>
                  <a:pt x="2464" y="294"/>
                </a:lnTo>
                <a:lnTo>
                  <a:pt x="2458" y="298"/>
                </a:lnTo>
                <a:lnTo>
                  <a:pt x="2442" y="310"/>
                </a:lnTo>
                <a:lnTo>
                  <a:pt x="2438" y="314"/>
                </a:lnTo>
                <a:lnTo>
                  <a:pt x="2438" y="322"/>
                </a:lnTo>
                <a:lnTo>
                  <a:pt x="2444" y="336"/>
                </a:lnTo>
                <a:lnTo>
                  <a:pt x="2444" y="338"/>
                </a:lnTo>
                <a:lnTo>
                  <a:pt x="2444" y="342"/>
                </a:lnTo>
                <a:lnTo>
                  <a:pt x="2442" y="344"/>
                </a:lnTo>
                <a:lnTo>
                  <a:pt x="2438" y="346"/>
                </a:lnTo>
                <a:lnTo>
                  <a:pt x="2424" y="350"/>
                </a:lnTo>
                <a:lnTo>
                  <a:pt x="2408" y="352"/>
                </a:lnTo>
                <a:lnTo>
                  <a:pt x="2406" y="352"/>
                </a:lnTo>
                <a:lnTo>
                  <a:pt x="2390" y="350"/>
                </a:lnTo>
                <a:lnTo>
                  <a:pt x="2376" y="346"/>
                </a:lnTo>
                <a:lnTo>
                  <a:pt x="2368" y="346"/>
                </a:lnTo>
                <a:lnTo>
                  <a:pt x="2362" y="348"/>
                </a:lnTo>
                <a:lnTo>
                  <a:pt x="2358" y="350"/>
                </a:lnTo>
                <a:lnTo>
                  <a:pt x="2350" y="350"/>
                </a:lnTo>
                <a:lnTo>
                  <a:pt x="2346" y="346"/>
                </a:lnTo>
                <a:lnTo>
                  <a:pt x="2332" y="340"/>
                </a:lnTo>
                <a:lnTo>
                  <a:pt x="2326" y="336"/>
                </a:lnTo>
                <a:lnTo>
                  <a:pt x="2324" y="336"/>
                </a:lnTo>
                <a:lnTo>
                  <a:pt x="2322" y="336"/>
                </a:lnTo>
                <a:lnTo>
                  <a:pt x="2320" y="338"/>
                </a:lnTo>
                <a:lnTo>
                  <a:pt x="2318" y="342"/>
                </a:lnTo>
                <a:lnTo>
                  <a:pt x="2318" y="354"/>
                </a:lnTo>
                <a:lnTo>
                  <a:pt x="2318" y="362"/>
                </a:lnTo>
                <a:lnTo>
                  <a:pt x="2314" y="368"/>
                </a:lnTo>
                <a:lnTo>
                  <a:pt x="2304" y="376"/>
                </a:lnTo>
                <a:lnTo>
                  <a:pt x="2302" y="378"/>
                </a:lnTo>
                <a:lnTo>
                  <a:pt x="2300" y="378"/>
                </a:lnTo>
                <a:lnTo>
                  <a:pt x="2298" y="378"/>
                </a:lnTo>
                <a:lnTo>
                  <a:pt x="2294" y="376"/>
                </a:lnTo>
                <a:lnTo>
                  <a:pt x="2284" y="360"/>
                </a:lnTo>
                <a:lnTo>
                  <a:pt x="2276" y="346"/>
                </a:lnTo>
                <a:lnTo>
                  <a:pt x="2264" y="330"/>
                </a:lnTo>
                <a:lnTo>
                  <a:pt x="2262" y="324"/>
                </a:lnTo>
                <a:lnTo>
                  <a:pt x="2264" y="316"/>
                </a:lnTo>
                <a:lnTo>
                  <a:pt x="2276" y="300"/>
                </a:lnTo>
                <a:lnTo>
                  <a:pt x="2278" y="294"/>
                </a:lnTo>
                <a:lnTo>
                  <a:pt x="2280" y="286"/>
                </a:lnTo>
                <a:lnTo>
                  <a:pt x="2280" y="282"/>
                </a:lnTo>
                <a:lnTo>
                  <a:pt x="2278" y="276"/>
                </a:lnTo>
                <a:lnTo>
                  <a:pt x="2274" y="268"/>
                </a:lnTo>
                <a:lnTo>
                  <a:pt x="2266" y="260"/>
                </a:lnTo>
                <a:lnTo>
                  <a:pt x="2252" y="252"/>
                </a:lnTo>
                <a:lnTo>
                  <a:pt x="2248" y="248"/>
                </a:lnTo>
                <a:lnTo>
                  <a:pt x="2240" y="246"/>
                </a:lnTo>
                <a:lnTo>
                  <a:pt x="2232" y="246"/>
                </a:lnTo>
                <a:lnTo>
                  <a:pt x="2230" y="246"/>
                </a:lnTo>
                <a:lnTo>
                  <a:pt x="2222" y="244"/>
                </a:lnTo>
                <a:lnTo>
                  <a:pt x="2216" y="240"/>
                </a:lnTo>
                <a:lnTo>
                  <a:pt x="2204" y="232"/>
                </a:lnTo>
                <a:lnTo>
                  <a:pt x="2198" y="230"/>
                </a:lnTo>
                <a:lnTo>
                  <a:pt x="2196" y="228"/>
                </a:lnTo>
                <a:lnTo>
                  <a:pt x="2192" y="228"/>
                </a:lnTo>
                <a:lnTo>
                  <a:pt x="2190" y="230"/>
                </a:lnTo>
                <a:lnTo>
                  <a:pt x="2188" y="232"/>
                </a:lnTo>
                <a:lnTo>
                  <a:pt x="2186" y="238"/>
                </a:lnTo>
                <a:lnTo>
                  <a:pt x="2178" y="252"/>
                </a:lnTo>
                <a:lnTo>
                  <a:pt x="2176" y="258"/>
                </a:lnTo>
                <a:lnTo>
                  <a:pt x="2170" y="262"/>
                </a:lnTo>
                <a:lnTo>
                  <a:pt x="2164" y="264"/>
                </a:lnTo>
                <a:lnTo>
                  <a:pt x="2132" y="264"/>
                </a:lnTo>
                <a:lnTo>
                  <a:pt x="2124" y="264"/>
                </a:lnTo>
                <a:lnTo>
                  <a:pt x="2116" y="262"/>
                </a:lnTo>
                <a:lnTo>
                  <a:pt x="2110" y="258"/>
                </a:lnTo>
                <a:lnTo>
                  <a:pt x="2104" y="254"/>
                </a:lnTo>
                <a:lnTo>
                  <a:pt x="2100" y="248"/>
                </a:lnTo>
                <a:lnTo>
                  <a:pt x="2098" y="242"/>
                </a:lnTo>
                <a:lnTo>
                  <a:pt x="2092" y="238"/>
                </a:lnTo>
                <a:lnTo>
                  <a:pt x="2086" y="236"/>
                </a:lnTo>
                <a:lnTo>
                  <a:pt x="2062" y="236"/>
                </a:lnTo>
                <a:lnTo>
                  <a:pt x="2054" y="236"/>
                </a:lnTo>
                <a:lnTo>
                  <a:pt x="2048" y="240"/>
                </a:lnTo>
                <a:lnTo>
                  <a:pt x="2032" y="250"/>
                </a:lnTo>
                <a:lnTo>
                  <a:pt x="2030" y="252"/>
                </a:lnTo>
                <a:lnTo>
                  <a:pt x="2028" y="252"/>
                </a:lnTo>
                <a:lnTo>
                  <a:pt x="2026" y="250"/>
                </a:lnTo>
                <a:lnTo>
                  <a:pt x="2026" y="246"/>
                </a:lnTo>
                <a:lnTo>
                  <a:pt x="2026" y="244"/>
                </a:lnTo>
                <a:lnTo>
                  <a:pt x="2024" y="236"/>
                </a:lnTo>
                <a:lnTo>
                  <a:pt x="2020" y="230"/>
                </a:lnTo>
                <a:lnTo>
                  <a:pt x="2012" y="222"/>
                </a:lnTo>
                <a:lnTo>
                  <a:pt x="2004" y="218"/>
                </a:lnTo>
                <a:lnTo>
                  <a:pt x="1998" y="216"/>
                </a:lnTo>
                <a:lnTo>
                  <a:pt x="1994" y="216"/>
                </a:lnTo>
                <a:lnTo>
                  <a:pt x="1986" y="218"/>
                </a:lnTo>
                <a:lnTo>
                  <a:pt x="1980" y="222"/>
                </a:lnTo>
                <a:lnTo>
                  <a:pt x="1972" y="230"/>
                </a:lnTo>
                <a:lnTo>
                  <a:pt x="1960" y="240"/>
                </a:lnTo>
                <a:lnTo>
                  <a:pt x="1944" y="250"/>
                </a:lnTo>
                <a:lnTo>
                  <a:pt x="1930" y="260"/>
                </a:lnTo>
                <a:lnTo>
                  <a:pt x="1914" y="270"/>
                </a:lnTo>
                <a:lnTo>
                  <a:pt x="1910" y="272"/>
                </a:lnTo>
                <a:lnTo>
                  <a:pt x="1912" y="268"/>
                </a:lnTo>
                <a:lnTo>
                  <a:pt x="1922" y="252"/>
                </a:lnTo>
                <a:lnTo>
                  <a:pt x="1928" y="246"/>
                </a:lnTo>
                <a:lnTo>
                  <a:pt x="1934" y="242"/>
                </a:lnTo>
                <a:lnTo>
                  <a:pt x="1940" y="238"/>
                </a:lnTo>
                <a:lnTo>
                  <a:pt x="1946" y="234"/>
                </a:lnTo>
                <a:lnTo>
                  <a:pt x="1952" y="228"/>
                </a:lnTo>
                <a:lnTo>
                  <a:pt x="1972" y="194"/>
                </a:lnTo>
                <a:lnTo>
                  <a:pt x="1982" y="180"/>
                </a:lnTo>
                <a:lnTo>
                  <a:pt x="1990" y="172"/>
                </a:lnTo>
                <a:lnTo>
                  <a:pt x="2000" y="160"/>
                </a:lnTo>
                <a:lnTo>
                  <a:pt x="2010" y="144"/>
                </a:lnTo>
                <a:lnTo>
                  <a:pt x="2014" y="138"/>
                </a:lnTo>
                <a:lnTo>
                  <a:pt x="2014" y="130"/>
                </a:lnTo>
                <a:lnTo>
                  <a:pt x="2008" y="96"/>
                </a:lnTo>
                <a:lnTo>
                  <a:pt x="2004" y="90"/>
                </a:lnTo>
                <a:lnTo>
                  <a:pt x="2000" y="84"/>
                </a:lnTo>
                <a:lnTo>
                  <a:pt x="1972" y="64"/>
                </a:lnTo>
                <a:lnTo>
                  <a:pt x="1958" y="56"/>
                </a:lnTo>
                <a:lnTo>
                  <a:pt x="1944" y="52"/>
                </a:lnTo>
                <a:lnTo>
                  <a:pt x="1940" y="48"/>
                </a:lnTo>
                <a:lnTo>
                  <a:pt x="1938" y="44"/>
                </a:lnTo>
                <a:lnTo>
                  <a:pt x="1934" y="32"/>
                </a:lnTo>
                <a:lnTo>
                  <a:pt x="1922" y="8"/>
                </a:lnTo>
                <a:lnTo>
                  <a:pt x="1916" y="2"/>
                </a:lnTo>
                <a:lnTo>
                  <a:pt x="1910" y="0"/>
                </a:lnTo>
                <a:lnTo>
                  <a:pt x="1886" y="0"/>
                </a:lnTo>
                <a:lnTo>
                  <a:pt x="1880" y="2"/>
                </a:lnTo>
                <a:lnTo>
                  <a:pt x="1872" y="6"/>
                </a:lnTo>
                <a:lnTo>
                  <a:pt x="1844" y="34"/>
                </a:lnTo>
                <a:lnTo>
                  <a:pt x="1840" y="40"/>
                </a:lnTo>
                <a:lnTo>
                  <a:pt x="1838" y="48"/>
                </a:lnTo>
                <a:lnTo>
                  <a:pt x="1832" y="70"/>
                </a:lnTo>
                <a:lnTo>
                  <a:pt x="1828" y="78"/>
                </a:lnTo>
                <a:lnTo>
                  <a:pt x="1822" y="82"/>
                </a:lnTo>
                <a:lnTo>
                  <a:pt x="1788" y="104"/>
                </a:lnTo>
                <a:lnTo>
                  <a:pt x="1780" y="106"/>
                </a:lnTo>
                <a:lnTo>
                  <a:pt x="1774" y="104"/>
                </a:lnTo>
                <a:lnTo>
                  <a:pt x="1758" y="92"/>
                </a:lnTo>
                <a:lnTo>
                  <a:pt x="1750" y="90"/>
                </a:lnTo>
                <a:lnTo>
                  <a:pt x="1744" y="92"/>
                </a:lnTo>
                <a:lnTo>
                  <a:pt x="1710" y="106"/>
                </a:lnTo>
                <a:lnTo>
                  <a:pt x="1696" y="112"/>
                </a:lnTo>
                <a:lnTo>
                  <a:pt x="1660" y="134"/>
                </a:lnTo>
                <a:lnTo>
                  <a:pt x="1648" y="144"/>
                </a:lnTo>
                <a:lnTo>
                  <a:pt x="1630" y="162"/>
                </a:lnTo>
                <a:lnTo>
                  <a:pt x="1626" y="168"/>
                </a:lnTo>
                <a:lnTo>
                  <a:pt x="1622" y="174"/>
                </a:lnTo>
                <a:lnTo>
                  <a:pt x="1616" y="218"/>
                </a:lnTo>
                <a:lnTo>
                  <a:pt x="1612" y="224"/>
                </a:lnTo>
                <a:lnTo>
                  <a:pt x="1606" y="228"/>
                </a:lnTo>
                <a:lnTo>
                  <a:pt x="1544" y="244"/>
                </a:lnTo>
                <a:lnTo>
                  <a:pt x="1536" y="246"/>
                </a:lnTo>
                <a:lnTo>
                  <a:pt x="1532" y="252"/>
                </a:lnTo>
                <a:lnTo>
                  <a:pt x="1530" y="258"/>
                </a:lnTo>
                <a:lnTo>
                  <a:pt x="1528" y="264"/>
                </a:lnTo>
                <a:lnTo>
                  <a:pt x="1526" y="272"/>
                </a:lnTo>
                <a:lnTo>
                  <a:pt x="1526" y="306"/>
                </a:lnTo>
                <a:lnTo>
                  <a:pt x="1524" y="310"/>
                </a:lnTo>
                <a:lnTo>
                  <a:pt x="1522" y="308"/>
                </a:lnTo>
                <a:lnTo>
                  <a:pt x="1516" y="304"/>
                </a:lnTo>
                <a:lnTo>
                  <a:pt x="1508" y="302"/>
                </a:lnTo>
                <a:lnTo>
                  <a:pt x="1494" y="296"/>
                </a:lnTo>
                <a:lnTo>
                  <a:pt x="1488" y="296"/>
                </a:lnTo>
                <a:lnTo>
                  <a:pt x="1482" y="300"/>
                </a:lnTo>
                <a:lnTo>
                  <a:pt x="1472" y="316"/>
                </a:lnTo>
                <a:lnTo>
                  <a:pt x="1468" y="320"/>
                </a:lnTo>
                <a:lnTo>
                  <a:pt x="1464" y="320"/>
                </a:lnTo>
                <a:lnTo>
                  <a:pt x="1462" y="318"/>
                </a:lnTo>
                <a:lnTo>
                  <a:pt x="1458" y="314"/>
                </a:lnTo>
                <a:lnTo>
                  <a:pt x="1458" y="308"/>
                </a:lnTo>
                <a:lnTo>
                  <a:pt x="1456" y="304"/>
                </a:lnTo>
                <a:lnTo>
                  <a:pt x="1452" y="298"/>
                </a:lnTo>
                <a:lnTo>
                  <a:pt x="1444" y="290"/>
                </a:lnTo>
                <a:lnTo>
                  <a:pt x="1438" y="286"/>
                </a:lnTo>
                <a:lnTo>
                  <a:pt x="1434" y="284"/>
                </a:lnTo>
                <a:lnTo>
                  <a:pt x="1428" y="286"/>
                </a:lnTo>
                <a:lnTo>
                  <a:pt x="1426" y="292"/>
                </a:lnTo>
                <a:lnTo>
                  <a:pt x="1420" y="306"/>
                </a:lnTo>
                <a:lnTo>
                  <a:pt x="1418" y="322"/>
                </a:lnTo>
                <a:lnTo>
                  <a:pt x="1418" y="336"/>
                </a:lnTo>
                <a:lnTo>
                  <a:pt x="1418" y="352"/>
                </a:lnTo>
                <a:lnTo>
                  <a:pt x="1418" y="374"/>
                </a:lnTo>
                <a:lnTo>
                  <a:pt x="1416" y="382"/>
                </a:lnTo>
                <a:lnTo>
                  <a:pt x="1414" y="388"/>
                </a:lnTo>
                <a:lnTo>
                  <a:pt x="1412" y="388"/>
                </a:lnTo>
                <a:lnTo>
                  <a:pt x="1408" y="388"/>
                </a:lnTo>
                <a:lnTo>
                  <a:pt x="1404" y="384"/>
                </a:lnTo>
                <a:lnTo>
                  <a:pt x="1402" y="380"/>
                </a:lnTo>
                <a:lnTo>
                  <a:pt x="1400" y="372"/>
                </a:lnTo>
                <a:lnTo>
                  <a:pt x="1400" y="364"/>
                </a:lnTo>
                <a:lnTo>
                  <a:pt x="1406" y="340"/>
                </a:lnTo>
                <a:lnTo>
                  <a:pt x="1408" y="334"/>
                </a:lnTo>
                <a:lnTo>
                  <a:pt x="1406" y="326"/>
                </a:lnTo>
                <a:lnTo>
                  <a:pt x="1402" y="312"/>
                </a:lnTo>
                <a:lnTo>
                  <a:pt x="1398" y="296"/>
                </a:lnTo>
                <a:lnTo>
                  <a:pt x="1398" y="292"/>
                </a:lnTo>
                <a:lnTo>
                  <a:pt x="1396" y="286"/>
                </a:lnTo>
                <a:lnTo>
                  <a:pt x="1392" y="282"/>
                </a:lnTo>
                <a:lnTo>
                  <a:pt x="1376" y="278"/>
                </a:lnTo>
                <a:lnTo>
                  <a:pt x="1362" y="274"/>
                </a:lnTo>
                <a:lnTo>
                  <a:pt x="1348" y="274"/>
                </a:lnTo>
                <a:lnTo>
                  <a:pt x="1342" y="276"/>
                </a:lnTo>
                <a:lnTo>
                  <a:pt x="1338" y="282"/>
                </a:lnTo>
                <a:lnTo>
                  <a:pt x="1322" y="336"/>
                </a:lnTo>
                <a:lnTo>
                  <a:pt x="1320" y="342"/>
                </a:lnTo>
                <a:lnTo>
                  <a:pt x="1316" y="348"/>
                </a:lnTo>
                <a:lnTo>
                  <a:pt x="1308" y="360"/>
                </a:lnTo>
                <a:lnTo>
                  <a:pt x="1304" y="366"/>
                </a:lnTo>
                <a:lnTo>
                  <a:pt x="1304" y="372"/>
                </a:lnTo>
                <a:lnTo>
                  <a:pt x="1304" y="380"/>
                </a:lnTo>
                <a:lnTo>
                  <a:pt x="1308" y="384"/>
                </a:lnTo>
                <a:lnTo>
                  <a:pt x="1310" y="392"/>
                </a:lnTo>
                <a:lnTo>
                  <a:pt x="1310" y="400"/>
                </a:lnTo>
                <a:lnTo>
                  <a:pt x="1310" y="414"/>
                </a:lnTo>
                <a:lnTo>
                  <a:pt x="1310" y="426"/>
                </a:lnTo>
                <a:lnTo>
                  <a:pt x="1312" y="432"/>
                </a:lnTo>
                <a:lnTo>
                  <a:pt x="1316" y="436"/>
                </a:lnTo>
                <a:lnTo>
                  <a:pt x="1334" y="454"/>
                </a:lnTo>
                <a:lnTo>
                  <a:pt x="1338" y="460"/>
                </a:lnTo>
                <a:lnTo>
                  <a:pt x="1336" y="468"/>
                </a:lnTo>
                <a:lnTo>
                  <a:pt x="1324" y="484"/>
                </a:lnTo>
                <a:lnTo>
                  <a:pt x="1322" y="486"/>
                </a:lnTo>
                <a:lnTo>
                  <a:pt x="1320" y="486"/>
                </a:lnTo>
                <a:lnTo>
                  <a:pt x="1318" y="486"/>
                </a:lnTo>
                <a:lnTo>
                  <a:pt x="1314" y="484"/>
                </a:lnTo>
                <a:lnTo>
                  <a:pt x="1296" y="466"/>
                </a:lnTo>
                <a:lnTo>
                  <a:pt x="1284" y="456"/>
                </a:lnTo>
                <a:lnTo>
                  <a:pt x="1258" y="436"/>
                </a:lnTo>
                <a:lnTo>
                  <a:pt x="1252" y="432"/>
                </a:lnTo>
                <a:lnTo>
                  <a:pt x="1244" y="432"/>
                </a:lnTo>
                <a:lnTo>
                  <a:pt x="1230" y="432"/>
                </a:lnTo>
                <a:lnTo>
                  <a:pt x="1214" y="432"/>
                </a:lnTo>
                <a:lnTo>
                  <a:pt x="1212" y="432"/>
                </a:lnTo>
                <a:lnTo>
                  <a:pt x="1208" y="432"/>
                </a:lnTo>
                <a:lnTo>
                  <a:pt x="1206" y="434"/>
                </a:lnTo>
                <a:lnTo>
                  <a:pt x="1204" y="436"/>
                </a:lnTo>
                <a:lnTo>
                  <a:pt x="1204" y="440"/>
                </a:lnTo>
                <a:lnTo>
                  <a:pt x="1204" y="452"/>
                </a:lnTo>
                <a:lnTo>
                  <a:pt x="1202" y="460"/>
                </a:lnTo>
                <a:lnTo>
                  <a:pt x="1198" y="466"/>
                </a:lnTo>
                <a:lnTo>
                  <a:pt x="1192" y="468"/>
                </a:lnTo>
                <a:lnTo>
                  <a:pt x="1186" y="466"/>
                </a:lnTo>
                <a:lnTo>
                  <a:pt x="1180" y="464"/>
                </a:lnTo>
                <a:lnTo>
                  <a:pt x="1174" y="462"/>
                </a:lnTo>
                <a:lnTo>
                  <a:pt x="1166" y="464"/>
                </a:lnTo>
                <a:lnTo>
                  <a:pt x="1162" y="466"/>
                </a:lnTo>
                <a:lnTo>
                  <a:pt x="1146" y="474"/>
                </a:lnTo>
                <a:lnTo>
                  <a:pt x="1142" y="476"/>
                </a:lnTo>
                <a:lnTo>
                  <a:pt x="1134" y="478"/>
                </a:lnTo>
                <a:lnTo>
                  <a:pt x="1126" y="480"/>
                </a:lnTo>
                <a:lnTo>
                  <a:pt x="1124" y="480"/>
                </a:lnTo>
                <a:lnTo>
                  <a:pt x="1116" y="478"/>
                </a:lnTo>
                <a:lnTo>
                  <a:pt x="1110" y="476"/>
                </a:lnTo>
                <a:lnTo>
                  <a:pt x="1104" y="472"/>
                </a:lnTo>
                <a:lnTo>
                  <a:pt x="1098" y="474"/>
                </a:lnTo>
                <a:lnTo>
                  <a:pt x="1092" y="476"/>
                </a:lnTo>
                <a:lnTo>
                  <a:pt x="1078" y="484"/>
                </a:lnTo>
                <a:lnTo>
                  <a:pt x="1062" y="496"/>
                </a:lnTo>
                <a:lnTo>
                  <a:pt x="1050" y="504"/>
                </a:lnTo>
                <a:lnTo>
                  <a:pt x="1024" y="516"/>
                </a:lnTo>
                <a:lnTo>
                  <a:pt x="1012" y="520"/>
                </a:lnTo>
                <a:lnTo>
                  <a:pt x="1008" y="522"/>
                </a:lnTo>
                <a:lnTo>
                  <a:pt x="1004" y="526"/>
                </a:lnTo>
                <a:lnTo>
                  <a:pt x="1000" y="540"/>
                </a:lnTo>
                <a:lnTo>
                  <a:pt x="996" y="546"/>
                </a:lnTo>
                <a:lnTo>
                  <a:pt x="992" y="548"/>
                </a:lnTo>
                <a:lnTo>
                  <a:pt x="988" y="546"/>
                </a:lnTo>
                <a:lnTo>
                  <a:pt x="982" y="542"/>
                </a:lnTo>
                <a:lnTo>
                  <a:pt x="974" y="534"/>
                </a:lnTo>
                <a:lnTo>
                  <a:pt x="972" y="530"/>
                </a:lnTo>
                <a:lnTo>
                  <a:pt x="972" y="526"/>
                </a:lnTo>
                <a:lnTo>
                  <a:pt x="974" y="524"/>
                </a:lnTo>
                <a:lnTo>
                  <a:pt x="982" y="514"/>
                </a:lnTo>
                <a:lnTo>
                  <a:pt x="986" y="508"/>
                </a:lnTo>
                <a:lnTo>
                  <a:pt x="988" y="502"/>
                </a:lnTo>
                <a:lnTo>
                  <a:pt x="988" y="498"/>
                </a:lnTo>
                <a:lnTo>
                  <a:pt x="986" y="492"/>
                </a:lnTo>
                <a:lnTo>
                  <a:pt x="980" y="486"/>
                </a:lnTo>
                <a:lnTo>
                  <a:pt x="976" y="484"/>
                </a:lnTo>
                <a:lnTo>
                  <a:pt x="964" y="480"/>
                </a:lnTo>
                <a:lnTo>
                  <a:pt x="950" y="480"/>
                </a:lnTo>
                <a:lnTo>
                  <a:pt x="946" y="480"/>
                </a:lnTo>
                <a:lnTo>
                  <a:pt x="944" y="480"/>
                </a:lnTo>
                <a:lnTo>
                  <a:pt x="942" y="482"/>
                </a:lnTo>
                <a:lnTo>
                  <a:pt x="942" y="484"/>
                </a:lnTo>
                <a:lnTo>
                  <a:pt x="942" y="488"/>
                </a:lnTo>
                <a:lnTo>
                  <a:pt x="944" y="492"/>
                </a:lnTo>
                <a:lnTo>
                  <a:pt x="948" y="500"/>
                </a:lnTo>
                <a:lnTo>
                  <a:pt x="948" y="508"/>
                </a:lnTo>
                <a:lnTo>
                  <a:pt x="948" y="520"/>
                </a:lnTo>
                <a:lnTo>
                  <a:pt x="950" y="528"/>
                </a:lnTo>
                <a:lnTo>
                  <a:pt x="952" y="536"/>
                </a:lnTo>
                <a:lnTo>
                  <a:pt x="954" y="542"/>
                </a:lnTo>
                <a:lnTo>
                  <a:pt x="956" y="548"/>
                </a:lnTo>
                <a:lnTo>
                  <a:pt x="956" y="556"/>
                </a:lnTo>
                <a:lnTo>
                  <a:pt x="952" y="570"/>
                </a:lnTo>
                <a:lnTo>
                  <a:pt x="948" y="574"/>
                </a:lnTo>
                <a:lnTo>
                  <a:pt x="946" y="574"/>
                </a:lnTo>
                <a:lnTo>
                  <a:pt x="944" y="572"/>
                </a:lnTo>
                <a:lnTo>
                  <a:pt x="938" y="570"/>
                </a:lnTo>
                <a:lnTo>
                  <a:pt x="930" y="568"/>
                </a:lnTo>
                <a:lnTo>
                  <a:pt x="928" y="568"/>
                </a:lnTo>
                <a:lnTo>
                  <a:pt x="920" y="570"/>
                </a:lnTo>
                <a:lnTo>
                  <a:pt x="914" y="572"/>
                </a:lnTo>
                <a:lnTo>
                  <a:pt x="902" y="582"/>
                </a:lnTo>
                <a:lnTo>
                  <a:pt x="896" y="584"/>
                </a:lnTo>
                <a:lnTo>
                  <a:pt x="884" y="592"/>
                </a:lnTo>
                <a:lnTo>
                  <a:pt x="882" y="598"/>
                </a:lnTo>
                <a:lnTo>
                  <a:pt x="884" y="604"/>
                </a:lnTo>
                <a:lnTo>
                  <a:pt x="896" y="630"/>
                </a:lnTo>
                <a:lnTo>
                  <a:pt x="898" y="634"/>
                </a:lnTo>
                <a:lnTo>
                  <a:pt x="894" y="632"/>
                </a:lnTo>
                <a:lnTo>
                  <a:pt x="888" y="628"/>
                </a:lnTo>
                <a:lnTo>
                  <a:pt x="882" y="626"/>
                </a:lnTo>
                <a:lnTo>
                  <a:pt x="868" y="626"/>
                </a:lnTo>
                <a:lnTo>
                  <a:pt x="860" y="626"/>
                </a:lnTo>
                <a:lnTo>
                  <a:pt x="854" y="624"/>
                </a:lnTo>
                <a:lnTo>
                  <a:pt x="848" y="620"/>
                </a:lnTo>
                <a:lnTo>
                  <a:pt x="842" y="620"/>
                </a:lnTo>
                <a:lnTo>
                  <a:pt x="840" y="622"/>
                </a:lnTo>
                <a:lnTo>
                  <a:pt x="842" y="630"/>
                </a:lnTo>
                <a:lnTo>
                  <a:pt x="842" y="632"/>
                </a:lnTo>
                <a:lnTo>
                  <a:pt x="836" y="630"/>
                </a:lnTo>
                <a:lnTo>
                  <a:pt x="818" y="624"/>
                </a:lnTo>
                <a:lnTo>
                  <a:pt x="812" y="622"/>
                </a:lnTo>
                <a:lnTo>
                  <a:pt x="808" y="616"/>
                </a:lnTo>
                <a:lnTo>
                  <a:pt x="804" y="604"/>
                </a:lnTo>
                <a:lnTo>
                  <a:pt x="804" y="598"/>
                </a:lnTo>
                <a:lnTo>
                  <a:pt x="806" y="592"/>
                </a:lnTo>
                <a:lnTo>
                  <a:pt x="810" y="588"/>
                </a:lnTo>
                <a:lnTo>
                  <a:pt x="812" y="582"/>
                </a:lnTo>
                <a:lnTo>
                  <a:pt x="810" y="578"/>
                </a:lnTo>
                <a:lnTo>
                  <a:pt x="804" y="574"/>
                </a:lnTo>
                <a:lnTo>
                  <a:pt x="800" y="572"/>
                </a:lnTo>
                <a:lnTo>
                  <a:pt x="786" y="562"/>
                </a:lnTo>
                <a:lnTo>
                  <a:pt x="778" y="554"/>
                </a:lnTo>
                <a:lnTo>
                  <a:pt x="768" y="544"/>
                </a:lnTo>
                <a:lnTo>
                  <a:pt x="766" y="540"/>
                </a:lnTo>
                <a:lnTo>
                  <a:pt x="768" y="538"/>
                </a:lnTo>
                <a:lnTo>
                  <a:pt x="772" y="540"/>
                </a:lnTo>
                <a:lnTo>
                  <a:pt x="778" y="544"/>
                </a:lnTo>
                <a:lnTo>
                  <a:pt x="784" y="546"/>
                </a:lnTo>
                <a:lnTo>
                  <a:pt x="790" y="548"/>
                </a:lnTo>
                <a:lnTo>
                  <a:pt x="794" y="548"/>
                </a:lnTo>
                <a:lnTo>
                  <a:pt x="800" y="550"/>
                </a:lnTo>
                <a:lnTo>
                  <a:pt x="806" y="556"/>
                </a:lnTo>
                <a:lnTo>
                  <a:pt x="808" y="560"/>
                </a:lnTo>
                <a:lnTo>
                  <a:pt x="812" y="566"/>
                </a:lnTo>
                <a:lnTo>
                  <a:pt x="820" y="570"/>
                </a:lnTo>
                <a:lnTo>
                  <a:pt x="842" y="576"/>
                </a:lnTo>
                <a:lnTo>
                  <a:pt x="850" y="576"/>
                </a:lnTo>
                <a:lnTo>
                  <a:pt x="858" y="576"/>
                </a:lnTo>
                <a:lnTo>
                  <a:pt x="872" y="570"/>
                </a:lnTo>
                <a:lnTo>
                  <a:pt x="888" y="564"/>
                </a:lnTo>
                <a:lnTo>
                  <a:pt x="892" y="562"/>
                </a:lnTo>
                <a:lnTo>
                  <a:pt x="898" y="558"/>
                </a:lnTo>
                <a:lnTo>
                  <a:pt x="902" y="550"/>
                </a:lnTo>
                <a:lnTo>
                  <a:pt x="906" y="536"/>
                </a:lnTo>
                <a:lnTo>
                  <a:pt x="906" y="530"/>
                </a:lnTo>
                <a:lnTo>
                  <a:pt x="904" y="524"/>
                </a:lnTo>
                <a:lnTo>
                  <a:pt x="876" y="496"/>
                </a:lnTo>
                <a:lnTo>
                  <a:pt x="864" y="486"/>
                </a:lnTo>
                <a:lnTo>
                  <a:pt x="848" y="474"/>
                </a:lnTo>
                <a:lnTo>
                  <a:pt x="836" y="464"/>
                </a:lnTo>
                <a:lnTo>
                  <a:pt x="826" y="456"/>
                </a:lnTo>
                <a:lnTo>
                  <a:pt x="820" y="452"/>
                </a:lnTo>
                <a:lnTo>
                  <a:pt x="814" y="448"/>
                </a:lnTo>
                <a:lnTo>
                  <a:pt x="800" y="444"/>
                </a:lnTo>
                <a:lnTo>
                  <a:pt x="788" y="440"/>
                </a:lnTo>
                <a:lnTo>
                  <a:pt x="784" y="438"/>
                </a:lnTo>
                <a:lnTo>
                  <a:pt x="782" y="432"/>
                </a:lnTo>
                <a:lnTo>
                  <a:pt x="782" y="430"/>
                </a:lnTo>
                <a:lnTo>
                  <a:pt x="782" y="426"/>
                </a:lnTo>
                <a:lnTo>
                  <a:pt x="780" y="424"/>
                </a:lnTo>
                <a:lnTo>
                  <a:pt x="778" y="422"/>
                </a:lnTo>
                <a:lnTo>
                  <a:pt x="774" y="422"/>
                </a:lnTo>
                <a:lnTo>
                  <a:pt x="770" y="422"/>
                </a:lnTo>
                <a:lnTo>
                  <a:pt x="754" y="422"/>
                </a:lnTo>
                <a:lnTo>
                  <a:pt x="752" y="422"/>
                </a:lnTo>
                <a:lnTo>
                  <a:pt x="742" y="422"/>
                </a:lnTo>
                <a:lnTo>
                  <a:pt x="738" y="416"/>
                </a:lnTo>
                <a:lnTo>
                  <a:pt x="734" y="412"/>
                </a:lnTo>
                <a:lnTo>
                  <a:pt x="734" y="406"/>
                </a:lnTo>
                <a:lnTo>
                  <a:pt x="736" y="394"/>
                </a:lnTo>
                <a:lnTo>
                  <a:pt x="740" y="390"/>
                </a:lnTo>
                <a:lnTo>
                  <a:pt x="740" y="384"/>
                </a:lnTo>
                <a:lnTo>
                  <a:pt x="738" y="378"/>
                </a:lnTo>
                <a:lnTo>
                  <a:pt x="728" y="368"/>
                </a:lnTo>
                <a:lnTo>
                  <a:pt x="720" y="358"/>
                </a:lnTo>
                <a:lnTo>
                  <a:pt x="716" y="358"/>
                </a:lnTo>
                <a:lnTo>
                  <a:pt x="714" y="356"/>
                </a:lnTo>
                <a:lnTo>
                  <a:pt x="710" y="358"/>
                </a:lnTo>
                <a:lnTo>
                  <a:pt x="708" y="358"/>
                </a:lnTo>
                <a:lnTo>
                  <a:pt x="700" y="368"/>
                </a:lnTo>
                <a:lnTo>
                  <a:pt x="694" y="370"/>
                </a:lnTo>
                <a:lnTo>
                  <a:pt x="686" y="370"/>
                </a:lnTo>
                <a:lnTo>
                  <a:pt x="682" y="366"/>
                </a:lnTo>
                <a:lnTo>
                  <a:pt x="670" y="362"/>
                </a:lnTo>
                <a:lnTo>
                  <a:pt x="656" y="362"/>
                </a:lnTo>
                <a:lnTo>
                  <a:pt x="654" y="362"/>
                </a:lnTo>
                <a:lnTo>
                  <a:pt x="646" y="364"/>
                </a:lnTo>
                <a:lnTo>
                  <a:pt x="640" y="368"/>
                </a:lnTo>
                <a:lnTo>
                  <a:pt x="632" y="376"/>
                </a:lnTo>
                <a:lnTo>
                  <a:pt x="626" y="380"/>
                </a:lnTo>
                <a:lnTo>
                  <a:pt x="620" y="382"/>
                </a:lnTo>
                <a:lnTo>
                  <a:pt x="610" y="382"/>
                </a:lnTo>
                <a:lnTo>
                  <a:pt x="606" y="384"/>
                </a:lnTo>
                <a:lnTo>
                  <a:pt x="600" y="388"/>
                </a:lnTo>
                <a:lnTo>
                  <a:pt x="596" y="390"/>
                </a:lnTo>
                <a:lnTo>
                  <a:pt x="592" y="392"/>
                </a:lnTo>
                <a:lnTo>
                  <a:pt x="586" y="394"/>
                </a:lnTo>
                <a:lnTo>
                  <a:pt x="584" y="400"/>
                </a:lnTo>
                <a:lnTo>
                  <a:pt x="578" y="414"/>
                </a:lnTo>
                <a:lnTo>
                  <a:pt x="574" y="420"/>
                </a:lnTo>
                <a:lnTo>
                  <a:pt x="568" y="422"/>
                </a:lnTo>
                <a:lnTo>
                  <a:pt x="556" y="422"/>
                </a:lnTo>
                <a:lnTo>
                  <a:pt x="548" y="424"/>
                </a:lnTo>
                <a:lnTo>
                  <a:pt x="544" y="430"/>
                </a:lnTo>
                <a:lnTo>
                  <a:pt x="540" y="444"/>
                </a:lnTo>
                <a:lnTo>
                  <a:pt x="538" y="456"/>
                </a:lnTo>
                <a:lnTo>
                  <a:pt x="534" y="460"/>
                </a:lnTo>
                <a:lnTo>
                  <a:pt x="530" y="460"/>
                </a:lnTo>
                <a:lnTo>
                  <a:pt x="526" y="460"/>
                </a:lnTo>
                <a:lnTo>
                  <a:pt x="518" y="462"/>
                </a:lnTo>
                <a:lnTo>
                  <a:pt x="514" y="468"/>
                </a:lnTo>
                <a:lnTo>
                  <a:pt x="502" y="484"/>
                </a:lnTo>
                <a:lnTo>
                  <a:pt x="500" y="490"/>
                </a:lnTo>
                <a:lnTo>
                  <a:pt x="498" y="498"/>
                </a:lnTo>
                <a:lnTo>
                  <a:pt x="498" y="502"/>
                </a:lnTo>
                <a:lnTo>
                  <a:pt x="496" y="510"/>
                </a:lnTo>
                <a:lnTo>
                  <a:pt x="494" y="516"/>
                </a:lnTo>
                <a:lnTo>
                  <a:pt x="482" y="532"/>
                </a:lnTo>
                <a:lnTo>
                  <a:pt x="474" y="546"/>
                </a:lnTo>
                <a:lnTo>
                  <a:pt x="472" y="552"/>
                </a:lnTo>
                <a:lnTo>
                  <a:pt x="466" y="566"/>
                </a:lnTo>
                <a:lnTo>
                  <a:pt x="462" y="570"/>
                </a:lnTo>
                <a:lnTo>
                  <a:pt x="456" y="586"/>
                </a:lnTo>
                <a:lnTo>
                  <a:pt x="452" y="590"/>
                </a:lnTo>
                <a:lnTo>
                  <a:pt x="444" y="604"/>
                </a:lnTo>
                <a:lnTo>
                  <a:pt x="424" y="640"/>
                </a:lnTo>
                <a:lnTo>
                  <a:pt x="414" y="652"/>
                </a:lnTo>
                <a:lnTo>
                  <a:pt x="406" y="660"/>
                </a:lnTo>
                <a:lnTo>
                  <a:pt x="392" y="670"/>
                </a:lnTo>
                <a:lnTo>
                  <a:pt x="388" y="672"/>
                </a:lnTo>
                <a:lnTo>
                  <a:pt x="382" y="676"/>
                </a:lnTo>
                <a:lnTo>
                  <a:pt x="376" y="682"/>
                </a:lnTo>
                <a:lnTo>
                  <a:pt x="374" y="688"/>
                </a:lnTo>
                <a:lnTo>
                  <a:pt x="366" y="700"/>
                </a:lnTo>
                <a:lnTo>
                  <a:pt x="356" y="710"/>
                </a:lnTo>
                <a:lnTo>
                  <a:pt x="352" y="714"/>
                </a:lnTo>
                <a:lnTo>
                  <a:pt x="350" y="720"/>
                </a:lnTo>
                <a:lnTo>
                  <a:pt x="346" y="732"/>
                </a:lnTo>
                <a:lnTo>
                  <a:pt x="344" y="736"/>
                </a:lnTo>
                <a:lnTo>
                  <a:pt x="342" y="744"/>
                </a:lnTo>
                <a:lnTo>
                  <a:pt x="340" y="752"/>
                </a:lnTo>
                <a:lnTo>
                  <a:pt x="340" y="756"/>
                </a:lnTo>
                <a:lnTo>
                  <a:pt x="342" y="764"/>
                </a:lnTo>
                <a:lnTo>
                  <a:pt x="344" y="770"/>
                </a:lnTo>
                <a:lnTo>
                  <a:pt x="346" y="776"/>
                </a:lnTo>
                <a:lnTo>
                  <a:pt x="348" y="784"/>
                </a:lnTo>
                <a:lnTo>
                  <a:pt x="350" y="792"/>
                </a:lnTo>
                <a:lnTo>
                  <a:pt x="350" y="794"/>
                </a:lnTo>
                <a:lnTo>
                  <a:pt x="350" y="810"/>
                </a:lnTo>
                <a:lnTo>
                  <a:pt x="350" y="814"/>
                </a:lnTo>
                <a:lnTo>
                  <a:pt x="352" y="820"/>
                </a:lnTo>
                <a:lnTo>
                  <a:pt x="356" y="826"/>
                </a:lnTo>
                <a:lnTo>
                  <a:pt x="364" y="828"/>
                </a:lnTo>
                <a:lnTo>
                  <a:pt x="370" y="830"/>
                </a:lnTo>
                <a:lnTo>
                  <a:pt x="378" y="832"/>
                </a:lnTo>
                <a:lnTo>
                  <a:pt x="382" y="832"/>
                </a:lnTo>
                <a:lnTo>
                  <a:pt x="390" y="830"/>
                </a:lnTo>
                <a:lnTo>
                  <a:pt x="396" y="828"/>
                </a:lnTo>
                <a:lnTo>
                  <a:pt x="412" y="816"/>
                </a:lnTo>
                <a:lnTo>
                  <a:pt x="424" y="808"/>
                </a:lnTo>
                <a:lnTo>
                  <a:pt x="430" y="804"/>
                </a:lnTo>
                <a:lnTo>
                  <a:pt x="434" y="802"/>
                </a:lnTo>
                <a:lnTo>
                  <a:pt x="438" y="800"/>
                </a:lnTo>
                <a:lnTo>
                  <a:pt x="442" y="796"/>
                </a:lnTo>
                <a:lnTo>
                  <a:pt x="446" y="790"/>
                </a:lnTo>
                <a:lnTo>
                  <a:pt x="454" y="778"/>
                </a:lnTo>
                <a:lnTo>
                  <a:pt x="458" y="774"/>
                </a:lnTo>
                <a:lnTo>
                  <a:pt x="454" y="778"/>
                </a:lnTo>
                <a:lnTo>
                  <a:pt x="446" y="790"/>
                </a:lnTo>
                <a:lnTo>
                  <a:pt x="442" y="796"/>
                </a:lnTo>
                <a:lnTo>
                  <a:pt x="440" y="808"/>
                </a:lnTo>
                <a:lnTo>
                  <a:pt x="442" y="820"/>
                </a:lnTo>
                <a:lnTo>
                  <a:pt x="446" y="826"/>
                </a:lnTo>
                <a:lnTo>
                  <a:pt x="448" y="832"/>
                </a:lnTo>
                <a:lnTo>
                  <a:pt x="448" y="840"/>
                </a:lnTo>
                <a:lnTo>
                  <a:pt x="448" y="844"/>
                </a:lnTo>
                <a:lnTo>
                  <a:pt x="452" y="860"/>
                </a:lnTo>
                <a:lnTo>
                  <a:pt x="456" y="874"/>
                </a:lnTo>
                <a:lnTo>
                  <a:pt x="458" y="886"/>
                </a:lnTo>
                <a:lnTo>
                  <a:pt x="460" y="892"/>
                </a:lnTo>
                <a:lnTo>
                  <a:pt x="464" y="896"/>
                </a:lnTo>
                <a:lnTo>
                  <a:pt x="466" y="902"/>
                </a:lnTo>
                <a:lnTo>
                  <a:pt x="468" y="906"/>
                </a:lnTo>
                <a:lnTo>
                  <a:pt x="470" y="910"/>
                </a:lnTo>
                <a:lnTo>
                  <a:pt x="476" y="910"/>
                </a:lnTo>
                <a:lnTo>
                  <a:pt x="480" y="910"/>
                </a:lnTo>
                <a:lnTo>
                  <a:pt x="486" y="910"/>
                </a:lnTo>
                <a:lnTo>
                  <a:pt x="488" y="906"/>
                </a:lnTo>
                <a:lnTo>
                  <a:pt x="490" y="902"/>
                </a:lnTo>
                <a:lnTo>
                  <a:pt x="492" y="896"/>
                </a:lnTo>
                <a:lnTo>
                  <a:pt x="498" y="892"/>
                </a:lnTo>
                <a:lnTo>
                  <a:pt x="506" y="892"/>
                </a:lnTo>
                <a:lnTo>
                  <a:pt x="510" y="892"/>
                </a:lnTo>
                <a:lnTo>
                  <a:pt x="516" y="890"/>
                </a:lnTo>
                <a:lnTo>
                  <a:pt x="520" y="884"/>
                </a:lnTo>
                <a:lnTo>
                  <a:pt x="524" y="878"/>
                </a:lnTo>
                <a:lnTo>
                  <a:pt x="526" y="872"/>
                </a:lnTo>
                <a:lnTo>
                  <a:pt x="528" y="864"/>
                </a:lnTo>
                <a:lnTo>
                  <a:pt x="528" y="840"/>
                </a:lnTo>
                <a:lnTo>
                  <a:pt x="528" y="824"/>
                </a:lnTo>
                <a:lnTo>
                  <a:pt x="528" y="822"/>
                </a:lnTo>
                <a:lnTo>
                  <a:pt x="528" y="816"/>
                </a:lnTo>
                <a:lnTo>
                  <a:pt x="532" y="814"/>
                </a:lnTo>
                <a:lnTo>
                  <a:pt x="544" y="810"/>
                </a:lnTo>
                <a:lnTo>
                  <a:pt x="550" y="806"/>
                </a:lnTo>
                <a:lnTo>
                  <a:pt x="554" y="802"/>
                </a:lnTo>
                <a:lnTo>
                  <a:pt x="556" y="796"/>
                </a:lnTo>
                <a:lnTo>
                  <a:pt x="556" y="792"/>
                </a:lnTo>
                <a:lnTo>
                  <a:pt x="556" y="784"/>
                </a:lnTo>
                <a:lnTo>
                  <a:pt x="554" y="776"/>
                </a:lnTo>
                <a:lnTo>
                  <a:pt x="550" y="772"/>
                </a:lnTo>
                <a:lnTo>
                  <a:pt x="542" y="760"/>
                </a:lnTo>
                <a:lnTo>
                  <a:pt x="538" y="754"/>
                </a:lnTo>
                <a:lnTo>
                  <a:pt x="536" y="746"/>
                </a:lnTo>
                <a:lnTo>
                  <a:pt x="536" y="732"/>
                </a:lnTo>
                <a:lnTo>
                  <a:pt x="536" y="716"/>
                </a:lnTo>
                <a:lnTo>
                  <a:pt x="536" y="704"/>
                </a:lnTo>
                <a:lnTo>
                  <a:pt x="538" y="696"/>
                </a:lnTo>
                <a:lnTo>
                  <a:pt x="542" y="690"/>
                </a:lnTo>
                <a:lnTo>
                  <a:pt x="550" y="682"/>
                </a:lnTo>
                <a:lnTo>
                  <a:pt x="562" y="672"/>
                </a:lnTo>
                <a:lnTo>
                  <a:pt x="572" y="662"/>
                </a:lnTo>
                <a:lnTo>
                  <a:pt x="590" y="652"/>
                </a:lnTo>
                <a:lnTo>
                  <a:pt x="594" y="646"/>
                </a:lnTo>
                <a:lnTo>
                  <a:pt x="600" y="640"/>
                </a:lnTo>
                <a:lnTo>
                  <a:pt x="602" y="634"/>
                </a:lnTo>
                <a:lnTo>
                  <a:pt x="604" y="628"/>
                </a:lnTo>
                <a:lnTo>
                  <a:pt x="600" y="622"/>
                </a:lnTo>
                <a:lnTo>
                  <a:pt x="598" y="616"/>
                </a:lnTo>
                <a:lnTo>
                  <a:pt x="600" y="610"/>
                </a:lnTo>
                <a:lnTo>
                  <a:pt x="602" y="604"/>
                </a:lnTo>
                <a:lnTo>
                  <a:pt x="612" y="592"/>
                </a:lnTo>
                <a:lnTo>
                  <a:pt x="620" y="584"/>
                </a:lnTo>
                <a:lnTo>
                  <a:pt x="624" y="580"/>
                </a:lnTo>
                <a:lnTo>
                  <a:pt x="630" y="576"/>
                </a:lnTo>
                <a:lnTo>
                  <a:pt x="634" y="578"/>
                </a:lnTo>
                <a:lnTo>
                  <a:pt x="640" y="582"/>
                </a:lnTo>
                <a:lnTo>
                  <a:pt x="648" y="594"/>
                </a:lnTo>
                <a:lnTo>
                  <a:pt x="652" y="600"/>
                </a:lnTo>
                <a:lnTo>
                  <a:pt x="652" y="608"/>
                </a:lnTo>
                <a:lnTo>
                  <a:pt x="652" y="614"/>
                </a:lnTo>
                <a:lnTo>
                  <a:pt x="638" y="640"/>
                </a:lnTo>
                <a:lnTo>
                  <a:pt x="634" y="646"/>
                </a:lnTo>
                <a:lnTo>
                  <a:pt x="628" y="650"/>
                </a:lnTo>
                <a:lnTo>
                  <a:pt x="612" y="662"/>
                </a:lnTo>
                <a:lnTo>
                  <a:pt x="606" y="666"/>
                </a:lnTo>
                <a:lnTo>
                  <a:pt x="604" y="674"/>
                </a:lnTo>
                <a:lnTo>
                  <a:pt x="598" y="688"/>
                </a:lnTo>
                <a:lnTo>
                  <a:pt x="596" y="704"/>
                </a:lnTo>
                <a:lnTo>
                  <a:pt x="596" y="726"/>
                </a:lnTo>
                <a:lnTo>
                  <a:pt x="596" y="734"/>
                </a:lnTo>
                <a:lnTo>
                  <a:pt x="600" y="742"/>
                </a:lnTo>
                <a:lnTo>
                  <a:pt x="602" y="748"/>
                </a:lnTo>
                <a:lnTo>
                  <a:pt x="610" y="760"/>
                </a:lnTo>
                <a:lnTo>
                  <a:pt x="620" y="770"/>
                </a:lnTo>
                <a:lnTo>
                  <a:pt x="626" y="772"/>
                </a:lnTo>
                <a:lnTo>
                  <a:pt x="634" y="774"/>
                </a:lnTo>
                <a:lnTo>
                  <a:pt x="636" y="774"/>
                </a:lnTo>
                <a:lnTo>
                  <a:pt x="652" y="772"/>
                </a:lnTo>
                <a:lnTo>
                  <a:pt x="676" y="766"/>
                </a:lnTo>
                <a:lnTo>
                  <a:pt x="690" y="764"/>
                </a:lnTo>
                <a:lnTo>
                  <a:pt x="694" y="764"/>
                </a:lnTo>
                <a:lnTo>
                  <a:pt x="700" y="764"/>
                </a:lnTo>
                <a:lnTo>
                  <a:pt x="704" y="766"/>
                </a:lnTo>
                <a:lnTo>
                  <a:pt x="708" y="768"/>
                </a:lnTo>
                <a:lnTo>
                  <a:pt x="712" y="774"/>
                </a:lnTo>
                <a:lnTo>
                  <a:pt x="714" y="782"/>
                </a:lnTo>
                <a:lnTo>
                  <a:pt x="714" y="786"/>
                </a:lnTo>
                <a:lnTo>
                  <a:pt x="712" y="790"/>
                </a:lnTo>
                <a:lnTo>
                  <a:pt x="708" y="794"/>
                </a:lnTo>
                <a:lnTo>
                  <a:pt x="704" y="794"/>
                </a:lnTo>
                <a:lnTo>
                  <a:pt x="700" y="792"/>
                </a:lnTo>
                <a:lnTo>
                  <a:pt x="686" y="792"/>
                </a:lnTo>
                <a:lnTo>
                  <a:pt x="672" y="792"/>
                </a:lnTo>
                <a:lnTo>
                  <a:pt x="658" y="796"/>
                </a:lnTo>
                <a:lnTo>
                  <a:pt x="642" y="800"/>
                </a:lnTo>
                <a:lnTo>
                  <a:pt x="638" y="804"/>
                </a:lnTo>
                <a:lnTo>
                  <a:pt x="634" y="808"/>
                </a:lnTo>
                <a:lnTo>
                  <a:pt x="634" y="818"/>
                </a:lnTo>
                <a:lnTo>
                  <a:pt x="636" y="822"/>
                </a:lnTo>
                <a:lnTo>
                  <a:pt x="640" y="828"/>
                </a:lnTo>
                <a:lnTo>
                  <a:pt x="644" y="832"/>
                </a:lnTo>
                <a:lnTo>
                  <a:pt x="644" y="838"/>
                </a:lnTo>
                <a:lnTo>
                  <a:pt x="644" y="842"/>
                </a:lnTo>
                <a:lnTo>
                  <a:pt x="642" y="850"/>
                </a:lnTo>
                <a:lnTo>
                  <a:pt x="638" y="854"/>
                </a:lnTo>
                <a:lnTo>
                  <a:pt x="636" y="856"/>
                </a:lnTo>
                <a:lnTo>
                  <a:pt x="634" y="858"/>
                </a:lnTo>
                <a:lnTo>
                  <a:pt x="632" y="858"/>
                </a:lnTo>
                <a:lnTo>
                  <a:pt x="628" y="858"/>
                </a:lnTo>
                <a:lnTo>
                  <a:pt x="622" y="856"/>
                </a:lnTo>
                <a:lnTo>
                  <a:pt x="610" y="852"/>
                </a:lnTo>
                <a:lnTo>
                  <a:pt x="606" y="854"/>
                </a:lnTo>
                <a:lnTo>
                  <a:pt x="602" y="858"/>
                </a:lnTo>
                <a:lnTo>
                  <a:pt x="600" y="864"/>
                </a:lnTo>
                <a:lnTo>
                  <a:pt x="598" y="872"/>
                </a:lnTo>
                <a:lnTo>
                  <a:pt x="596" y="880"/>
                </a:lnTo>
                <a:lnTo>
                  <a:pt x="596" y="882"/>
                </a:lnTo>
                <a:lnTo>
                  <a:pt x="596" y="890"/>
                </a:lnTo>
                <a:lnTo>
                  <a:pt x="596" y="898"/>
                </a:lnTo>
                <a:lnTo>
                  <a:pt x="596" y="902"/>
                </a:lnTo>
                <a:lnTo>
                  <a:pt x="596" y="910"/>
                </a:lnTo>
                <a:lnTo>
                  <a:pt x="592" y="910"/>
                </a:lnTo>
                <a:lnTo>
                  <a:pt x="586" y="912"/>
                </a:lnTo>
                <a:lnTo>
                  <a:pt x="582" y="916"/>
                </a:lnTo>
                <a:lnTo>
                  <a:pt x="578" y="920"/>
                </a:lnTo>
                <a:lnTo>
                  <a:pt x="576" y="926"/>
                </a:lnTo>
                <a:lnTo>
                  <a:pt x="574" y="928"/>
                </a:lnTo>
                <a:lnTo>
                  <a:pt x="568" y="930"/>
                </a:lnTo>
                <a:lnTo>
                  <a:pt x="564" y="930"/>
                </a:lnTo>
                <a:lnTo>
                  <a:pt x="552" y="930"/>
                </a:lnTo>
                <a:lnTo>
                  <a:pt x="540" y="932"/>
                </a:lnTo>
                <a:lnTo>
                  <a:pt x="516" y="938"/>
                </a:lnTo>
                <a:lnTo>
                  <a:pt x="500" y="944"/>
                </a:lnTo>
                <a:lnTo>
                  <a:pt x="496" y="946"/>
                </a:lnTo>
                <a:lnTo>
                  <a:pt x="488" y="950"/>
                </a:lnTo>
                <a:lnTo>
                  <a:pt x="482" y="946"/>
                </a:lnTo>
                <a:lnTo>
                  <a:pt x="476" y="944"/>
                </a:lnTo>
                <a:lnTo>
                  <a:pt x="468" y="942"/>
                </a:lnTo>
                <a:lnTo>
                  <a:pt x="462" y="944"/>
                </a:lnTo>
                <a:lnTo>
                  <a:pt x="456" y="946"/>
                </a:lnTo>
                <a:lnTo>
                  <a:pt x="450" y="946"/>
                </a:lnTo>
                <a:lnTo>
                  <a:pt x="444" y="944"/>
                </a:lnTo>
                <a:lnTo>
                  <a:pt x="440" y="940"/>
                </a:lnTo>
                <a:lnTo>
                  <a:pt x="440" y="934"/>
                </a:lnTo>
                <a:lnTo>
                  <a:pt x="436" y="932"/>
                </a:lnTo>
                <a:lnTo>
                  <a:pt x="432" y="930"/>
                </a:lnTo>
                <a:lnTo>
                  <a:pt x="428" y="930"/>
                </a:lnTo>
                <a:lnTo>
                  <a:pt x="424" y="930"/>
                </a:lnTo>
                <a:lnTo>
                  <a:pt x="422" y="928"/>
                </a:lnTo>
                <a:lnTo>
                  <a:pt x="420" y="924"/>
                </a:lnTo>
                <a:lnTo>
                  <a:pt x="420" y="922"/>
                </a:lnTo>
                <a:lnTo>
                  <a:pt x="420" y="918"/>
                </a:lnTo>
                <a:lnTo>
                  <a:pt x="420" y="902"/>
                </a:lnTo>
                <a:lnTo>
                  <a:pt x="420" y="898"/>
                </a:lnTo>
                <a:lnTo>
                  <a:pt x="422" y="894"/>
                </a:lnTo>
                <a:lnTo>
                  <a:pt x="424" y="890"/>
                </a:lnTo>
                <a:lnTo>
                  <a:pt x="430" y="890"/>
                </a:lnTo>
                <a:lnTo>
                  <a:pt x="434" y="886"/>
                </a:lnTo>
                <a:lnTo>
                  <a:pt x="436" y="882"/>
                </a:lnTo>
                <a:lnTo>
                  <a:pt x="434" y="882"/>
                </a:lnTo>
                <a:lnTo>
                  <a:pt x="430" y="880"/>
                </a:lnTo>
                <a:lnTo>
                  <a:pt x="430" y="876"/>
                </a:lnTo>
                <a:lnTo>
                  <a:pt x="430" y="864"/>
                </a:lnTo>
                <a:lnTo>
                  <a:pt x="430" y="860"/>
                </a:lnTo>
                <a:lnTo>
                  <a:pt x="428" y="858"/>
                </a:lnTo>
                <a:lnTo>
                  <a:pt x="428" y="856"/>
                </a:lnTo>
                <a:lnTo>
                  <a:pt x="426" y="854"/>
                </a:lnTo>
                <a:lnTo>
                  <a:pt x="422" y="856"/>
                </a:lnTo>
                <a:lnTo>
                  <a:pt x="418" y="858"/>
                </a:lnTo>
                <a:lnTo>
                  <a:pt x="406" y="862"/>
                </a:lnTo>
                <a:lnTo>
                  <a:pt x="400" y="864"/>
                </a:lnTo>
                <a:lnTo>
                  <a:pt x="398" y="868"/>
                </a:lnTo>
                <a:lnTo>
                  <a:pt x="394" y="874"/>
                </a:lnTo>
                <a:lnTo>
                  <a:pt x="392" y="882"/>
                </a:lnTo>
                <a:lnTo>
                  <a:pt x="392" y="890"/>
                </a:lnTo>
                <a:lnTo>
                  <a:pt x="392" y="892"/>
                </a:lnTo>
                <a:lnTo>
                  <a:pt x="392" y="900"/>
                </a:lnTo>
                <a:lnTo>
                  <a:pt x="396" y="906"/>
                </a:lnTo>
                <a:lnTo>
                  <a:pt x="404" y="918"/>
                </a:lnTo>
                <a:lnTo>
                  <a:pt x="406" y="922"/>
                </a:lnTo>
                <a:lnTo>
                  <a:pt x="410" y="930"/>
                </a:lnTo>
                <a:lnTo>
                  <a:pt x="406" y="936"/>
                </a:lnTo>
                <a:lnTo>
                  <a:pt x="404" y="942"/>
                </a:lnTo>
                <a:lnTo>
                  <a:pt x="400" y="954"/>
                </a:lnTo>
                <a:lnTo>
                  <a:pt x="398" y="958"/>
                </a:lnTo>
                <a:lnTo>
                  <a:pt x="396" y="958"/>
                </a:lnTo>
                <a:lnTo>
                  <a:pt x="386" y="958"/>
                </a:lnTo>
                <a:lnTo>
                  <a:pt x="380" y="960"/>
                </a:lnTo>
                <a:lnTo>
                  <a:pt x="376" y="960"/>
                </a:lnTo>
                <a:lnTo>
                  <a:pt x="364" y="964"/>
                </a:lnTo>
                <a:lnTo>
                  <a:pt x="358" y="966"/>
                </a:lnTo>
                <a:lnTo>
                  <a:pt x="352" y="970"/>
                </a:lnTo>
                <a:lnTo>
                  <a:pt x="346" y="976"/>
                </a:lnTo>
                <a:lnTo>
                  <a:pt x="336" y="992"/>
                </a:lnTo>
                <a:lnTo>
                  <a:pt x="326" y="1004"/>
                </a:lnTo>
                <a:lnTo>
                  <a:pt x="320" y="1008"/>
                </a:lnTo>
                <a:lnTo>
                  <a:pt x="316" y="1012"/>
                </a:lnTo>
                <a:lnTo>
                  <a:pt x="312" y="1018"/>
                </a:lnTo>
                <a:lnTo>
                  <a:pt x="306" y="1024"/>
                </a:lnTo>
                <a:lnTo>
                  <a:pt x="298" y="1034"/>
                </a:lnTo>
                <a:lnTo>
                  <a:pt x="296" y="1040"/>
                </a:lnTo>
                <a:lnTo>
                  <a:pt x="292" y="1046"/>
                </a:lnTo>
                <a:lnTo>
                  <a:pt x="288" y="1048"/>
                </a:lnTo>
                <a:lnTo>
                  <a:pt x="282" y="1050"/>
                </a:lnTo>
                <a:lnTo>
                  <a:pt x="278" y="1054"/>
                </a:lnTo>
                <a:lnTo>
                  <a:pt x="276" y="1060"/>
                </a:lnTo>
                <a:lnTo>
                  <a:pt x="272" y="1064"/>
                </a:lnTo>
                <a:lnTo>
                  <a:pt x="264" y="1066"/>
                </a:lnTo>
                <a:lnTo>
                  <a:pt x="260" y="1066"/>
                </a:lnTo>
                <a:lnTo>
                  <a:pt x="256" y="1066"/>
                </a:lnTo>
                <a:lnTo>
                  <a:pt x="252" y="1062"/>
                </a:lnTo>
                <a:lnTo>
                  <a:pt x="252" y="1058"/>
                </a:lnTo>
                <a:lnTo>
                  <a:pt x="248" y="1058"/>
                </a:lnTo>
                <a:lnTo>
                  <a:pt x="244" y="1058"/>
                </a:lnTo>
                <a:lnTo>
                  <a:pt x="242" y="1062"/>
                </a:lnTo>
                <a:lnTo>
                  <a:pt x="242" y="1072"/>
                </a:lnTo>
                <a:lnTo>
                  <a:pt x="242" y="1076"/>
                </a:lnTo>
                <a:lnTo>
                  <a:pt x="238" y="1076"/>
                </a:lnTo>
                <a:lnTo>
                  <a:pt x="228" y="1076"/>
                </a:lnTo>
                <a:lnTo>
                  <a:pt x="218" y="1076"/>
                </a:lnTo>
                <a:lnTo>
                  <a:pt x="206" y="1080"/>
                </a:lnTo>
                <a:lnTo>
                  <a:pt x="202" y="1082"/>
                </a:lnTo>
                <a:lnTo>
                  <a:pt x="196" y="1086"/>
                </a:lnTo>
                <a:lnTo>
                  <a:pt x="194" y="1092"/>
                </a:lnTo>
                <a:lnTo>
                  <a:pt x="196" y="1096"/>
                </a:lnTo>
                <a:lnTo>
                  <a:pt x="202" y="1100"/>
                </a:lnTo>
                <a:lnTo>
                  <a:pt x="206" y="1102"/>
                </a:lnTo>
                <a:lnTo>
                  <a:pt x="214" y="1106"/>
                </a:lnTo>
                <a:lnTo>
                  <a:pt x="222" y="1106"/>
                </a:lnTo>
                <a:lnTo>
                  <a:pt x="226" y="1106"/>
                </a:lnTo>
                <a:lnTo>
                  <a:pt x="230" y="1108"/>
                </a:lnTo>
                <a:lnTo>
                  <a:pt x="234" y="1110"/>
                </a:lnTo>
                <a:lnTo>
                  <a:pt x="234" y="1116"/>
                </a:lnTo>
                <a:lnTo>
                  <a:pt x="238" y="1120"/>
                </a:lnTo>
                <a:lnTo>
                  <a:pt x="242" y="1126"/>
                </a:lnTo>
                <a:lnTo>
                  <a:pt x="242" y="1134"/>
                </a:lnTo>
                <a:lnTo>
                  <a:pt x="242" y="1138"/>
                </a:lnTo>
                <a:lnTo>
                  <a:pt x="244" y="1142"/>
                </a:lnTo>
                <a:lnTo>
                  <a:pt x="248" y="1146"/>
                </a:lnTo>
                <a:lnTo>
                  <a:pt x="252" y="1148"/>
                </a:lnTo>
                <a:lnTo>
                  <a:pt x="252" y="1154"/>
                </a:lnTo>
                <a:lnTo>
                  <a:pt x="252" y="1156"/>
                </a:lnTo>
                <a:lnTo>
                  <a:pt x="250" y="1172"/>
                </a:lnTo>
                <a:lnTo>
                  <a:pt x="244" y="1196"/>
                </a:lnTo>
                <a:lnTo>
                  <a:pt x="242" y="1204"/>
                </a:lnTo>
                <a:lnTo>
                  <a:pt x="234" y="1202"/>
                </a:lnTo>
                <a:lnTo>
                  <a:pt x="192" y="1194"/>
                </a:lnTo>
                <a:lnTo>
                  <a:pt x="176" y="1194"/>
                </a:lnTo>
                <a:lnTo>
                  <a:pt x="162" y="1194"/>
                </a:lnTo>
                <a:lnTo>
                  <a:pt x="150" y="1194"/>
                </a:lnTo>
                <a:lnTo>
                  <a:pt x="140" y="1194"/>
                </a:lnTo>
                <a:lnTo>
                  <a:pt x="134" y="1196"/>
                </a:lnTo>
                <a:lnTo>
                  <a:pt x="130" y="1198"/>
                </a:lnTo>
                <a:lnTo>
                  <a:pt x="128" y="1204"/>
                </a:lnTo>
                <a:lnTo>
                  <a:pt x="128" y="1212"/>
                </a:lnTo>
                <a:lnTo>
                  <a:pt x="132" y="1226"/>
                </a:lnTo>
                <a:lnTo>
                  <a:pt x="134" y="1234"/>
                </a:lnTo>
                <a:lnTo>
                  <a:pt x="130" y="1234"/>
                </a:lnTo>
                <a:lnTo>
                  <a:pt x="128" y="1234"/>
                </a:lnTo>
                <a:lnTo>
                  <a:pt x="128" y="1236"/>
                </a:lnTo>
                <a:lnTo>
                  <a:pt x="128" y="1240"/>
                </a:lnTo>
                <a:lnTo>
                  <a:pt x="132" y="1246"/>
                </a:lnTo>
                <a:lnTo>
                  <a:pt x="134" y="1254"/>
                </a:lnTo>
                <a:lnTo>
                  <a:pt x="134" y="1262"/>
                </a:lnTo>
                <a:lnTo>
                  <a:pt x="134" y="1264"/>
                </a:lnTo>
                <a:lnTo>
                  <a:pt x="134" y="1272"/>
                </a:lnTo>
                <a:lnTo>
                  <a:pt x="132" y="1280"/>
                </a:lnTo>
                <a:lnTo>
                  <a:pt x="128" y="1286"/>
                </a:lnTo>
                <a:lnTo>
                  <a:pt x="128" y="1292"/>
                </a:lnTo>
                <a:lnTo>
                  <a:pt x="130" y="1298"/>
                </a:lnTo>
                <a:lnTo>
                  <a:pt x="134" y="1304"/>
                </a:lnTo>
                <a:lnTo>
                  <a:pt x="134" y="1310"/>
                </a:lnTo>
                <a:lnTo>
                  <a:pt x="134" y="1314"/>
                </a:lnTo>
                <a:lnTo>
                  <a:pt x="136" y="1316"/>
                </a:lnTo>
                <a:lnTo>
                  <a:pt x="138" y="1320"/>
                </a:lnTo>
                <a:lnTo>
                  <a:pt x="140" y="1322"/>
                </a:lnTo>
                <a:lnTo>
                  <a:pt x="142" y="1322"/>
                </a:lnTo>
                <a:lnTo>
                  <a:pt x="146" y="1322"/>
                </a:lnTo>
                <a:lnTo>
                  <a:pt x="154" y="1322"/>
                </a:lnTo>
                <a:lnTo>
                  <a:pt x="160" y="1322"/>
                </a:lnTo>
                <a:lnTo>
                  <a:pt x="164" y="1322"/>
                </a:lnTo>
                <a:lnTo>
                  <a:pt x="170" y="1326"/>
                </a:lnTo>
                <a:lnTo>
                  <a:pt x="178" y="1334"/>
                </a:lnTo>
                <a:lnTo>
                  <a:pt x="184" y="1338"/>
                </a:lnTo>
                <a:lnTo>
                  <a:pt x="192" y="1338"/>
                </a:lnTo>
                <a:lnTo>
                  <a:pt x="206" y="1334"/>
                </a:lnTo>
                <a:lnTo>
                  <a:pt x="220" y="1328"/>
                </a:lnTo>
                <a:lnTo>
                  <a:pt x="234" y="1324"/>
                </a:lnTo>
                <a:lnTo>
                  <a:pt x="242" y="1320"/>
                </a:lnTo>
                <a:lnTo>
                  <a:pt x="246" y="1314"/>
                </a:lnTo>
                <a:lnTo>
                  <a:pt x="248" y="1308"/>
                </a:lnTo>
                <a:lnTo>
                  <a:pt x="258" y="1296"/>
                </a:lnTo>
                <a:lnTo>
                  <a:pt x="266" y="1288"/>
                </a:lnTo>
                <a:lnTo>
                  <a:pt x="270" y="1282"/>
                </a:lnTo>
                <a:lnTo>
                  <a:pt x="272" y="1276"/>
                </a:lnTo>
                <a:lnTo>
                  <a:pt x="274" y="1264"/>
                </a:lnTo>
                <a:lnTo>
                  <a:pt x="280" y="1250"/>
                </a:lnTo>
                <a:lnTo>
                  <a:pt x="282" y="1244"/>
                </a:lnTo>
                <a:lnTo>
                  <a:pt x="288" y="1238"/>
                </a:lnTo>
                <a:lnTo>
                  <a:pt x="304" y="1228"/>
                </a:lnTo>
                <a:lnTo>
                  <a:pt x="310" y="1224"/>
                </a:lnTo>
                <a:lnTo>
                  <a:pt x="316" y="1216"/>
                </a:lnTo>
                <a:lnTo>
                  <a:pt x="318" y="1212"/>
                </a:lnTo>
                <a:lnTo>
                  <a:pt x="322" y="1206"/>
                </a:lnTo>
                <a:lnTo>
                  <a:pt x="326" y="1204"/>
                </a:lnTo>
                <a:lnTo>
                  <a:pt x="340" y="1204"/>
                </a:lnTo>
                <a:lnTo>
                  <a:pt x="342" y="1204"/>
                </a:lnTo>
                <a:lnTo>
                  <a:pt x="350" y="1202"/>
                </a:lnTo>
                <a:lnTo>
                  <a:pt x="358" y="1200"/>
                </a:lnTo>
                <a:lnTo>
                  <a:pt x="374" y="1188"/>
                </a:lnTo>
                <a:lnTo>
                  <a:pt x="380" y="1186"/>
                </a:lnTo>
                <a:lnTo>
                  <a:pt x="386" y="1184"/>
                </a:lnTo>
                <a:lnTo>
                  <a:pt x="390" y="1182"/>
                </a:lnTo>
                <a:lnTo>
                  <a:pt x="396" y="1180"/>
                </a:lnTo>
                <a:lnTo>
                  <a:pt x="402" y="1178"/>
                </a:lnTo>
                <a:lnTo>
                  <a:pt x="408" y="1178"/>
                </a:lnTo>
                <a:lnTo>
                  <a:pt x="412" y="1180"/>
                </a:lnTo>
                <a:lnTo>
                  <a:pt x="420" y="1186"/>
                </a:lnTo>
                <a:lnTo>
                  <a:pt x="424" y="1192"/>
                </a:lnTo>
                <a:lnTo>
                  <a:pt x="436" y="1208"/>
                </a:lnTo>
                <a:lnTo>
                  <a:pt x="444" y="1220"/>
                </a:lnTo>
                <a:lnTo>
                  <a:pt x="446" y="1226"/>
                </a:lnTo>
                <a:lnTo>
                  <a:pt x="450" y="1232"/>
                </a:lnTo>
                <a:lnTo>
                  <a:pt x="456" y="1236"/>
                </a:lnTo>
                <a:lnTo>
                  <a:pt x="482" y="1250"/>
                </a:lnTo>
                <a:lnTo>
                  <a:pt x="488" y="1254"/>
                </a:lnTo>
                <a:lnTo>
                  <a:pt x="492" y="1260"/>
                </a:lnTo>
                <a:lnTo>
                  <a:pt x="502" y="1274"/>
                </a:lnTo>
                <a:lnTo>
                  <a:pt x="506" y="1282"/>
                </a:lnTo>
                <a:lnTo>
                  <a:pt x="506" y="1290"/>
                </a:lnTo>
                <a:lnTo>
                  <a:pt x="506" y="1304"/>
                </a:lnTo>
                <a:lnTo>
                  <a:pt x="506" y="1312"/>
                </a:lnTo>
                <a:lnTo>
                  <a:pt x="508" y="1316"/>
                </a:lnTo>
                <a:lnTo>
                  <a:pt x="510" y="1316"/>
                </a:lnTo>
                <a:lnTo>
                  <a:pt x="512" y="1316"/>
                </a:lnTo>
                <a:lnTo>
                  <a:pt x="514" y="1312"/>
                </a:lnTo>
                <a:lnTo>
                  <a:pt x="518" y="1302"/>
                </a:lnTo>
                <a:lnTo>
                  <a:pt x="522" y="1294"/>
                </a:lnTo>
                <a:lnTo>
                  <a:pt x="524" y="1288"/>
                </a:lnTo>
                <a:lnTo>
                  <a:pt x="526" y="1282"/>
                </a:lnTo>
                <a:lnTo>
                  <a:pt x="528" y="1274"/>
                </a:lnTo>
                <a:lnTo>
                  <a:pt x="528" y="1270"/>
                </a:lnTo>
                <a:lnTo>
                  <a:pt x="528" y="1268"/>
                </a:lnTo>
                <a:lnTo>
                  <a:pt x="530" y="1266"/>
                </a:lnTo>
                <a:lnTo>
                  <a:pt x="532" y="1266"/>
                </a:lnTo>
                <a:lnTo>
                  <a:pt x="534" y="1266"/>
                </a:lnTo>
                <a:lnTo>
                  <a:pt x="540" y="1268"/>
                </a:lnTo>
                <a:lnTo>
                  <a:pt x="552" y="1272"/>
                </a:lnTo>
                <a:lnTo>
                  <a:pt x="554" y="1272"/>
                </a:lnTo>
                <a:lnTo>
                  <a:pt x="554" y="1270"/>
                </a:lnTo>
                <a:lnTo>
                  <a:pt x="552" y="1266"/>
                </a:lnTo>
                <a:lnTo>
                  <a:pt x="534" y="1248"/>
                </a:lnTo>
                <a:lnTo>
                  <a:pt x="520" y="1240"/>
                </a:lnTo>
                <a:lnTo>
                  <a:pt x="516" y="1236"/>
                </a:lnTo>
                <a:lnTo>
                  <a:pt x="504" y="1228"/>
                </a:lnTo>
                <a:lnTo>
                  <a:pt x="494" y="1216"/>
                </a:lnTo>
                <a:lnTo>
                  <a:pt x="484" y="1200"/>
                </a:lnTo>
                <a:lnTo>
                  <a:pt x="476" y="1188"/>
                </a:lnTo>
                <a:lnTo>
                  <a:pt x="472" y="1182"/>
                </a:lnTo>
                <a:lnTo>
                  <a:pt x="470" y="1174"/>
                </a:lnTo>
                <a:lnTo>
                  <a:pt x="468" y="1166"/>
                </a:lnTo>
                <a:lnTo>
                  <a:pt x="468" y="1164"/>
                </a:lnTo>
                <a:lnTo>
                  <a:pt x="470" y="1158"/>
                </a:lnTo>
                <a:lnTo>
                  <a:pt x="474" y="1156"/>
                </a:lnTo>
                <a:lnTo>
                  <a:pt x="478" y="1154"/>
                </a:lnTo>
                <a:lnTo>
                  <a:pt x="482" y="1156"/>
                </a:lnTo>
                <a:lnTo>
                  <a:pt x="488" y="1156"/>
                </a:lnTo>
                <a:lnTo>
                  <a:pt x="496" y="1162"/>
                </a:lnTo>
                <a:lnTo>
                  <a:pt x="502" y="1168"/>
                </a:lnTo>
                <a:lnTo>
                  <a:pt x="508" y="1176"/>
                </a:lnTo>
                <a:lnTo>
                  <a:pt x="510" y="1182"/>
                </a:lnTo>
                <a:lnTo>
                  <a:pt x="516" y="1196"/>
                </a:lnTo>
                <a:lnTo>
                  <a:pt x="520" y="1204"/>
                </a:lnTo>
                <a:lnTo>
                  <a:pt x="524" y="1208"/>
                </a:lnTo>
                <a:lnTo>
                  <a:pt x="540" y="1220"/>
                </a:lnTo>
                <a:lnTo>
                  <a:pt x="548" y="1224"/>
                </a:lnTo>
                <a:lnTo>
                  <a:pt x="552" y="1230"/>
                </a:lnTo>
                <a:lnTo>
                  <a:pt x="560" y="1238"/>
                </a:lnTo>
                <a:lnTo>
                  <a:pt x="564" y="1244"/>
                </a:lnTo>
                <a:lnTo>
                  <a:pt x="566" y="1248"/>
                </a:lnTo>
                <a:lnTo>
                  <a:pt x="570" y="1260"/>
                </a:lnTo>
                <a:lnTo>
                  <a:pt x="572" y="1266"/>
                </a:lnTo>
                <a:lnTo>
                  <a:pt x="576" y="1272"/>
                </a:lnTo>
                <a:lnTo>
                  <a:pt x="580" y="1280"/>
                </a:lnTo>
                <a:lnTo>
                  <a:pt x="584" y="1286"/>
                </a:lnTo>
                <a:lnTo>
                  <a:pt x="588" y="1290"/>
                </a:lnTo>
                <a:lnTo>
                  <a:pt x="594" y="1292"/>
                </a:lnTo>
                <a:lnTo>
                  <a:pt x="598" y="1292"/>
                </a:lnTo>
                <a:lnTo>
                  <a:pt x="602" y="1294"/>
                </a:lnTo>
                <a:lnTo>
                  <a:pt x="602" y="1296"/>
                </a:lnTo>
                <a:lnTo>
                  <a:pt x="602" y="1298"/>
                </a:lnTo>
                <a:lnTo>
                  <a:pt x="598" y="1304"/>
                </a:lnTo>
                <a:lnTo>
                  <a:pt x="596" y="1310"/>
                </a:lnTo>
                <a:lnTo>
                  <a:pt x="596" y="1314"/>
                </a:lnTo>
                <a:lnTo>
                  <a:pt x="598" y="1320"/>
                </a:lnTo>
                <a:lnTo>
                  <a:pt x="604" y="1326"/>
                </a:lnTo>
                <a:lnTo>
                  <a:pt x="608" y="1328"/>
                </a:lnTo>
                <a:lnTo>
                  <a:pt x="616" y="1330"/>
                </a:lnTo>
                <a:lnTo>
                  <a:pt x="620" y="1326"/>
                </a:lnTo>
                <a:lnTo>
                  <a:pt x="624" y="1322"/>
                </a:lnTo>
                <a:lnTo>
                  <a:pt x="626" y="1316"/>
                </a:lnTo>
                <a:lnTo>
                  <a:pt x="628" y="1312"/>
                </a:lnTo>
                <a:lnTo>
                  <a:pt x="632" y="1308"/>
                </a:lnTo>
                <a:lnTo>
                  <a:pt x="638" y="1306"/>
                </a:lnTo>
                <a:lnTo>
                  <a:pt x="640" y="1304"/>
                </a:lnTo>
                <a:lnTo>
                  <a:pt x="642" y="1302"/>
                </a:lnTo>
                <a:lnTo>
                  <a:pt x="640" y="1300"/>
                </a:lnTo>
                <a:lnTo>
                  <a:pt x="640" y="1296"/>
                </a:lnTo>
                <a:lnTo>
                  <a:pt x="632" y="1288"/>
                </a:lnTo>
                <a:lnTo>
                  <a:pt x="628" y="1282"/>
                </a:lnTo>
                <a:lnTo>
                  <a:pt x="626" y="1278"/>
                </a:lnTo>
                <a:lnTo>
                  <a:pt x="624" y="1272"/>
                </a:lnTo>
                <a:lnTo>
                  <a:pt x="620" y="1268"/>
                </a:lnTo>
                <a:lnTo>
                  <a:pt x="620" y="1266"/>
                </a:lnTo>
                <a:lnTo>
                  <a:pt x="620" y="1264"/>
                </a:lnTo>
                <a:lnTo>
                  <a:pt x="624" y="1260"/>
                </a:lnTo>
                <a:lnTo>
                  <a:pt x="638" y="1256"/>
                </a:lnTo>
                <a:lnTo>
                  <a:pt x="652" y="1254"/>
                </a:lnTo>
                <a:lnTo>
                  <a:pt x="656" y="1254"/>
                </a:lnTo>
                <a:lnTo>
                  <a:pt x="664" y="1254"/>
                </a:lnTo>
                <a:lnTo>
                  <a:pt x="668" y="1260"/>
                </a:lnTo>
                <a:lnTo>
                  <a:pt x="670" y="1266"/>
                </a:lnTo>
                <a:lnTo>
                  <a:pt x="674" y="1272"/>
                </a:lnTo>
                <a:lnTo>
                  <a:pt x="678" y="1280"/>
                </a:lnTo>
                <a:lnTo>
                  <a:pt x="680" y="1284"/>
                </a:lnTo>
                <a:lnTo>
                  <a:pt x="688" y="1300"/>
                </a:lnTo>
                <a:lnTo>
                  <a:pt x="690" y="1304"/>
                </a:lnTo>
                <a:lnTo>
                  <a:pt x="698" y="1318"/>
                </a:lnTo>
                <a:lnTo>
                  <a:pt x="700" y="1324"/>
                </a:lnTo>
                <a:lnTo>
                  <a:pt x="704" y="1328"/>
                </a:lnTo>
                <a:lnTo>
                  <a:pt x="712" y="1330"/>
                </a:lnTo>
                <a:lnTo>
                  <a:pt x="734" y="1330"/>
                </a:lnTo>
                <a:lnTo>
                  <a:pt x="748" y="1330"/>
                </a:lnTo>
                <a:lnTo>
                  <a:pt x="760" y="1334"/>
                </a:lnTo>
                <a:lnTo>
                  <a:pt x="774" y="1338"/>
                </a:lnTo>
                <a:lnTo>
                  <a:pt x="782" y="1338"/>
                </a:lnTo>
                <a:lnTo>
                  <a:pt x="788" y="1338"/>
                </a:lnTo>
                <a:lnTo>
                  <a:pt x="794" y="1334"/>
                </a:lnTo>
                <a:lnTo>
                  <a:pt x="802" y="1332"/>
                </a:lnTo>
                <a:lnTo>
                  <a:pt x="808" y="1334"/>
                </a:lnTo>
                <a:lnTo>
                  <a:pt x="814" y="1338"/>
                </a:lnTo>
                <a:lnTo>
                  <a:pt x="820" y="1340"/>
                </a:lnTo>
                <a:lnTo>
                  <a:pt x="824" y="1348"/>
                </a:lnTo>
                <a:lnTo>
                  <a:pt x="826" y="1354"/>
                </a:lnTo>
                <a:lnTo>
                  <a:pt x="828" y="1360"/>
                </a:lnTo>
                <a:lnTo>
                  <a:pt x="828" y="1368"/>
                </a:lnTo>
                <a:lnTo>
                  <a:pt x="814" y="1402"/>
                </a:lnTo>
                <a:lnTo>
                  <a:pt x="810" y="1408"/>
                </a:lnTo>
                <a:lnTo>
                  <a:pt x="806" y="1410"/>
                </a:lnTo>
                <a:lnTo>
                  <a:pt x="802" y="1412"/>
                </a:lnTo>
                <a:lnTo>
                  <a:pt x="798" y="1416"/>
                </a:lnTo>
                <a:lnTo>
                  <a:pt x="796" y="1422"/>
                </a:lnTo>
                <a:lnTo>
                  <a:pt x="792" y="1428"/>
                </a:lnTo>
                <a:lnTo>
                  <a:pt x="786" y="1434"/>
                </a:lnTo>
                <a:lnTo>
                  <a:pt x="780" y="1438"/>
                </a:lnTo>
                <a:lnTo>
                  <a:pt x="774" y="1438"/>
                </a:lnTo>
                <a:lnTo>
                  <a:pt x="760" y="1438"/>
                </a:lnTo>
                <a:lnTo>
                  <a:pt x="754" y="1438"/>
                </a:lnTo>
                <a:lnTo>
                  <a:pt x="748" y="1434"/>
                </a:lnTo>
                <a:lnTo>
                  <a:pt x="742" y="1430"/>
                </a:lnTo>
                <a:lnTo>
                  <a:pt x="734" y="1430"/>
                </a:lnTo>
                <a:lnTo>
                  <a:pt x="712" y="1436"/>
                </a:lnTo>
                <a:lnTo>
                  <a:pt x="704" y="1438"/>
                </a:lnTo>
                <a:lnTo>
                  <a:pt x="696" y="1436"/>
                </a:lnTo>
                <a:lnTo>
                  <a:pt x="682" y="1432"/>
                </a:lnTo>
                <a:lnTo>
                  <a:pt x="666" y="1428"/>
                </a:lnTo>
                <a:lnTo>
                  <a:pt x="662" y="1428"/>
                </a:lnTo>
                <a:lnTo>
                  <a:pt x="656" y="1428"/>
                </a:lnTo>
                <a:lnTo>
                  <a:pt x="650" y="1424"/>
                </a:lnTo>
                <a:lnTo>
                  <a:pt x="638" y="1416"/>
                </a:lnTo>
                <a:lnTo>
                  <a:pt x="632" y="1412"/>
                </a:lnTo>
                <a:lnTo>
                  <a:pt x="626" y="1410"/>
                </a:lnTo>
                <a:lnTo>
                  <a:pt x="618" y="1410"/>
                </a:lnTo>
                <a:lnTo>
                  <a:pt x="614" y="1410"/>
                </a:lnTo>
                <a:lnTo>
                  <a:pt x="598" y="1412"/>
                </a:lnTo>
                <a:lnTo>
                  <a:pt x="584" y="1416"/>
                </a:lnTo>
                <a:lnTo>
                  <a:pt x="578" y="1420"/>
                </a:lnTo>
                <a:lnTo>
                  <a:pt x="576" y="1428"/>
                </a:lnTo>
                <a:lnTo>
                  <a:pt x="576" y="1430"/>
                </a:lnTo>
                <a:lnTo>
                  <a:pt x="574" y="1438"/>
                </a:lnTo>
                <a:lnTo>
                  <a:pt x="570" y="1442"/>
                </a:lnTo>
                <a:lnTo>
                  <a:pt x="554" y="1446"/>
                </a:lnTo>
                <a:lnTo>
                  <a:pt x="548" y="1446"/>
                </a:lnTo>
                <a:lnTo>
                  <a:pt x="542" y="1442"/>
                </a:lnTo>
                <a:lnTo>
                  <a:pt x="534" y="1434"/>
                </a:lnTo>
                <a:lnTo>
                  <a:pt x="522" y="1424"/>
                </a:lnTo>
                <a:lnTo>
                  <a:pt x="512" y="1414"/>
                </a:lnTo>
                <a:lnTo>
                  <a:pt x="508" y="1410"/>
                </a:lnTo>
                <a:lnTo>
                  <a:pt x="500" y="1410"/>
                </a:lnTo>
                <a:lnTo>
                  <a:pt x="476" y="1410"/>
                </a:lnTo>
                <a:lnTo>
                  <a:pt x="470" y="1408"/>
                </a:lnTo>
                <a:lnTo>
                  <a:pt x="462" y="1406"/>
                </a:lnTo>
                <a:lnTo>
                  <a:pt x="456" y="1404"/>
                </a:lnTo>
                <a:lnTo>
                  <a:pt x="442" y="1396"/>
                </a:lnTo>
                <a:lnTo>
                  <a:pt x="436" y="1394"/>
                </a:lnTo>
                <a:lnTo>
                  <a:pt x="424" y="1386"/>
                </a:lnTo>
                <a:lnTo>
                  <a:pt x="422" y="1380"/>
                </a:lnTo>
                <a:lnTo>
                  <a:pt x="424" y="1374"/>
                </a:lnTo>
                <a:lnTo>
                  <a:pt x="434" y="1358"/>
                </a:lnTo>
                <a:lnTo>
                  <a:pt x="436" y="1350"/>
                </a:lnTo>
                <a:lnTo>
                  <a:pt x="436" y="1344"/>
                </a:lnTo>
                <a:lnTo>
                  <a:pt x="434" y="1338"/>
                </a:lnTo>
                <a:lnTo>
                  <a:pt x="428" y="1332"/>
                </a:lnTo>
                <a:lnTo>
                  <a:pt x="422" y="1328"/>
                </a:lnTo>
                <a:lnTo>
                  <a:pt x="418" y="1326"/>
                </a:lnTo>
                <a:lnTo>
                  <a:pt x="406" y="1322"/>
                </a:lnTo>
                <a:lnTo>
                  <a:pt x="402" y="1322"/>
                </a:lnTo>
                <a:lnTo>
                  <a:pt x="400" y="1324"/>
                </a:lnTo>
                <a:lnTo>
                  <a:pt x="400" y="1328"/>
                </a:lnTo>
                <a:lnTo>
                  <a:pt x="400" y="1324"/>
                </a:lnTo>
                <a:lnTo>
                  <a:pt x="398" y="1324"/>
                </a:lnTo>
                <a:lnTo>
                  <a:pt x="396" y="1326"/>
                </a:lnTo>
                <a:lnTo>
                  <a:pt x="390" y="1330"/>
                </a:lnTo>
                <a:lnTo>
                  <a:pt x="382" y="1332"/>
                </a:lnTo>
                <a:lnTo>
                  <a:pt x="378" y="1332"/>
                </a:lnTo>
                <a:lnTo>
                  <a:pt x="362" y="1332"/>
                </a:lnTo>
                <a:lnTo>
                  <a:pt x="320" y="1332"/>
                </a:lnTo>
                <a:lnTo>
                  <a:pt x="312" y="1332"/>
                </a:lnTo>
                <a:lnTo>
                  <a:pt x="304" y="1334"/>
                </a:lnTo>
                <a:lnTo>
                  <a:pt x="270" y="1348"/>
                </a:lnTo>
                <a:lnTo>
                  <a:pt x="254" y="1354"/>
                </a:lnTo>
                <a:lnTo>
                  <a:pt x="250" y="1358"/>
                </a:lnTo>
                <a:lnTo>
                  <a:pt x="244" y="1360"/>
                </a:lnTo>
                <a:lnTo>
                  <a:pt x="242" y="1362"/>
                </a:lnTo>
                <a:lnTo>
                  <a:pt x="242" y="1364"/>
                </a:lnTo>
                <a:lnTo>
                  <a:pt x="242" y="1362"/>
                </a:lnTo>
                <a:lnTo>
                  <a:pt x="240" y="1362"/>
                </a:lnTo>
                <a:lnTo>
                  <a:pt x="238" y="1360"/>
                </a:lnTo>
                <a:lnTo>
                  <a:pt x="224" y="1360"/>
                </a:lnTo>
                <a:lnTo>
                  <a:pt x="220" y="1360"/>
                </a:lnTo>
                <a:lnTo>
                  <a:pt x="208" y="1360"/>
                </a:lnTo>
                <a:lnTo>
                  <a:pt x="196" y="1356"/>
                </a:lnTo>
                <a:lnTo>
                  <a:pt x="190" y="1354"/>
                </a:lnTo>
                <a:lnTo>
                  <a:pt x="188" y="1354"/>
                </a:lnTo>
                <a:lnTo>
                  <a:pt x="184" y="1354"/>
                </a:lnTo>
                <a:lnTo>
                  <a:pt x="182" y="1356"/>
                </a:lnTo>
                <a:lnTo>
                  <a:pt x="180" y="1358"/>
                </a:lnTo>
                <a:lnTo>
                  <a:pt x="168" y="1374"/>
                </a:lnTo>
                <a:lnTo>
                  <a:pt x="158" y="1386"/>
                </a:lnTo>
                <a:lnTo>
                  <a:pt x="150" y="1394"/>
                </a:lnTo>
                <a:lnTo>
                  <a:pt x="140" y="1406"/>
                </a:lnTo>
                <a:lnTo>
                  <a:pt x="130" y="1422"/>
                </a:lnTo>
                <a:lnTo>
                  <a:pt x="122" y="1436"/>
                </a:lnTo>
                <a:lnTo>
                  <a:pt x="116" y="1460"/>
                </a:lnTo>
                <a:lnTo>
                  <a:pt x="114" y="1466"/>
                </a:lnTo>
                <a:lnTo>
                  <a:pt x="108" y="1472"/>
                </a:lnTo>
                <a:lnTo>
                  <a:pt x="82" y="1484"/>
                </a:lnTo>
                <a:lnTo>
                  <a:pt x="70" y="1492"/>
                </a:lnTo>
                <a:lnTo>
                  <a:pt x="66" y="1498"/>
                </a:lnTo>
                <a:lnTo>
                  <a:pt x="62" y="1502"/>
                </a:lnTo>
                <a:lnTo>
                  <a:pt x="52" y="1514"/>
                </a:lnTo>
                <a:lnTo>
                  <a:pt x="32" y="1550"/>
                </a:lnTo>
                <a:lnTo>
                  <a:pt x="24" y="1564"/>
                </a:lnTo>
                <a:lnTo>
                  <a:pt x="12" y="1598"/>
                </a:lnTo>
                <a:lnTo>
                  <a:pt x="8" y="1606"/>
                </a:lnTo>
                <a:lnTo>
                  <a:pt x="10" y="1614"/>
                </a:lnTo>
                <a:lnTo>
                  <a:pt x="16" y="1626"/>
                </a:lnTo>
                <a:lnTo>
                  <a:pt x="18" y="1642"/>
                </a:lnTo>
                <a:lnTo>
                  <a:pt x="18" y="1666"/>
                </a:lnTo>
                <a:lnTo>
                  <a:pt x="16" y="1672"/>
                </a:lnTo>
                <a:lnTo>
                  <a:pt x="12" y="1678"/>
                </a:lnTo>
                <a:lnTo>
                  <a:pt x="8" y="1684"/>
                </a:lnTo>
                <a:lnTo>
                  <a:pt x="6" y="1692"/>
                </a:lnTo>
                <a:lnTo>
                  <a:pt x="0" y="1706"/>
                </a:lnTo>
                <a:lnTo>
                  <a:pt x="0" y="1712"/>
                </a:lnTo>
                <a:lnTo>
                  <a:pt x="0" y="1720"/>
                </a:lnTo>
                <a:lnTo>
                  <a:pt x="6" y="1744"/>
                </a:lnTo>
                <a:lnTo>
                  <a:pt x="8" y="1750"/>
                </a:lnTo>
                <a:lnTo>
                  <a:pt x="12" y="1752"/>
                </a:lnTo>
                <a:lnTo>
                  <a:pt x="18" y="1752"/>
                </a:lnTo>
                <a:lnTo>
                  <a:pt x="20" y="1752"/>
                </a:lnTo>
                <a:lnTo>
                  <a:pt x="18" y="1752"/>
                </a:lnTo>
                <a:lnTo>
                  <a:pt x="20" y="1760"/>
                </a:lnTo>
                <a:lnTo>
                  <a:pt x="24" y="1764"/>
                </a:lnTo>
                <a:lnTo>
                  <a:pt x="26" y="1768"/>
                </a:lnTo>
                <a:lnTo>
                  <a:pt x="30" y="1770"/>
                </a:lnTo>
                <a:lnTo>
                  <a:pt x="32" y="1768"/>
                </a:lnTo>
                <a:lnTo>
                  <a:pt x="30" y="1770"/>
                </a:lnTo>
                <a:lnTo>
                  <a:pt x="30" y="1772"/>
                </a:lnTo>
                <a:lnTo>
                  <a:pt x="32" y="1772"/>
                </a:lnTo>
                <a:lnTo>
                  <a:pt x="36" y="1774"/>
                </a:lnTo>
                <a:lnTo>
                  <a:pt x="40" y="1778"/>
                </a:lnTo>
                <a:lnTo>
                  <a:pt x="52" y="1804"/>
                </a:lnTo>
                <a:lnTo>
                  <a:pt x="56" y="1810"/>
                </a:lnTo>
                <a:lnTo>
                  <a:pt x="60" y="1816"/>
                </a:lnTo>
                <a:lnTo>
                  <a:pt x="72" y="1824"/>
                </a:lnTo>
                <a:lnTo>
                  <a:pt x="84" y="1832"/>
                </a:lnTo>
                <a:lnTo>
                  <a:pt x="94" y="1838"/>
                </a:lnTo>
                <a:lnTo>
                  <a:pt x="102" y="1844"/>
                </a:lnTo>
                <a:lnTo>
                  <a:pt x="128" y="1864"/>
                </a:lnTo>
                <a:lnTo>
                  <a:pt x="136" y="1868"/>
                </a:lnTo>
                <a:lnTo>
                  <a:pt x="142" y="1870"/>
                </a:lnTo>
                <a:lnTo>
                  <a:pt x="146" y="1870"/>
                </a:lnTo>
                <a:lnTo>
                  <a:pt x="152" y="1868"/>
                </a:lnTo>
                <a:lnTo>
                  <a:pt x="154" y="1868"/>
                </a:lnTo>
                <a:lnTo>
                  <a:pt x="154" y="1866"/>
                </a:lnTo>
                <a:lnTo>
                  <a:pt x="154" y="1868"/>
                </a:lnTo>
                <a:lnTo>
                  <a:pt x="158" y="1868"/>
                </a:lnTo>
                <a:lnTo>
                  <a:pt x="162" y="1870"/>
                </a:lnTo>
                <a:lnTo>
                  <a:pt x="166" y="1870"/>
                </a:lnTo>
                <a:lnTo>
                  <a:pt x="182" y="1868"/>
                </a:lnTo>
                <a:lnTo>
                  <a:pt x="206" y="1862"/>
                </a:lnTo>
                <a:lnTo>
                  <a:pt x="218" y="1860"/>
                </a:lnTo>
                <a:lnTo>
                  <a:pt x="224" y="1860"/>
                </a:lnTo>
                <a:lnTo>
                  <a:pt x="232" y="1860"/>
                </a:lnTo>
                <a:lnTo>
                  <a:pt x="244" y="1860"/>
                </a:lnTo>
                <a:lnTo>
                  <a:pt x="260" y="1856"/>
                </a:lnTo>
                <a:lnTo>
                  <a:pt x="274" y="1852"/>
                </a:lnTo>
                <a:lnTo>
                  <a:pt x="282" y="1850"/>
                </a:lnTo>
                <a:lnTo>
                  <a:pt x="288" y="1844"/>
                </a:lnTo>
                <a:lnTo>
                  <a:pt x="294" y="1842"/>
                </a:lnTo>
                <a:lnTo>
                  <a:pt x="300" y="1838"/>
                </a:lnTo>
                <a:lnTo>
                  <a:pt x="306" y="1838"/>
                </a:lnTo>
                <a:lnTo>
                  <a:pt x="312" y="1840"/>
                </a:lnTo>
                <a:lnTo>
                  <a:pt x="320" y="1840"/>
                </a:lnTo>
                <a:lnTo>
                  <a:pt x="322" y="1840"/>
                </a:lnTo>
                <a:lnTo>
                  <a:pt x="330" y="1842"/>
                </a:lnTo>
                <a:lnTo>
                  <a:pt x="334" y="1846"/>
                </a:lnTo>
                <a:lnTo>
                  <a:pt x="346" y="1862"/>
                </a:lnTo>
                <a:lnTo>
                  <a:pt x="352" y="1868"/>
                </a:lnTo>
                <a:lnTo>
                  <a:pt x="358" y="1870"/>
                </a:lnTo>
                <a:lnTo>
                  <a:pt x="362" y="1870"/>
                </a:lnTo>
                <a:lnTo>
                  <a:pt x="370" y="1870"/>
                </a:lnTo>
                <a:lnTo>
                  <a:pt x="378" y="1874"/>
                </a:lnTo>
                <a:lnTo>
                  <a:pt x="384" y="1876"/>
                </a:lnTo>
                <a:lnTo>
                  <a:pt x="388" y="1878"/>
                </a:lnTo>
                <a:lnTo>
                  <a:pt x="392" y="1878"/>
                </a:lnTo>
                <a:lnTo>
                  <a:pt x="392" y="1876"/>
                </a:lnTo>
                <a:lnTo>
                  <a:pt x="392" y="1878"/>
                </a:lnTo>
                <a:lnTo>
                  <a:pt x="394" y="1878"/>
                </a:lnTo>
                <a:lnTo>
                  <a:pt x="398" y="1878"/>
                </a:lnTo>
                <a:lnTo>
                  <a:pt x="404" y="1880"/>
                </a:lnTo>
                <a:lnTo>
                  <a:pt x="408" y="1884"/>
                </a:lnTo>
                <a:lnTo>
                  <a:pt x="410" y="1890"/>
                </a:lnTo>
                <a:lnTo>
                  <a:pt x="410" y="1896"/>
                </a:lnTo>
                <a:lnTo>
                  <a:pt x="410" y="1900"/>
                </a:lnTo>
                <a:lnTo>
                  <a:pt x="410" y="1908"/>
                </a:lnTo>
                <a:lnTo>
                  <a:pt x="410" y="1916"/>
                </a:lnTo>
                <a:lnTo>
                  <a:pt x="410" y="1920"/>
                </a:lnTo>
                <a:lnTo>
                  <a:pt x="410" y="1936"/>
                </a:lnTo>
                <a:lnTo>
                  <a:pt x="410" y="1950"/>
                </a:lnTo>
                <a:lnTo>
                  <a:pt x="412" y="1956"/>
                </a:lnTo>
                <a:lnTo>
                  <a:pt x="414" y="1964"/>
                </a:lnTo>
                <a:lnTo>
                  <a:pt x="434" y="1990"/>
                </a:lnTo>
                <a:lnTo>
                  <a:pt x="438" y="1994"/>
                </a:lnTo>
                <a:lnTo>
                  <a:pt x="440" y="1994"/>
                </a:lnTo>
                <a:lnTo>
                  <a:pt x="442" y="1994"/>
                </a:lnTo>
                <a:lnTo>
                  <a:pt x="440" y="1996"/>
                </a:lnTo>
                <a:lnTo>
                  <a:pt x="440" y="1998"/>
                </a:lnTo>
                <a:lnTo>
                  <a:pt x="444" y="2002"/>
                </a:lnTo>
                <a:lnTo>
                  <a:pt x="452" y="2014"/>
                </a:lnTo>
                <a:lnTo>
                  <a:pt x="456" y="2020"/>
                </a:lnTo>
                <a:lnTo>
                  <a:pt x="458" y="2026"/>
                </a:lnTo>
                <a:lnTo>
                  <a:pt x="458" y="2034"/>
                </a:lnTo>
                <a:lnTo>
                  <a:pt x="458" y="2038"/>
                </a:lnTo>
                <a:lnTo>
                  <a:pt x="458" y="2046"/>
                </a:lnTo>
                <a:lnTo>
                  <a:pt x="460" y="2054"/>
                </a:lnTo>
                <a:lnTo>
                  <a:pt x="468" y="2096"/>
                </a:lnTo>
                <a:lnTo>
                  <a:pt x="472" y="2112"/>
                </a:lnTo>
                <a:lnTo>
                  <a:pt x="476" y="2124"/>
                </a:lnTo>
                <a:lnTo>
                  <a:pt x="478" y="2134"/>
                </a:lnTo>
                <a:lnTo>
                  <a:pt x="472" y="2144"/>
                </a:lnTo>
                <a:lnTo>
                  <a:pt x="462" y="2166"/>
                </a:lnTo>
                <a:lnTo>
                  <a:pt x="460" y="2172"/>
                </a:lnTo>
                <a:lnTo>
                  <a:pt x="458" y="2180"/>
                </a:lnTo>
                <a:lnTo>
                  <a:pt x="458" y="2204"/>
                </a:lnTo>
                <a:lnTo>
                  <a:pt x="460" y="2212"/>
                </a:lnTo>
                <a:lnTo>
                  <a:pt x="460" y="2210"/>
                </a:lnTo>
                <a:lnTo>
                  <a:pt x="460" y="2212"/>
                </a:lnTo>
                <a:lnTo>
                  <a:pt x="456" y="2220"/>
                </a:lnTo>
                <a:lnTo>
                  <a:pt x="452" y="2234"/>
                </a:lnTo>
                <a:lnTo>
                  <a:pt x="450" y="2242"/>
                </a:lnTo>
                <a:lnTo>
                  <a:pt x="452" y="2248"/>
                </a:lnTo>
                <a:lnTo>
                  <a:pt x="484" y="2302"/>
                </a:lnTo>
                <a:lnTo>
                  <a:pt x="488" y="2308"/>
                </a:lnTo>
                <a:lnTo>
                  <a:pt x="488" y="2314"/>
                </a:lnTo>
                <a:lnTo>
                  <a:pt x="490" y="2328"/>
                </a:lnTo>
                <a:lnTo>
                  <a:pt x="496" y="2380"/>
                </a:lnTo>
                <a:lnTo>
                  <a:pt x="500" y="2386"/>
                </a:lnTo>
                <a:lnTo>
                  <a:pt x="504" y="2392"/>
                </a:lnTo>
                <a:lnTo>
                  <a:pt x="520" y="2402"/>
                </a:lnTo>
                <a:lnTo>
                  <a:pt x="528" y="2406"/>
                </a:lnTo>
                <a:lnTo>
                  <a:pt x="528" y="2404"/>
                </a:lnTo>
                <a:lnTo>
                  <a:pt x="528" y="2406"/>
                </a:lnTo>
                <a:lnTo>
                  <a:pt x="532" y="2414"/>
                </a:lnTo>
                <a:lnTo>
                  <a:pt x="534" y="2420"/>
                </a:lnTo>
                <a:lnTo>
                  <a:pt x="540" y="2434"/>
                </a:lnTo>
                <a:lnTo>
                  <a:pt x="546" y="2458"/>
                </a:lnTo>
                <a:lnTo>
                  <a:pt x="548" y="2474"/>
                </a:lnTo>
                <a:lnTo>
                  <a:pt x="548" y="2478"/>
                </a:lnTo>
                <a:lnTo>
                  <a:pt x="548" y="2486"/>
                </a:lnTo>
                <a:lnTo>
                  <a:pt x="552" y="2492"/>
                </a:lnTo>
                <a:lnTo>
                  <a:pt x="562" y="2508"/>
                </a:lnTo>
                <a:lnTo>
                  <a:pt x="568" y="2512"/>
                </a:lnTo>
                <a:lnTo>
                  <a:pt x="574" y="2514"/>
                </a:lnTo>
                <a:lnTo>
                  <a:pt x="598" y="2508"/>
                </a:lnTo>
                <a:lnTo>
                  <a:pt x="614" y="2504"/>
                </a:lnTo>
                <a:lnTo>
                  <a:pt x="638" y="2498"/>
                </a:lnTo>
                <a:lnTo>
                  <a:pt x="654" y="2496"/>
                </a:lnTo>
                <a:lnTo>
                  <a:pt x="676" y="2496"/>
                </a:lnTo>
                <a:lnTo>
                  <a:pt x="684" y="2494"/>
                </a:lnTo>
                <a:lnTo>
                  <a:pt x="690" y="2490"/>
                </a:lnTo>
                <a:lnTo>
                  <a:pt x="748" y="2424"/>
                </a:lnTo>
                <a:lnTo>
                  <a:pt x="756" y="2410"/>
                </a:lnTo>
                <a:lnTo>
                  <a:pt x="770" y="2376"/>
                </a:lnTo>
                <a:lnTo>
                  <a:pt x="770" y="2370"/>
                </a:lnTo>
                <a:lnTo>
                  <a:pt x="770" y="2368"/>
                </a:lnTo>
                <a:lnTo>
                  <a:pt x="768" y="2368"/>
                </a:lnTo>
                <a:lnTo>
                  <a:pt x="770" y="2368"/>
                </a:lnTo>
                <a:lnTo>
                  <a:pt x="772" y="2366"/>
                </a:lnTo>
                <a:lnTo>
                  <a:pt x="772" y="2364"/>
                </a:lnTo>
                <a:lnTo>
                  <a:pt x="774" y="2358"/>
                </a:lnTo>
                <a:lnTo>
                  <a:pt x="778" y="2354"/>
                </a:lnTo>
                <a:lnTo>
                  <a:pt x="806" y="2334"/>
                </a:lnTo>
                <a:lnTo>
                  <a:pt x="810" y="2328"/>
                </a:lnTo>
                <a:lnTo>
                  <a:pt x="814" y="2322"/>
                </a:lnTo>
                <a:lnTo>
                  <a:pt x="818" y="2308"/>
                </a:lnTo>
                <a:lnTo>
                  <a:pt x="820" y="2300"/>
                </a:lnTo>
                <a:lnTo>
                  <a:pt x="820" y="2292"/>
                </a:lnTo>
                <a:lnTo>
                  <a:pt x="814" y="2268"/>
                </a:lnTo>
                <a:lnTo>
                  <a:pt x="814" y="2260"/>
                </a:lnTo>
                <a:lnTo>
                  <a:pt x="816" y="2254"/>
                </a:lnTo>
                <a:lnTo>
                  <a:pt x="826" y="2238"/>
                </a:lnTo>
                <a:lnTo>
                  <a:pt x="832" y="2232"/>
                </a:lnTo>
                <a:lnTo>
                  <a:pt x="838" y="2228"/>
                </a:lnTo>
                <a:lnTo>
                  <a:pt x="874" y="2206"/>
                </a:lnTo>
                <a:lnTo>
                  <a:pt x="880" y="2202"/>
                </a:lnTo>
                <a:lnTo>
                  <a:pt x="884" y="2194"/>
                </a:lnTo>
                <a:lnTo>
                  <a:pt x="886" y="2190"/>
                </a:lnTo>
                <a:lnTo>
                  <a:pt x="894" y="2176"/>
                </a:lnTo>
                <a:lnTo>
                  <a:pt x="896" y="2170"/>
                </a:lnTo>
                <a:lnTo>
                  <a:pt x="898" y="2162"/>
                </a:lnTo>
                <a:lnTo>
                  <a:pt x="898" y="2156"/>
                </a:lnTo>
                <a:lnTo>
                  <a:pt x="892" y="2132"/>
                </a:lnTo>
                <a:lnTo>
                  <a:pt x="890" y="2116"/>
                </a:lnTo>
                <a:lnTo>
                  <a:pt x="890" y="2112"/>
                </a:lnTo>
                <a:lnTo>
                  <a:pt x="890" y="2108"/>
                </a:lnTo>
                <a:lnTo>
                  <a:pt x="888" y="2106"/>
                </a:lnTo>
                <a:lnTo>
                  <a:pt x="886" y="2108"/>
                </a:lnTo>
                <a:lnTo>
                  <a:pt x="888" y="2106"/>
                </a:lnTo>
                <a:lnTo>
                  <a:pt x="888" y="2102"/>
                </a:lnTo>
                <a:lnTo>
                  <a:pt x="886" y="2098"/>
                </a:lnTo>
                <a:lnTo>
                  <a:pt x="882" y="2094"/>
                </a:lnTo>
                <a:lnTo>
                  <a:pt x="880" y="2086"/>
                </a:lnTo>
                <a:lnTo>
                  <a:pt x="880" y="2054"/>
                </a:lnTo>
                <a:lnTo>
                  <a:pt x="880" y="2046"/>
                </a:lnTo>
                <a:lnTo>
                  <a:pt x="876" y="2038"/>
                </a:lnTo>
                <a:lnTo>
                  <a:pt x="874" y="2032"/>
                </a:lnTo>
                <a:lnTo>
                  <a:pt x="872" y="2026"/>
                </a:lnTo>
                <a:lnTo>
                  <a:pt x="876" y="2020"/>
                </a:lnTo>
                <a:lnTo>
                  <a:pt x="880" y="2016"/>
                </a:lnTo>
                <a:lnTo>
                  <a:pt x="880" y="2012"/>
                </a:lnTo>
                <a:lnTo>
                  <a:pt x="882" y="2006"/>
                </a:lnTo>
                <a:lnTo>
                  <a:pt x="884" y="2000"/>
                </a:lnTo>
                <a:lnTo>
                  <a:pt x="894" y="1984"/>
                </a:lnTo>
                <a:lnTo>
                  <a:pt x="900" y="1978"/>
                </a:lnTo>
                <a:lnTo>
                  <a:pt x="906" y="1974"/>
                </a:lnTo>
                <a:lnTo>
                  <a:pt x="912" y="1970"/>
                </a:lnTo>
                <a:lnTo>
                  <a:pt x="918" y="1968"/>
                </a:lnTo>
                <a:lnTo>
                  <a:pt x="922" y="1960"/>
                </a:lnTo>
                <a:lnTo>
                  <a:pt x="934" y="1936"/>
                </a:lnTo>
                <a:lnTo>
                  <a:pt x="940" y="1930"/>
                </a:lnTo>
                <a:lnTo>
                  <a:pt x="946" y="1924"/>
                </a:lnTo>
                <a:lnTo>
                  <a:pt x="970" y="1912"/>
                </a:lnTo>
                <a:lnTo>
                  <a:pt x="984" y="1902"/>
                </a:lnTo>
                <a:lnTo>
                  <a:pt x="1012" y="1874"/>
                </a:lnTo>
                <a:lnTo>
                  <a:pt x="1016" y="1868"/>
                </a:lnTo>
                <a:lnTo>
                  <a:pt x="1020" y="1862"/>
                </a:lnTo>
                <a:lnTo>
                  <a:pt x="1044" y="1808"/>
                </a:lnTo>
                <a:lnTo>
                  <a:pt x="1048" y="1792"/>
                </a:lnTo>
                <a:lnTo>
                  <a:pt x="1054" y="1770"/>
                </a:lnTo>
                <a:lnTo>
                  <a:pt x="1054" y="1766"/>
                </a:lnTo>
                <a:lnTo>
                  <a:pt x="1054" y="1764"/>
                </a:lnTo>
                <a:lnTo>
                  <a:pt x="1050" y="1764"/>
                </a:lnTo>
                <a:lnTo>
                  <a:pt x="1048" y="1764"/>
                </a:lnTo>
                <a:lnTo>
                  <a:pt x="976" y="1780"/>
                </a:lnTo>
                <a:lnTo>
                  <a:pt x="968" y="1780"/>
                </a:lnTo>
                <a:lnTo>
                  <a:pt x="960" y="1778"/>
                </a:lnTo>
                <a:lnTo>
                  <a:pt x="956" y="1774"/>
                </a:lnTo>
                <a:lnTo>
                  <a:pt x="944" y="1766"/>
                </a:lnTo>
                <a:lnTo>
                  <a:pt x="934" y="1754"/>
                </a:lnTo>
                <a:lnTo>
                  <a:pt x="904" y="1710"/>
                </a:lnTo>
                <a:lnTo>
                  <a:pt x="898" y="1704"/>
                </a:lnTo>
                <a:lnTo>
                  <a:pt x="892" y="1700"/>
                </a:lnTo>
                <a:lnTo>
                  <a:pt x="886" y="1696"/>
                </a:lnTo>
                <a:lnTo>
                  <a:pt x="880" y="1692"/>
                </a:lnTo>
                <a:lnTo>
                  <a:pt x="876" y="1686"/>
                </a:lnTo>
                <a:lnTo>
                  <a:pt x="864" y="1670"/>
                </a:lnTo>
                <a:lnTo>
                  <a:pt x="860" y="1664"/>
                </a:lnTo>
                <a:lnTo>
                  <a:pt x="858" y="1656"/>
                </a:lnTo>
                <a:lnTo>
                  <a:pt x="852" y="1642"/>
                </a:lnTo>
                <a:lnTo>
                  <a:pt x="848" y="1626"/>
                </a:lnTo>
                <a:lnTo>
                  <a:pt x="842" y="1602"/>
                </a:lnTo>
                <a:lnTo>
                  <a:pt x="840" y="1596"/>
                </a:lnTo>
                <a:lnTo>
                  <a:pt x="834" y="1590"/>
                </a:lnTo>
                <a:lnTo>
                  <a:pt x="826" y="1582"/>
                </a:lnTo>
                <a:lnTo>
                  <a:pt x="822" y="1574"/>
                </a:lnTo>
                <a:lnTo>
                  <a:pt x="818" y="1568"/>
                </a:lnTo>
                <a:lnTo>
                  <a:pt x="814" y="1544"/>
                </a:lnTo>
                <a:lnTo>
                  <a:pt x="808" y="1530"/>
                </a:lnTo>
                <a:lnTo>
                  <a:pt x="796" y="1504"/>
                </a:lnTo>
                <a:lnTo>
                  <a:pt x="786" y="1492"/>
                </a:lnTo>
                <a:lnTo>
                  <a:pt x="768" y="1474"/>
                </a:lnTo>
                <a:lnTo>
                  <a:pt x="766" y="1470"/>
                </a:lnTo>
                <a:lnTo>
                  <a:pt x="770" y="1472"/>
                </a:lnTo>
                <a:lnTo>
                  <a:pt x="794" y="1484"/>
                </a:lnTo>
                <a:lnTo>
                  <a:pt x="798" y="1484"/>
                </a:lnTo>
                <a:lnTo>
                  <a:pt x="800" y="1484"/>
                </a:lnTo>
                <a:lnTo>
                  <a:pt x="804" y="1482"/>
                </a:lnTo>
                <a:lnTo>
                  <a:pt x="804" y="1480"/>
                </a:lnTo>
                <a:lnTo>
                  <a:pt x="808" y="1476"/>
                </a:lnTo>
                <a:lnTo>
                  <a:pt x="810" y="1474"/>
                </a:lnTo>
                <a:lnTo>
                  <a:pt x="810" y="1472"/>
                </a:lnTo>
                <a:lnTo>
                  <a:pt x="812" y="1474"/>
                </a:lnTo>
                <a:lnTo>
                  <a:pt x="814" y="1476"/>
                </a:lnTo>
                <a:lnTo>
                  <a:pt x="818" y="1480"/>
                </a:lnTo>
                <a:lnTo>
                  <a:pt x="824" y="1494"/>
                </a:lnTo>
                <a:lnTo>
                  <a:pt x="856" y="1550"/>
                </a:lnTo>
                <a:lnTo>
                  <a:pt x="866" y="1562"/>
                </a:lnTo>
                <a:lnTo>
                  <a:pt x="874" y="1570"/>
                </a:lnTo>
                <a:lnTo>
                  <a:pt x="878" y="1576"/>
                </a:lnTo>
                <a:lnTo>
                  <a:pt x="882" y="1584"/>
                </a:lnTo>
                <a:lnTo>
                  <a:pt x="886" y="1598"/>
                </a:lnTo>
                <a:lnTo>
                  <a:pt x="892" y="1614"/>
                </a:lnTo>
                <a:lnTo>
                  <a:pt x="898" y="1636"/>
                </a:lnTo>
                <a:lnTo>
                  <a:pt x="900" y="1644"/>
                </a:lnTo>
                <a:lnTo>
                  <a:pt x="904" y="1650"/>
                </a:lnTo>
                <a:lnTo>
                  <a:pt x="924" y="1668"/>
                </a:lnTo>
                <a:lnTo>
                  <a:pt x="928" y="1674"/>
                </a:lnTo>
                <a:lnTo>
                  <a:pt x="928" y="1678"/>
                </a:lnTo>
                <a:lnTo>
                  <a:pt x="928" y="1684"/>
                </a:lnTo>
                <a:lnTo>
                  <a:pt x="932" y="1690"/>
                </a:lnTo>
                <a:lnTo>
                  <a:pt x="936" y="1696"/>
                </a:lnTo>
                <a:lnTo>
                  <a:pt x="942" y="1710"/>
                </a:lnTo>
                <a:lnTo>
                  <a:pt x="954" y="1736"/>
                </a:lnTo>
                <a:lnTo>
                  <a:pt x="960" y="1740"/>
                </a:lnTo>
                <a:lnTo>
                  <a:pt x="966" y="1740"/>
                </a:lnTo>
                <a:lnTo>
                  <a:pt x="980" y="1736"/>
                </a:lnTo>
                <a:lnTo>
                  <a:pt x="996" y="1732"/>
                </a:lnTo>
                <a:lnTo>
                  <a:pt x="1000" y="1732"/>
                </a:lnTo>
                <a:lnTo>
                  <a:pt x="1006" y="1732"/>
                </a:lnTo>
                <a:lnTo>
                  <a:pt x="1012" y="1728"/>
                </a:lnTo>
                <a:lnTo>
                  <a:pt x="1020" y="1718"/>
                </a:lnTo>
                <a:lnTo>
                  <a:pt x="1028" y="1714"/>
                </a:lnTo>
                <a:lnTo>
                  <a:pt x="1034" y="1710"/>
                </a:lnTo>
                <a:lnTo>
                  <a:pt x="1048" y="1706"/>
                </a:lnTo>
                <a:lnTo>
                  <a:pt x="1064" y="1700"/>
                </a:lnTo>
                <a:lnTo>
                  <a:pt x="1088" y="1688"/>
                </a:lnTo>
                <a:lnTo>
                  <a:pt x="1096" y="1684"/>
                </a:lnTo>
                <a:lnTo>
                  <a:pt x="1102" y="1680"/>
                </a:lnTo>
                <a:lnTo>
                  <a:pt x="1128" y="1668"/>
                </a:lnTo>
                <a:lnTo>
                  <a:pt x="1134" y="1664"/>
                </a:lnTo>
                <a:lnTo>
                  <a:pt x="1140" y="1658"/>
                </a:lnTo>
                <a:lnTo>
                  <a:pt x="1158" y="1632"/>
                </a:lnTo>
                <a:lnTo>
                  <a:pt x="1168" y="1618"/>
                </a:lnTo>
                <a:lnTo>
                  <a:pt x="1170" y="1612"/>
                </a:lnTo>
                <a:lnTo>
                  <a:pt x="1180" y="1600"/>
                </a:lnTo>
                <a:lnTo>
                  <a:pt x="1188" y="1592"/>
                </a:lnTo>
                <a:lnTo>
                  <a:pt x="1188" y="1588"/>
                </a:lnTo>
                <a:lnTo>
                  <a:pt x="1190" y="1586"/>
                </a:lnTo>
                <a:lnTo>
                  <a:pt x="1188" y="1584"/>
                </a:lnTo>
                <a:lnTo>
                  <a:pt x="1186" y="1582"/>
                </a:lnTo>
                <a:lnTo>
                  <a:pt x="1160" y="1562"/>
                </a:lnTo>
                <a:lnTo>
                  <a:pt x="1154" y="1558"/>
                </a:lnTo>
                <a:lnTo>
                  <a:pt x="1148" y="1556"/>
                </a:lnTo>
                <a:lnTo>
                  <a:pt x="1144" y="1554"/>
                </a:lnTo>
                <a:lnTo>
                  <a:pt x="1140" y="1548"/>
                </a:lnTo>
                <a:lnTo>
                  <a:pt x="1138" y="1544"/>
                </a:lnTo>
                <a:lnTo>
                  <a:pt x="1132" y="1540"/>
                </a:lnTo>
                <a:lnTo>
                  <a:pt x="1126" y="1538"/>
                </a:lnTo>
                <a:lnTo>
                  <a:pt x="1102" y="1544"/>
                </a:lnTo>
                <a:lnTo>
                  <a:pt x="1096" y="1544"/>
                </a:lnTo>
                <a:lnTo>
                  <a:pt x="1088" y="1542"/>
                </a:lnTo>
                <a:lnTo>
                  <a:pt x="1082" y="1540"/>
                </a:lnTo>
                <a:lnTo>
                  <a:pt x="1076" y="1536"/>
                </a:lnTo>
                <a:lnTo>
                  <a:pt x="1070" y="1536"/>
                </a:lnTo>
                <a:lnTo>
                  <a:pt x="1058" y="1534"/>
                </a:lnTo>
                <a:lnTo>
                  <a:pt x="1054" y="1530"/>
                </a:lnTo>
                <a:lnTo>
                  <a:pt x="1048" y="1526"/>
                </a:lnTo>
                <a:lnTo>
                  <a:pt x="1044" y="1520"/>
                </a:lnTo>
                <a:lnTo>
                  <a:pt x="1040" y="1506"/>
                </a:lnTo>
                <a:lnTo>
                  <a:pt x="1036" y="1498"/>
                </a:lnTo>
                <a:lnTo>
                  <a:pt x="1032" y="1492"/>
                </a:lnTo>
                <a:lnTo>
                  <a:pt x="1022" y="1484"/>
                </a:lnTo>
                <a:lnTo>
                  <a:pt x="1018" y="1478"/>
                </a:lnTo>
                <a:lnTo>
                  <a:pt x="1018" y="1472"/>
                </a:lnTo>
                <a:lnTo>
                  <a:pt x="1018" y="1468"/>
                </a:lnTo>
                <a:lnTo>
                  <a:pt x="1022" y="1462"/>
                </a:lnTo>
                <a:lnTo>
                  <a:pt x="1026" y="1458"/>
                </a:lnTo>
                <a:lnTo>
                  <a:pt x="1026" y="1452"/>
                </a:lnTo>
                <a:lnTo>
                  <a:pt x="1028" y="1452"/>
                </a:lnTo>
                <a:lnTo>
                  <a:pt x="1032" y="1454"/>
                </a:lnTo>
                <a:lnTo>
                  <a:pt x="1040" y="1462"/>
                </a:lnTo>
                <a:lnTo>
                  <a:pt x="1052" y="1474"/>
                </a:lnTo>
                <a:lnTo>
                  <a:pt x="1060" y="1482"/>
                </a:lnTo>
                <a:lnTo>
                  <a:pt x="1072" y="1492"/>
                </a:lnTo>
                <a:lnTo>
                  <a:pt x="1088" y="1504"/>
                </a:lnTo>
                <a:lnTo>
                  <a:pt x="1102" y="1510"/>
                </a:lnTo>
                <a:lnTo>
                  <a:pt x="1116" y="1514"/>
                </a:lnTo>
                <a:lnTo>
                  <a:pt x="1124" y="1516"/>
                </a:lnTo>
                <a:lnTo>
                  <a:pt x="1132" y="1514"/>
                </a:lnTo>
                <a:lnTo>
                  <a:pt x="1136" y="1510"/>
                </a:lnTo>
                <a:lnTo>
                  <a:pt x="1144" y="1510"/>
                </a:lnTo>
                <a:lnTo>
                  <a:pt x="1150" y="1514"/>
                </a:lnTo>
                <a:lnTo>
                  <a:pt x="1158" y="1522"/>
                </a:lnTo>
                <a:lnTo>
                  <a:pt x="1164" y="1526"/>
                </a:lnTo>
                <a:lnTo>
                  <a:pt x="1172" y="1530"/>
                </a:lnTo>
                <a:lnTo>
                  <a:pt x="1206" y="1544"/>
                </a:lnTo>
                <a:lnTo>
                  <a:pt x="1218" y="1546"/>
                </a:lnTo>
                <a:lnTo>
                  <a:pt x="1222" y="1546"/>
                </a:lnTo>
                <a:lnTo>
                  <a:pt x="1230" y="1544"/>
                </a:lnTo>
                <a:lnTo>
                  <a:pt x="1244" y="1538"/>
                </a:lnTo>
                <a:lnTo>
                  <a:pt x="1260" y="1536"/>
                </a:lnTo>
                <a:lnTo>
                  <a:pt x="1292" y="1536"/>
                </a:lnTo>
                <a:lnTo>
                  <a:pt x="1300" y="1538"/>
                </a:lnTo>
                <a:lnTo>
                  <a:pt x="1306" y="1544"/>
                </a:lnTo>
                <a:lnTo>
                  <a:pt x="1316" y="1558"/>
                </a:lnTo>
                <a:lnTo>
                  <a:pt x="1320" y="1566"/>
                </a:lnTo>
                <a:lnTo>
                  <a:pt x="1326" y="1572"/>
                </a:lnTo>
                <a:lnTo>
                  <a:pt x="1336" y="1588"/>
                </a:lnTo>
                <a:lnTo>
                  <a:pt x="1346" y="1602"/>
                </a:lnTo>
                <a:lnTo>
                  <a:pt x="1354" y="1610"/>
                </a:lnTo>
                <a:lnTo>
                  <a:pt x="1360" y="1612"/>
                </a:lnTo>
                <a:lnTo>
                  <a:pt x="1366" y="1610"/>
                </a:lnTo>
                <a:lnTo>
                  <a:pt x="1382" y="1600"/>
                </a:lnTo>
                <a:lnTo>
                  <a:pt x="1386" y="1598"/>
                </a:lnTo>
                <a:lnTo>
                  <a:pt x="1388" y="1600"/>
                </a:lnTo>
                <a:lnTo>
                  <a:pt x="1390" y="1600"/>
                </a:lnTo>
                <a:lnTo>
                  <a:pt x="1390" y="1604"/>
                </a:lnTo>
                <a:lnTo>
                  <a:pt x="1398" y="1676"/>
                </a:lnTo>
                <a:lnTo>
                  <a:pt x="1402" y="1692"/>
                </a:lnTo>
                <a:lnTo>
                  <a:pt x="1408" y="1714"/>
                </a:lnTo>
                <a:lnTo>
                  <a:pt x="1414" y="1730"/>
                </a:lnTo>
                <a:lnTo>
                  <a:pt x="1434" y="1764"/>
                </a:lnTo>
                <a:lnTo>
                  <a:pt x="1442" y="1778"/>
                </a:lnTo>
                <a:lnTo>
                  <a:pt x="1444" y="1784"/>
                </a:lnTo>
                <a:lnTo>
                  <a:pt x="1452" y="1798"/>
                </a:lnTo>
                <a:lnTo>
                  <a:pt x="1464" y="1814"/>
                </a:lnTo>
                <a:lnTo>
                  <a:pt x="1466" y="1816"/>
                </a:lnTo>
                <a:lnTo>
                  <a:pt x="1468" y="1816"/>
                </a:lnTo>
                <a:lnTo>
                  <a:pt x="1470" y="1816"/>
                </a:lnTo>
                <a:lnTo>
                  <a:pt x="1472" y="1814"/>
                </a:lnTo>
                <a:lnTo>
                  <a:pt x="1474" y="1808"/>
                </a:lnTo>
                <a:lnTo>
                  <a:pt x="1484" y="1796"/>
                </a:lnTo>
                <a:lnTo>
                  <a:pt x="1492" y="1786"/>
                </a:lnTo>
                <a:lnTo>
                  <a:pt x="1500" y="1774"/>
                </a:lnTo>
                <a:lnTo>
                  <a:pt x="1504" y="1768"/>
                </a:lnTo>
                <a:lnTo>
                  <a:pt x="1506" y="1762"/>
                </a:lnTo>
                <a:lnTo>
                  <a:pt x="1506" y="1754"/>
                </a:lnTo>
                <a:lnTo>
                  <a:pt x="1506" y="1730"/>
                </a:lnTo>
                <a:lnTo>
                  <a:pt x="1510" y="1716"/>
                </a:lnTo>
                <a:lnTo>
                  <a:pt x="1514" y="1700"/>
                </a:lnTo>
                <a:lnTo>
                  <a:pt x="1518" y="1694"/>
                </a:lnTo>
                <a:lnTo>
                  <a:pt x="1522" y="1688"/>
                </a:lnTo>
                <a:lnTo>
                  <a:pt x="1540" y="1670"/>
                </a:lnTo>
                <a:lnTo>
                  <a:pt x="1554" y="1660"/>
                </a:lnTo>
                <a:lnTo>
                  <a:pt x="1578" y="1648"/>
                </a:lnTo>
                <a:lnTo>
                  <a:pt x="1590" y="1638"/>
                </a:lnTo>
                <a:lnTo>
                  <a:pt x="1598" y="1630"/>
                </a:lnTo>
                <a:lnTo>
                  <a:pt x="1604" y="1624"/>
                </a:lnTo>
                <a:lnTo>
                  <a:pt x="1608" y="1618"/>
                </a:lnTo>
                <a:lnTo>
                  <a:pt x="1612" y="1604"/>
                </a:lnTo>
                <a:lnTo>
                  <a:pt x="1616" y="1598"/>
                </a:lnTo>
                <a:lnTo>
                  <a:pt x="1622" y="1596"/>
                </a:lnTo>
                <a:lnTo>
                  <a:pt x="1636" y="1596"/>
                </a:lnTo>
                <a:lnTo>
                  <a:pt x="1644" y="1596"/>
                </a:lnTo>
                <a:lnTo>
                  <a:pt x="1652" y="1592"/>
                </a:lnTo>
                <a:lnTo>
                  <a:pt x="1666" y="1588"/>
                </a:lnTo>
                <a:lnTo>
                  <a:pt x="1676" y="1586"/>
                </a:lnTo>
                <a:lnTo>
                  <a:pt x="1686" y="1588"/>
                </a:lnTo>
                <a:lnTo>
                  <a:pt x="1688" y="1590"/>
                </a:lnTo>
                <a:lnTo>
                  <a:pt x="1694" y="1594"/>
                </a:lnTo>
                <a:lnTo>
                  <a:pt x="1700" y="1598"/>
                </a:lnTo>
                <a:lnTo>
                  <a:pt x="1702" y="1604"/>
                </a:lnTo>
                <a:lnTo>
                  <a:pt x="1706" y="1612"/>
                </a:lnTo>
                <a:lnTo>
                  <a:pt x="1708" y="1618"/>
                </a:lnTo>
                <a:lnTo>
                  <a:pt x="1714" y="1632"/>
                </a:lnTo>
                <a:lnTo>
                  <a:pt x="1728" y="1676"/>
                </a:lnTo>
                <a:lnTo>
                  <a:pt x="1732" y="1682"/>
                </a:lnTo>
                <a:lnTo>
                  <a:pt x="1738" y="1688"/>
                </a:lnTo>
                <a:lnTo>
                  <a:pt x="1744" y="1690"/>
                </a:lnTo>
                <a:lnTo>
                  <a:pt x="1750" y="1692"/>
                </a:lnTo>
                <a:lnTo>
                  <a:pt x="1758" y="1690"/>
                </a:lnTo>
                <a:lnTo>
                  <a:pt x="1764" y="1688"/>
                </a:lnTo>
                <a:lnTo>
                  <a:pt x="1770" y="1686"/>
                </a:lnTo>
                <a:lnTo>
                  <a:pt x="1776" y="1688"/>
                </a:lnTo>
                <a:lnTo>
                  <a:pt x="1780" y="1694"/>
                </a:lnTo>
                <a:lnTo>
                  <a:pt x="1782" y="1700"/>
                </a:lnTo>
                <a:lnTo>
                  <a:pt x="1788" y="1716"/>
                </a:lnTo>
                <a:lnTo>
                  <a:pt x="1790" y="1730"/>
                </a:lnTo>
                <a:lnTo>
                  <a:pt x="1790" y="1754"/>
                </a:lnTo>
                <a:lnTo>
                  <a:pt x="1790" y="1770"/>
                </a:lnTo>
                <a:lnTo>
                  <a:pt x="1790" y="1802"/>
                </a:lnTo>
                <a:lnTo>
                  <a:pt x="1792" y="1810"/>
                </a:lnTo>
                <a:lnTo>
                  <a:pt x="1796" y="1816"/>
                </a:lnTo>
                <a:lnTo>
                  <a:pt x="1804" y="1824"/>
                </a:lnTo>
                <a:lnTo>
                  <a:pt x="1814" y="1838"/>
                </a:lnTo>
                <a:lnTo>
                  <a:pt x="1816" y="1842"/>
                </a:lnTo>
                <a:lnTo>
                  <a:pt x="1822" y="1858"/>
                </a:lnTo>
                <a:lnTo>
                  <a:pt x="1826" y="1862"/>
                </a:lnTo>
                <a:lnTo>
                  <a:pt x="1834" y="1876"/>
                </a:lnTo>
                <a:lnTo>
                  <a:pt x="1842" y="1884"/>
                </a:lnTo>
                <a:lnTo>
                  <a:pt x="1854" y="1894"/>
                </a:lnTo>
                <a:lnTo>
                  <a:pt x="1872" y="1912"/>
                </a:lnTo>
                <a:lnTo>
                  <a:pt x="1878" y="1916"/>
                </a:lnTo>
                <a:lnTo>
                  <a:pt x="1880" y="1914"/>
                </a:lnTo>
                <a:lnTo>
                  <a:pt x="1884" y="1914"/>
                </a:lnTo>
                <a:lnTo>
                  <a:pt x="1886" y="1908"/>
                </a:lnTo>
                <a:lnTo>
                  <a:pt x="1886" y="1900"/>
                </a:lnTo>
                <a:lnTo>
                  <a:pt x="1880" y="1886"/>
                </a:lnTo>
                <a:lnTo>
                  <a:pt x="1874" y="1872"/>
                </a:lnTo>
                <a:lnTo>
                  <a:pt x="1872" y="1866"/>
                </a:lnTo>
                <a:lnTo>
                  <a:pt x="1862" y="1854"/>
                </a:lnTo>
                <a:lnTo>
                  <a:pt x="1854" y="1846"/>
                </a:lnTo>
                <a:lnTo>
                  <a:pt x="1842" y="1836"/>
                </a:lnTo>
                <a:lnTo>
                  <a:pt x="1836" y="1834"/>
                </a:lnTo>
                <a:lnTo>
                  <a:pt x="1824" y="1826"/>
                </a:lnTo>
                <a:lnTo>
                  <a:pt x="1820" y="1820"/>
                </a:lnTo>
                <a:lnTo>
                  <a:pt x="1818" y="1812"/>
                </a:lnTo>
                <a:lnTo>
                  <a:pt x="1812" y="1790"/>
                </a:lnTo>
                <a:lnTo>
                  <a:pt x="1810" y="1774"/>
                </a:lnTo>
                <a:lnTo>
                  <a:pt x="1810" y="1770"/>
                </a:lnTo>
                <a:lnTo>
                  <a:pt x="1812" y="1754"/>
                </a:lnTo>
                <a:lnTo>
                  <a:pt x="1816" y="1740"/>
                </a:lnTo>
                <a:lnTo>
                  <a:pt x="1818" y="1736"/>
                </a:lnTo>
                <a:lnTo>
                  <a:pt x="1820" y="1734"/>
                </a:lnTo>
                <a:lnTo>
                  <a:pt x="1824" y="1734"/>
                </a:lnTo>
                <a:lnTo>
                  <a:pt x="1826" y="1734"/>
                </a:lnTo>
                <a:lnTo>
                  <a:pt x="1842" y="1740"/>
                </a:lnTo>
                <a:lnTo>
                  <a:pt x="1848" y="1742"/>
                </a:lnTo>
                <a:lnTo>
                  <a:pt x="1854" y="1746"/>
                </a:lnTo>
                <a:lnTo>
                  <a:pt x="1858" y="1752"/>
                </a:lnTo>
                <a:lnTo>
                  <a:pt x="1864" y="1758"/>
                </a:lnTo>
                <a:lnTo>
                  <a:pt x="1872" y="1766"/>
                </a:lnTo>
                <a:lnTo>
                  <a:pt x="1884" y="1776"/>
                </a:lnTo>
                <a:lnTo>
                  <a:pt x="1888" y="1782"/>
                </a:lnTo>
                <a:lnTo>
                  <a:pt x="1894" y="1780"/>
                </a:lnTo>
                <a:lnTo>
                  <a:pt x="1898" y="1782"/>
                </a:lnTo>
                <a:lnTo>
                  <a:pt x="1902" y="1788"/>
                </a:lnTo>
                <a:lnTo>
                  <a:pt x="1904" y="1794"/>
                </a:lnTo>
                <a:lnTo>
                  <a:pt x="1906" y="1796"/>
                </a:lnTo>
                <a:lnTo>
                  <a:pt x="1908" y="1798"/>
                </a:lnTo>
                <a:lnTo>
                  <a:pt x="1912" y="1798"/>
                </a:lnTo>
                <a:lnTo>
                  <a:pt x="1914" y="1796"/>
                </a:lnTo>
                <a:lnTo>
                  <a:pt x="1940" y="1776"/>
                </a:lnTo>
                <a:lnTo>
                  <a:pt x="1952" y="1766"/>
                </a:lnTo>
                <a:lnTo>
                  <a:pt x="1962" y="1758"/>
                </a:lnTo>
                <a:lnTo>
                  <a:pt x="1964" y="1752"/>
                </a:lnTo>
                <a:lnTo>
                  <a:pt x="1964" y="1744"/>
                </a:lnTo>
                <a:lnTo>
                  <a:pt x="1950" y="1690"/>
                </a:lnTo>
                <a:lnTo>
                  <a:pt x="1946" y="1684"/>
                </a:lnTo>
                <a:lnTo>
                  <a:pt x="1942" y="1678"/>
                </a:lnTo>
                <a:lnTo>
                  <a:pt x="1932" y="1666"/>
                </a:lnTo>
                <a:lnTo>
                  <a:pt x="1922" y="1650"/>
                </a:lnTo>
                <a:lnTo>
                  <a:pt x="1914" y="1636"/>
                </a:lnTo>
                <a:lnTo>
                  <a:pt x="1912" y="1632"/>
                </a:lnTo>
                <a:lnTo>
                  <a:pt x="1910" y="1626"/>
                </a:lnTo>
                <a:lnTo>
                  <a:pt x="1912" y="1620"/>
                </a:lnTo>
                <a:lnTo>
                  <a:pt x="1924" y="1612"/>
                </a:lnTo>
                <a:lnTo>
                  <a:pt x="1930" y="1608"/>
                </a:lnTo>
                <a:lnTo>
                  <a:pt x="1942" y="1606"/>
                </a:lnTo>
                <a:lnTo>
                  <a:pt x="1948" y="1606"/>
                </a:lnTo>
                <a:lnTo>
                  <a:pt x="1954" y="1610"/>
                </a:lnTo>
                <a:lnTo>
                  <a:pt x="1970" y="1620"/>
                </a:lnTo>
                <a:lnTo>
                  <a:pt x="1972" y="1622"/>
                </a:lnTo>
                <a:lnTo>
                  <a:pt x="1974" y="1620"/>
                </a:lnTo>
                <a:lnTo>
                  <a:pt x="1976" y="1620"/>
                </a:lnTo>
                <a:lnTo>
                  <a:pt x="1976" y="1616"/>
                </a:lnTo>
                <a:lnTo>
                  <a:pt x="1976" y="1614"/>
                </a:lnTo>
                <a:lnTo>
                  <a:pt x="1978" y="1606"/>
                </a:lnTo>
                <a:lnTo>
                  <a:pt x="1984" y="1604"/>
                </a:lnTo>
                <a:lnTo>
                  <a:pt x="2008" y="1598"/>
                </a:lnTo>
                <a:lnTo>
                  <a:pt x="2014" y="1594"/>
                </a:lnTo>
                <a:lnTo>
                  <a:pt x="2020" y="1590"/>
                </a:lnTo>
                <a:lnTo>
                  <a:pt x="2024" y="1586"/>
                </a:lnTo>
                <a:lnTo>
                  <a:pt x="2030" y="1586"/>
                </a:lnTo>
                <a:lnTo>
                  <a:pt x="2040" y="1586"/>
                </a:lnTo>
                <a:lnTo>
                  <a:pt x="2052" y="1582"/>
                </a:lnTo>
                <a:lnTo>
                  <a:pt x="2056" y="1580"/>
                </a:lnTo>
                <a:lnTo>
                  <a:pt x="2072" y="1572"/>
                </a:lnTo>
                <a:lnTo>
                  <a:pt x="2076" y="1570"/>
                </a:lnTo>
                <a:lnTo>
                  <a:pt x="2090" y="1562"/>
                </a:lnTo>
                <a:lnTo>
                  <a:pt x="2106" y="1550"/>
                </a:lnTo>
                <a:lnTo>
                  <a:pt x="2112" y="1546"/>
                </a:lnTo>
                <a:lnTo>
                  <a:pt x="2116" y="1540"/>
                </a:lnTo>
                <a:lnTo>
                  <a:pt x="2120" y="1534"/>
                </a:lnTo>
                <a:lnTo>
                  <a:pt x="2126" y="1520"/>
                </a:lnTo>
                <a:lnTo>
                  <a:pt x="2130" y="1514"/>
                </a:lnTo>
                <a:lnTo>
                  <a:pt x="2138" y="1500"/>
                </a:lnTo>
                <a:lnTo>
                  <a:pt x="2148" y="1484"/>
                </a:lnTo>
                <a:lnTo>
                  <a:pt x="2150" y="1478"/>
                </a:lnTo>
                <a:lnTo>
                  <a:pt x="2152" y="1470"/>
                </a:lnTo>
                <a:lnTo>
                  <a:pt x="2152" y="1466"/>
                </a:lnTo>
                <a:lnTo>
                  <a:pt x="2150" y="1460"/>
                </a:lnTo>
                <a:lnTo>
                  <a:pt x="2148" y="1454"/>
                </a:lnTo>
                <a:lnTo>
                  <a:pt x="2146" y="1448"/>
                </a:lnTo>
                <a:lnTo>
                  <a:pt x="2148" y="1444"/>
                </a:lnTo>
                <a:lnTo>
                  <a:pt x="2150" y="1438"/>
                </a:lnTo>
                <a:lnTo>
                  <a:pt x="2148" y="1432"/>
                </a:lnTo>
                <a:lnTo>
                  <a:pt x="2146" y="1426"/>
                </a:lnTo>
                <a:lnTo>
                  <a:pt x="2140" y="1412"/>
                </a:lnTo>
                <a:lnTo>
                  <a:pt x="2126" y="1378"/>
                </a:lnTo>
                <a:lnTo>
                  <a:pt x="2122" y="1366"/>
                </a:lnTo>
                <a:lnTo>
                  <a:pt x="2124" y="1360"/>
                </a:lnTo>
                <a:lnTo>
                  <a:pt x="2128" y="1354"/>
                </a:lnTo>
                <a:lnTo>
                  <a:pt x="2136" y="1346"/>
                </a:lnTo>
                <a:lnTo>
                  <a:pt x="2150" y="1338"/>
                </a:lnTo>
                <a:lnTo>
                  <a:pt x="2154" y="1334"/>
                </a:lnTo>
                <a:lnTo>
                  <a:pt x="2160" y="1330"/>
                </a:lnTo>
                <a:lnTo>
                  <a:pt x="2162" y="1326"/>
                </a:lnTo>
                <a:lnTo>
                  <a:pt x="2160" y="1322"/>
                </a:lnTo>
                <a:lnTo>
                  <a:pt x="2154" y="1322"/>
                </a:lnTo>
                <a:lnTo>
                  <a:pt x="2140" y="1322"/>
                </a:lnTo>
                <a:lnTo>
                  <a:pt x="2128" y="1322"/>
                </a:lnTo>
                <a:lnTo>
                  <a:pt x="2118" y="1322"/>
                </a:lnTo>
                <a:lnTo>
                  <a:pt x="2114" y="1320"/>
                </a:lnTo>
                <a:lnTo>
                  <a:pt x="2110" y="1314"/>
                </a:lnTo>
                <a:lnTo>
                  <a:pt x="2106" y="1308"/>
                </a:lnTo>
                <a:lnTo>
                  <a:pt x="2098" y="1296"/>
                </a:lnTo>
                <a:lnTo>
                  <a:pt x="2096" y="1294"/>
                </a:lnTo>
                <a:lnTo>
                  <a:pt x="2096" y="1292"/>
                </a:lnTo>
                <a:lnTo>
                  <a:pt x="2100" y="1288"/>
                </a:lnTo>
                <a:lnTo>
                  <a:pt x="2106" y="1286"/>
                </a:lnTo>
                <a:lnTo>
                  <a:pt x="2120" y="1278"/>
                </a:lnTo>
                <a:lnTo>
                  <a:pt x="2126" y="1276"/>
                </a:lnTo>
                <a:lnTo>
                  <a:pt x="2138" y="1266"/>
                </a:lnTo>
                <a:lnTo>
                  <a:pt x="2146" y="1258"/>
                </a:lnTo>
                <a:lnTo>
                  <a:pt x="2152" y="1254"/>
                </a:lnTo>
                <a:lnTo>
                  <a:pt x="2158" y="1252"/>
                </a:lnTo>
                <a:lnTo>
                  <a:pt x="2158" y="1254"/>
                </a:lnTo>
                <a:lnTo>
                  <a:pt x="2160" y="1254"/>
                </a:lnTo>
                <a:lnTo>
                  <a:pt x="2158" y="1260"/>
                </a:lnTo>
                <a:lnTo>
                  <a:pt x="2156" y="1266"/>
                </a:lnTo>
                <a:lnTo>
                  <a:pt x="2154" y="1272"/>
                </a:lnTo>
                <a:lnTo>
                  <a:pt x="2158" y="1278"/>
                </a:lnTo>
                <a:lnTo>
                  <a:pt x="2162" y="1280"/>
                </a:lnTo>
                <a:lnTo>
                  <a:pt x="2166" y="1282"/>
                </a:lnTo>
                <a:lnTo>
                  <a:pt x="2180" y="1280"/>
                </a:lnTo>
                <a:lnTo>
                  <a:pt x="2194" y="1274"/>
                </a:lnTo>
                <a:lnTo>
                  <a:pt x="2202" y="1274"/>
                </a:lnTo>
                <a:lnTo>
                  <a:pt x="2208" y="1276"/>
                </a:lnTo>
                <a:lnTo>
                  <a:pt x="2214" y="1278"/>
                </a:lnTo>
                <a:lnTo>
                  <a:pt x="2220" y="1284"/>
                </a:lnTo>
                <a:lnTo>
                  <a:pt x="2224" y="1290"/>
                </a:lnTo>
                <a:lnTo>
                  <a:pt x="2228" y="1294"/>
                </a:lnTo>
                <a:lnTo>
                  <a:pt x="2230" y="1306"/>
                </a:lnTo>
                <a:lnTo>
                  <a:pt x="2230" y="1320"/>
                </a:lnTo>
                <a:lnTo>
                  <a:pt x="2230" y="1332"/>
                </a:lnTo>
                <a:lnTo>
                  <a:pt x="2228" y="1348"/>
                </a:lnTo>
                <a:lnTo>
                  <a:pt x="2224" y="1362"/>
                </a:lnTo>
                <a:lnTo>
                  <a:pt x="2222" y="1366"/>
                </a:lnTo>
                <a:lnTo>
                  <a:pt x="2224" y="1368"/>
                </a:lnTo>
                <a:lnTo>
                  <a:pt x="2226" y="1370"/>
                </a:lnTo>
                <a:lnTo>
                  <a:pt x="2228" y="1370"/>
                </a:lnTo>
                <a:lnTo>
                  <a:pt x="2232" y="1370"/>
                </a:lnTo>
                <a:lnTo>
                  <a:pt x="2240" y="1370"/>
                </a:lnTo>
                <a:lnTo>
                  <a:pt x="2248" y="1366"/>
                </a:lnTo>
                <a:lnTo>
                  <a:pt x="2252" y="1364"/>
                </a:lnTo>
                <a:lnTo>
                  <a:pt x="2264" y="1356"/>
                </a:lnTo>
                <a:lnTo>
                  <a:pt x="2274" y="1346"/>
                </a:lnTo>
                <a:lnTo>
                  <a:pt x="2278" y="1340"/>
                </a:lnTo>
                <a:lnTo>
                  <a:pt x="2276" y="1334"/>
                </a:lnTo>
                <a:lnTo>
                  <a:pt x="2264" y="1308"/>
                </a:lnTo>
                <a:lnTo>
                  <a:pt x="2260" y="1296"/>
                </a:lnTo>
                <a:lnTo>
                  <a:pt x="2260" y="1284"/>
                </a:lnTo>
                <a:lnTo>
                  <a:pt x="2260" y="1280"/>
                </a:lnTo>
                <a:lnTo>
                  <a:pt x="2260" y="1268"/>
                </a:lnTo>
                <a:lnTo>
                  <a:pt x="2256" y="1256"/>
                </a:lnTo>
                <a:lnTo>
                  <a:pt x="2254" y="1250"/>
                </a:lnTo>
                <a:lnTo>
                  <a:pt x="2252" y="1244"/>
                </a:lnTo>
                <a:lnTo>
                  <a:pt x="2256" y="1238"/>
                </a:lnTo>
                <a:lnTo>
                  <a:pt x="2266" y="1228"/>
                </a:lnTo>
                <a:lnTo>
                  <a:pt x="2274" y="1220"/>
                </a:lnTo>
                <a:lnTo>
                  <a:pt x="2280" y="1216"/>
                </a:lnTo>
                <a:lnTo>
                  <a:pt x="2286" y="1214"/>
                </a:lnTo>
                <a:lnTo>
                  <a:pt x="2290" y="1216"/>
                </a:lnTo>
                <a:lnTo>
                  <a:pt x="2292" y="1218"/>
                </a:lnTo>
                <a:lnTo>
                  <a:pt x="2292" y="1222"/>
                </a:lnTo>
                <a:lnTo>
                  <a:pt x="2294" y="1224"/>
                </a:lnTo>
                <a:lnTo>
                  <a:pt x="2304" y="1224"/>
                </a:lnTo>
                <a:lnTo>
                  <a:pt x="2310" y="1222"/>
                </a:lnTo>
                <a:lnTo>
                  <a:pt x="2314" y="1218"/>
                </a:lnTo>
                <a:lnTo>
                  <a:pt x="2320" y="1216"/>
                </a:lnTo>
                <a:lnTo>
                  <a:pt x="2326" y="1218"/>
                </a:lnTo>
                <a:lnTo>
                  <a:pt x="2332" y="1220"/>
                </a:lnTo>
                <a:lnTo>
                  <a:pt x="2338" y="1222"/>
                </a:lnTo>
                <a:lnTo>
                  <a:pt x="2344" y="1218"/>
                </a:lnTo>
                <a:lnTo>
                  <a:pt x="2362" y="1200"/>
                </a:lnTo>
                <a:lnTo>
                  <a:pt x="2374" y="1188"/>
                </a:lnTo>
                <a:lnTo>
                  <a:pt x="2382" y="1180"/>
                </a:lnTo>
                <a:lnTo>
                  <a:pt x="2392" y="1168"/>
                </a:lnTo>
                <a:lnTo>
                  <a:pt x="2422" y="1132"/>
                </a:lnTo>
                <a:lnTo>
                  <a:pt x="2430" y="1118"/>
                </a:lnTo>
                <a:lnTo>
                  <a:pt x="2442" y="1094"/>
                </a:lnTo>
                <a:lnTo>
                  <a:pt x="2446" y="1086"/>
                </a:lnTo>
                <a:lnTo>
                  <a:pt x="2446" y="1078"/>
                </a:lnTo>
                <a:lnTo>
                  <a:pt x="2446" y="1056"/>
                </a:lnTo>
                <a:lnTo>
                  <a:pt x="2448" y="1040"/>
                </a:lnTo>
                <a:lnTo>
                  <a:pt x="2454" y="996"/>
                </a:lnTo>
                <a:lnTo>
                  <a:pt x="2456" y="980"/>
                </a:lnTo>
                <a:lnTo>
                  <a:pt x="2456" y="978"/>
                </a:lnTo>
                <a:lnTo>
                  <a:pt x="2454" y="970"/>
                </a:lnTo>
                <a:lnTo>
                  <a:pt x="2450" y="964"/>
                </a:lnTo>
                <a:lnTo>
                  <a:pt x="2442" y="956"/>
                </a:lnTo>
                <a:lnTo>
                  <a:pt x="2436" y="952"/>
                </a:lnTo>
                <a:lnTo>
                  <a:pt x="2430" y="954"/>
                </a:lnTo>
                <a:lnTo>
                  <a:pt x="2414" y="964"/>
                </a:lnTo>
                <a:lnTo>
                  <a:pt x="2406" y="968"/>
                </a:lnTo>
                <a:lnTo>
                  <a:pt x="2400" y="966"/>
                </a:lnTo>
                <a:lnTo>
                  <a:pt x="2394" y="964"/>
                </a:lnTo>
                <a:lnTo>
                  <a:pt x="2388" y="958"/>
                </a:lnTo>
                <a:lnTo>
                  <a:pt x="2384" y="952"/>
                </a:lnTo>
                <a:lnTo>
                  <a:pt x="2382" y="948"/>
                </a:lnTo>
                <a:lnTo>
                  <a:pt x="2378" y="942"/>
                </a:lnTo>
                <a:lnTo>
                  <a:pt x="2372" y="940"/>
                </a:lnTo>
                <a:lnTo>
                  <a:pt x="2370" y="938"/>
                </a:lnTo>
                <a:lnTo>
                  <a:pt x="2372" y="936"/>
                </a:lnTo>
                <a:lnTo>
                  <a:pt x="2384" y="924"/>
                </a:lnTo>
                <a:lnTo>
                  <a:pt x="2402" y="906"/>
                </a:lnTo>
                <a:lnTo>
                  <a:pt x="2412" y="896"/>
                </a:lnTo>
                <a:lnTo>
                  <a:pt x="2420" y="888"/>
                </a:lnTo>
                <a:lnTo>
                  <a:pt x="2424" y="882"/>
                </a:lnTo>
                <a:lnTo>
                  <a:pt x="2426" y="876"/>
                </a:lnTo>
                <a:lnTo>
                  <a:pt x="2428" y="872"/>
                </a:lnTo>
                <a:lnTo>
                  <a:pt x="2432" y="866"/>
                </a:lnTo>
                <a:lnTo>
                  <a:pt x="2490" y="808"/>
                </a:lnTo>
                <a:lnTo>
                  <a:pt x="2496" y="804"/>
                </a:lnTo>
                <a:lnTo>
                  <a:pt x="2504" y="802"/>
                </a:lnTo>
                <a:lnTo>
                  <a:pt x="2506" y="802"/>
                </a:lnTo>
                <a:lnTo>
                  <a:pt x="2522" y="802"/>
                </a:lnTo>
                <a:lnTo>
                  <a:pt x="2556" y="802"/>
                </a:lnTo>
                <a:lnTo>
                  <a:pt x="2564" y="802"/>
                </a:lnTo>
                <a:lnTo>
                  <a:pt x="2570" y="800"/>
                </a:lnTo>
                <a:lnTo>
                  <a:pt x="2576" y="796"/>
                </a:lnTo>
                <a:lnTo>
                  <a:pt x="2584" y="794"/>
                </a:lnTo>
                <a:lnTo>
                  <a:pt x="2590" y="796"/>
                </a:lnTo>
                <a:lnTo>
                  <a:pt x="2604" y="800"/>
                </a:lnTo>
                <a:lnTo>
                  <a:pt x="2610" y="804"/>
                </a:lnTo>
                <a:lnTo>
                  <a:pt x="2612" y="810"/>
                </a:lnTo>
                <a:lnTo>
                  <a:pt x="2612" y="814"/>
                </a:lnTo>
                <a:lnTo>
                  <a:pt x="2614" y="818"/>
                </a:lnTo>
                <a:lnTo>
                  <a:pt x="2614" y="820"/>
                </a:lnTo>
                <a:lnTo>
                  <a:pt x="2618" y="820"/>
                </a:lnTo>
                <a:lnTo>
                  <a:pt x="2620" y="822"/>
                </a:lnTo>
                <a:lnTo>
                  <a:pt x="2654" y="814"/>
                </a:lnTo>
                <a:lnTo>
                  <a:pt x="2666" y="812"/>
                </a:lnTo>
                <a:lnTo>
                  <a:pt x="2668" y="812"/>
                </a:lnTo>
                <a:lnTo>
                  <a:pt x="2666" y="808"/>
                </a:lnTo>
                <a:lnTo>
                  <a:pt x="2664" y="802"/>
                </a:lnTo>
                <a:lnTo>
                  <a:pt x="2664" y="796"/>
                </a:lnTo>
                <a:lnTo>
                  <a:pt x="2668" y="782"/>
                </a:lnTo>
                <a:lnTo>
                  <a:pt x="2674" y="766"/>
                </a:lnTo>
                <a:lnTo>
                  <a:pt x="2678" y="752"/>
                </a:lnTo>
                <a:lnTo>
                  <a:pt x="2682" y="746"/>
                </a:lnTo>
                <a:lnTo>
                  <a:pt x="2688" y="740"/>
                </a:lnTo>
                <a:lnTo>
                  <a:pt x="2704" y="730"/>
                </a:lnTo>
                <a:lnTo>
                  <a:pt x="2710" y="726"/>
                </a:lnTo>
                <a:lnTo>
                  <a:pt x="2718" y="726"/>
                </a:lnTo>
                <a:lnTo>
                  <a:pt x="2742" y="732"/>
                </a:lnTo>
                <a:lnTo>
                  <a:pt x="2748" y="736"/>
                </a:lnTo>
                <a:lnTo>
                  <a:pt x="2754" y="742"/>
                </a:lnTo>
                <a:lnTo>
                  <a:pt x="2756" y="746"/>
                </a:lnTo>
                <a:lnTo>
                  <a:pt x="2758" y="750"/>
                </a:lnTo>
                <a:lnTo>
                  <a:pt x="2760" y="750"/>
                </a:lnTo>
                <a:lnTo>
                  <a:pt x="2762" y="750"/>
                </a:lnTo>
                <a:lnTo>
                  <a:pt x="2764" y="748"/>
                </a:lnTo>
                <a:lnTo>
                  <a:pt x="2774" y="740"/>
                </a:lnTo>
                <a:lnTo>
                  <a:pt x="2786" y="730"/>
                </a:lnTo>
                <a:lnTo>
                  <a:pt x="2812" y="710"/>
                </a:lnTo>
                <a:lnTo>
                  <a:pt x="2814" y="708"/>
                </a:lnTo>
                <a:lnTo>
                  <a:pt x="2816" y="708"/>
                </a:lnTo>
                <a:lnTo>
                  <a:pt x="2818" y="710"/>
                </a:lnTo>
                <a:lnTo>
                  <a:pt x="2818" y="714"/>
                </a:lnTo>
                <a:lnTo>
                  <a:pt x="2818" y="736"/>
                </a:lnTo>
                <a:lnTo>
                  <a:pt x="2816" y="744"/>
                </a:lnTo>
                <a:lnTo>
                  <a:pt x="2812" y="750"/>
                </a:lnTo>
                <a:lnTo>
                  <a:pt x="2794" y="768"/>
                </a:lnTo>
                <a:lnTo>
                  <a:pt x="2782" y="778"/>
                </a:lnTo>
                <a:lnTo>
                  <a:pt x="2776" y="780"/>
                </a:lnTo>
                <a:lnTo>
                  <a:pt x="2770" y="784"/>
                </a:lnTo>
                <a:lnTo>
                  <a:pt x="2764" y="790"/>
                </a:lnTo>
                <a:lnTo>
                  <a:pt x="2754" y="806"/>
                </a:lnTo>
                <a:lnTo>
                  <a:pt x="2744" y="818"/>
                </a:lnTo>
                <a:lnTo>
                  <a:pt x="2736" y="826"/>
                </a:lnTo>
                <a:lnTo>
                  <a:pt x="2724" y="838"/>
                </a:lnTo>
                <a:lnTo>
                  <a:pt x="2716" y="846"/>
                </a:lnTo>
                <a:lnTo>
                  <a:pt x="2710" y="850"/>
                </a:lnTo>
                <a:lnTo>
                  <a:pt x="2706" y="852"/>
                </a:lnTo>
                <a:lnTo>
                  <a:pt x="2702" y="854"/>
                </a:lnTo>
                <a:lnTo>
                  <a:pt x="2698" y="860"/>
                </a:lnTo>
                <a:lnTo>
                  <a:pt x="2684" y="904"/>
                </a:lnTo>
                <a:lnTo>
                  <a:pt x="2682" y="910"/>
                </a:lnTo>
                <a:lnTo>
                  <a:pt x="2682" y="918"/>
                </a:lnTo>
                <a:lnTo>
                  <a:pt x="2700" y="1020"/>
                </a:lnTo>
                <a:lnTo>
                  <a:pt x="2700" y="1022"/>
                </a:lnTo>
                <a:lnTo>
                  <a:pt x="2702" y="1024"/>
                </a:lnTo>
                <a:lnTo>
                  <a:pt x="2704" y="1024"/>
                </a:lnTo>
                <a:lnTo>
                  <a:pt x="2706" y="1022"/>
                </a:lnTo>
                <a:lnTo>
                  <a:pt x="2726" y="996"/>
                </a:lnTo>
                <a:lnTo>
                  <a:pt x="2734" y="984"/>
                </a:lnTo>
                <a:lnTo>
                  <a:pt x="2744" y="972"/>
                </a:lnTo>
                <a:lnTo>
                  <a:pt x="2746" y="966"/>
                </a:lnTo>
                <a:lnTo>
                  <a:pt x="2754" y="952"/>
                </a:lnTo>
                <a:lnTo>
                  <a:pt x="2756" y="948"/>
                </a:lnTo>
                <a:lnTo>
                  <a:pt x="2760" y="940"/>
                </a:lnTo>
                <a:lnTo>
                  <a:pt x="2766" y="936"/>
                </a:lnTo>
                <a:lnTo>
                  <a:pt x="2772" y="934"/>
                </a:lnTo>
                <a:lnTo>
                  <a:pt x="2776" y="928"/>
                </a:lnTo>
                <a:lnTo>
                  <a:pt x="2778" y="922"/>
                </a:lnTo>
                <a:lnTo>
                  <a:pt x="2778" y="918"/>
                </a:lnTo>
                <a:lnTo>
                  <a:pt x="2780" y="912"/>
                </a:lnTo>
                <a:lnTo>
                  <a:pt x="2784" y="906"/>
                </a:lnTo>
                <a:lnTo>
                  <a:pt x="2788" y="900"/>
                </a:lnTo>
                <a:lnTo>
                  <a:pt x="2790" y="894"/>
                </a:lnTo>
                <a:lnTo>
                  <a:pt x="2796" y="870"/>
                </a:lnTo>
                <a:lnTo>
                  <a:pt x="2798" y="856"/>
                </a:lnTo>
                <a:lnTo>
                  <a:pt x="2796" y="854"/>
                </a:lnTo>
                <a:lnTo>
                  <a:pt x="2790" y="852"/>
                </a:lnTo>
                <a:lnTo>
                  <a:pt x="2786" y="852"/>
                </a:lnTo>
                <a:lnTo>
                  <a:pt x="2784" y="852"/>
                </a:lnTo>
                <a:lnTo>
                  <a:pt x="2782" y="850"/>
                </a:lnTo>
                <a:lnTo>
                  <a:pt x="2782" y="848"/>
                </a:lnTo>
                <a:lnTo>
                  <a:pt x="2782" y="844"/>
                </a:lnTo>
                <a:lnTo>
                  <a:pt x="2796" y="810"/>
                </a:lnTo>
                <a:lnTo>
                  <a:pt x="2798" y="804"/>
                </a:lnTo>
                <a:lnTo>
                  <a:pt x="2804" y="798"/>
                </a:lnTo>
                <a:lnTo>
                  <a:pt x="2816" y="790"/>
                </a:lnTo>
                <a:lnTo>
                  <a:pt x="2820" y="786"/>
                </a:lnTo>
                <a:lnTo>
                  <a:pt x="2832" y="784"/>
                </a:lnTo>
                <a:lnTo>
                  <a:pt x="2838" y="784"/>
                </a:lnTo>
                <a:lnTo>
                  <a:pt x="2842" y="788"/>
                </a:lnTo>
                <a:lnTo>
                  <a:pt x="2844" y="790"/>
                </a:lnTo>
                <a:lnTo>
                  <a:pt x="2848" y="790"/>
                </a:lnTo>
                <a:lnTo>
                  <a:pt x="2854" y="788"/>
                </a:lnTo>
                <a:lnTo>
                  <a:pt x="2870" y="770"/>
                </a:lnTo>
                <a:lnTo>
                  <a:pt x="2874" y="768"/>
                </a:lnTo>
                <a:lnTo>
                  <a:pt x="2876" y="768"/>
                </a:lnTo>
                <a:lnTo>
                  <a:pt x="2880" y="768"/>
                </a:lnTo>
                <a:lnTo>
                  <a:pt x="2882" y="770"/>
                </a:lnTo>
                <a:lnTo>
                  <a:pt x="2900" y="788"/>
                </a:lnTo>
                <a:lnTo>
                  <a:pt x="2902" y="790"/>
                </a:lnTo>
                <a:lnTo>
                  <a:pt x="2906" y="790"/>
                </a:lnTo>
                <a:lnTo>
                  <a:pt x="2908" y="788"/>
                </a:lnTo>
                <a:lnTo>
                  <a:pt x="2908" y="786"/>
                </a:lnTo>
                <a:lnTo>
                  <a:pt x="2914" y="772"/>
                </a:lnTo>
                <a:lnTo>
                  <a:pt x="2918" y="766"/>
                </a:lnTo>
                <a:lnTo>
                  <a:pt x="2924" y="764"/>
                </a:lnTo>
                <a:lnTo>
                  <a:pt x="2928" y="764"/>
                </a:lnTo>
                <a:lnTo>
                  <a:pt x="2934" y="762"/>
                </a:lnTo>
                <a:lnTo>
                  <a:pt x="2940" y="758"/>
                </a:lnTo>
                <a:lnTo>
                  <a:pt x="2960" y="732"/>
                </a:lnTo>
                <a:lnTo>
                  <a:pt x="2966" y="726"/>
                </a:lnTo>
                <a:lnTo>
                  <a:pt x="2972" y="722"/>
                </a:lnTo>
                <a:lnTo>
                  <a:pt x="2996" y="708"/>
                </a:lnTo>
                <a:lnTo>
                  <a:pt x="3004" y="706"/>
                </a:lnTo>
                <a:lnTo>
                  <a:pt x="3012" y="706"/>
                </a:lnTo>
                <a:lnTo>
                  <a:pt x="3016" y="706"/>
                </a:lnTo>
                <a:lnTo>
                  <a:pt x="3024" y="706"/>
                </a:lnTo>
                <a:lnTo>
                  <a:pt x="3030" y="708"/>
                </a:lnTo>
                <a:lnTo>
                  <a:pt x="3036" y="712"/>
                </a:lnTo>
                <a:lnTo>
                  <a:pt x="3042" y="712"/>
                </a:lnTo>
                <a:lnTo>
                  <a:pt x="3044" y="710"/>
                </a:lnTo>
                <a:lnTo>
                  <a:pt x="3044" y="698"/>
                </a:lnTo>
                <a:lnTo>
                  <a:pt x="3044" y="694"/>
                </a:lnTo>
                <a:lnTo>
                  <a:pt x="3040" y="678"/>
                </a:lnTo>
                <a:lnTo>
                  <a:pt x="3036" y="664"/>
                </a:lnTo>
                <a:lnTo>
                  <a:pt x="3032" y="656"/>
                </a:lnTo>
                <a:lnTo>
                  <a:pt x="3028" y="650"/>
                </a:lnTo>
                <a:lnTo>
                  <a:pt x="3020" y="642"/>
                </a:lnTo>
                <a:lnTo>
                  <a:pt x="3018" y="640"/>
                </a:lnTo>
                <a:lnTo>
                  <a:pt x="3018" y="638"/>
                </a:lnTo>
                <a:lnTo>
                  <a:pt x="3018" y="634"/>
                </a:lnTo>
                <a:lnTo>
                  <a:pt x="3022" y="634"/>
                </a:lnTo>
                <a:lnTo>
                  <a:pt x="3026" y="630"/>
                </a:lnTo>
                <a:lnTo>
                  <a:pt x="3040" y="624"/>
                </a:lnTo>
                <a:lnTo>
                  <a:pt x="3046" y="620"/>
                </a:lnTo>
                <a:close/>
                <a:moveTo>
                  <a:pt x="420" y="930"/>
                </a:moveTo>
                <a:lnTo>
                  <a:pt x="420" y="930"/>
                </a:lnTo>
                <a:lnTo>
                  <a:pt x="414" y="924"/>
                </a:lnTo>
                <a:lnTo>
                  <a:pt x="410" y="920"/>
                </a:lnTo>
                <a:lnTo>
                  <a:pt x="414" y="924"/>
                </a:lnTo>
                <a:lnTo>
                  <a:pt x="420" y="930"/>
                </a:lnTo>
                <a:close/>
                <a:moveTo>
                  <a:pt x="938" y="1244"/>
                </a:moveTo>
                <a:lnTo>
                  <a:pt x="938" y="1244"/>
                </a:lnTo>
                <a:lnTo>
                  <a:pt x="934" y="1238"/>
                </a:lnTo>
                <a:lnTo>
                  <a:pt x="928" y="1236"/>
                </a:lnTo>
                <a:lnTo>
                  <a:pt x="924" y="1234"/>
                </a:lnTo>
                <a:lnTo>
                  <a:pt x="914" y="1234"/>
                </a:lnTo>
                <a:lnTo>
                  <a:pt x="902" y="1238"/>
                </a:lnTo>
                <a:lnTo>
                  <a:pt x="896" y="1240"/>
                </a:lnTo>
                <a:lnTo>
                  <a:pt x="890" y="1242"/>
                </a:lnTo>
                <a:lnTo>
                  <a:pt x="882" y="1244"/>
                </a:lnTo>
                <a:lnTo>
                  <a:pt x="878" y="1244"/>
                </a:lnTo>
                <a:lnTo>
                  <a:pt x="864" y="1244"/>
                </a:lnTo>
                <a:lnTo>
                  <a:pt x="852" y="1240"/>
                </a:lnTo>
                <a:lnTo>
                  <a:pt x="848" y="1238"/>
                </a:lnTo>
                <a:lnTo>
                  <a:pt x="836" y="1234"/>
                </a:lnTo>
                <a:lnTo>
                  <a:pt x="822" y="1234"/>
                </a:lnTo>
                <a:lnTo>
                  <a:pt x="800" y="1234"/>
                </a:lnTo>
                <a:lnTo>
                  <a:pt x="786" y="1234"/>
                </a:lnTo>
                <a:lnTo>
                  <a:pt x="774" y="1234"/>
                </a:lnTo>
                <a:lnTo>
                  <a:pt x="770" y="1234"/>
                </a:lnTo>
                <a:lnTo>
                  <a:pt x="764" y="1236"/>
                </a:lnTo>
                <a:lnTo>
                  <a:pt x="758" y="1238"/>
                </a:lnTo>
                <a:lnTo>
                  <a:pt x="746" y="1248"/>
                </a:lnTo>
                <a:lnTo>
                  <a:pt x="740" y="1250"/>
                </a:lnTo>
                <a:lnTo>
                  <a:pt x="734" y="1250"/>
                </a:lnTo>
                <a:lnTo>
                  <a:pt x="728" y="1248"/>
                </a:lnTo>
                <a:lnTo>
                  <a:pt x="722" y="1244"/>
                </a:lnTo>
                <a:lnTo>
                  <a:pt x="716" y="1240"/>
                </a:lnTo>
                <a:lnTo>
                  <a:pt x="702" y="1236"/>
                </a:lnTo>
                <a:lnTo>
                  <a:pt x="696" y="1232"/>
                </a:lnTo>
                <a:lnTo>
                  <a:pt x="694" y="1226"/>
                </a:lnTo>
                <a:lnTo>
                  <a:pt x="694" y="1222"/>
                </a:lnTo>
                <a:lnTo>
                  <a:pt x="696" y="1214"/>
                </a:lnTo>
                <a:lnTo>
                  <a:pt x="700" y="1208"/>
                </a:lnTo>
                <a:lnTo>
                  <a:pt x="708" y="1200"/>
                </a:lnTo>
                <a:lnTo>
                  <a:pt x="714" y="1194"/>
                </a:lnTo>
                <a:lnTo>
                  <a:pt x="714" y="1186"/>
                </a:lnTo>
                <a:lnTo>
                  <a:pt x="714" y="1172"/>
                </a:lnTo>
                <a:lnTo>
                  <a:pt x="714" y="1166"/>
                </a:lnTo>
                <a:lnTo>
                  <a:pt x="718" y="1160"/>
                </a:lnTo>
                <a:lnTo>
                  <a:pt x="724" y="1156"/>
                </a:lnTo>
                <a:lnTo>
                  <a:pt x="728" y="1150"/>
                </a:lnTo>
                <a:lnTo>
                  <a:pt x="740" y="1142"/>
                </a:lnTo>
                <a:lnTo>
                  <a:pt x="746" y="1140"/>
                </a:lnTo>
                <a:lnTo>
                  <a:pt x="754" y="1136"/>
                </a:lnTo>
                <a:lnTo>
                  <a:pt x="760" y="1136"/>
                </a:lnTo>
                <a:lnTo>
                  <a:pt x="764" y="1136"/>
                </a:lnTo>
                <a:lnTo>
                  <a:pt x="772" y="1138"/>
                </a:lnTo>
                <a:lnTo>
                  <a:pt x="778" y="1140"/>
                </a:lnTo>
                <a:lnTo>
                  <a:pt x="780" y="1146"/>
                </a:lnTo>
                <a:lnTo>
                  <a:pt x="778" y="1150"/>
                </a:lnTo>
                <a:lnTo>
                  <a:pt x="776" y="1152"/>
                </a:lnTo>
                <a:lnTo>
                  <a:pt x="776" y="1156"/>
                </a:lnTo>
                <a:lnTo>
                  <a:pt x="778" y="1160"/>
                </a:lnTo>
                <a:lnTo>
                  <a:pt x="786" y="1170"/>
                </a:lnTo>
                <a:lnTo>
                  <a:pt x="792" y="1172"/>
                </a:lnTo>
                <a:lnTo>
                  <a:pt x="800" y="1172"/>
                </a:lnTo>
                <a:lnTo>
                  <a:pt x="824" y="1158"/>
                </a:lnTo>
                <a:lnTo>
                  <a:pt x="832" y="1156"/>
                </a:lnTo>
                <a:lnTo>
                  <a:pt x="838" y="1158"/>
                </a:lnTo>
                <a:lnTo>
                  <a:pt x="862" y="1164"/>
                </a:lnTo>
                <a:lnTo>
                  <a:pt x="870" y="1166"/>
                </a:lnTo>
                <a:lnTo>
                  <a:pt x="874" y="1172"/>
                </a:lnTo>
                <a:lnTo>
                  <a:pt x="886" y="1188"/>
                </a:lnTo>
                <a:lnTo>
                  <a:pt x="888" y="1194"/>
                </a:lnTo>
                <a:lnTo>
                  <a:pt x="890" y="1200"/>
                </a:lnTo>
                <a:lnTo>
                  <a:pt x="892" y="1204"/>
                </a:lnTo>
                <a:lnTo>
                  <a:pt x="894" y="1210"/>
                </a:lnTo>
                <a:lnTo>
                  <a:pt x="900" y="1212"/>
                </a:lnTo>
                <a:lnTo>
                  <a:pt x="908" y="1214"/>
                </a:lnTo>
                <a:lnTo>
                  <a:pt x="912" y="1214"/>
                </a:lnTo>
                <a:lnTo>
                  <a:pt x="918" y="1216"/>
                </a:lnTo>
                <a:lnTo>
                  <a:pt x="924" y="1218"/>
                </a:lnTo>
                <a:lnTo>
                  <a:pt x="932" y="1232"/>
                </a:lnTo>
                <a:lnTo>
                  <a:pt x="936" y="1236"/>
                </a:lnTo>
                <a:lnTo>
                  <a:pt x="938" y="1244"/>
                </a:lnTo>
                <a:close/>
                <a:moveTo>
                  <a:pt x="1094" y="1156"/>
                </a:moveTo>
                <a:lnTo>
                  <a:pt x="1094" y="1156"/>
                </a:lnTo>
                <a:lnTo>
                  <a:pt x="1078" y="1156"/>
                </a:lnTo>
                <a:lnTo>
                  <a:pt x="1074" y="1156"/>
                </a:lnTo>
                <a:lnTo>
                  <a:pt x="1068" y="1156"/>
                </a:lnTo>
                <a:lnTo>
                  <a:pt x="1062" y="1160"/>
                </a:lnTo>
                <a:lnTo>
                  <a:pt x="1058" y="1166"/>
                </a:lnTo>
                <a:lnTo>
                  <a:pt x="1058" y="1172"/>
                </a:lnTo>
                <a:lnTo>
                  <a:pt x="1064" y="1196"/>
                </a:lnTo>
                <a:lnTo>
                  <a:pt x="1068" y="1204"/>
                </a:lnTo>
                <a:lnTo>
                  <a:pt x="1072" y="1210"/>
                </a:lnTo>
                <a:lnTo>
                  <a:pt x="1080" y="1218"/>
                </a:lnTo>
                <a:lnTo>
                  <a:pt x="1084" y="1224"/>
                </a:lnTo>
                <a:lnTo>
                  <a:pt x="1086" y="1232"/>
                </a:lnTo>
                <a:lnTo>
                  <a:pt x="1086" y="1256"/>
                </a:lnTo>
                <a:lnTo>
                  <a:pt x="1086" y="1264"/>
                </a:lnTo>
                <a:lnTo>
                  <a:pt x="1080" y="1266"/>
                </a:lnTo>
                <a:lnTo>
                  <a:pt x="1020" y="1278"/>
                </a:lnTo>
                <a:lnTo>
                  <a:pt x="1014" y="1278"/>
                </a:lnTo>
                <a:lnTo>
                  <a:pt x="1010" y="1276"/>
                </a:lnTo>
                <a:lnTo>
                  <a:pt x="1006" y="1274"/>
                </a:lnTo>
                <a:lnTo>
                  <a:pt x="1002" y="1278"/>
                </a:lnTo>
                <a:lnTo>
                  <a:pt x="998" y="1280"/>
                </a:lnTo>
                <a:lnTo>
                  <a:pt x="990" y="1282"/>
                </a:lnTo>
                <a:lnTo>
                  <a:pt x="982" y="1284"/>
                </a:lnTo>
                <a:lnTo>
                  <a:pt x="976" y="1284"/>
                </a:lnTo>
                <a:lnTo>
                  <a:pt x="972" y="1284"/>
                </a:lnTo>
                <a:lnTo>
                  <a:pt x="962" y="1278"/>
                </a:lnTo>
                <a:lnTo>
                  <a:pt x="958" y="1272"/>
                </a:lnTo>
                <a:lnTo>
                  <a:pt x="954" y="1268"/>
                </a:lnTo>
                <a:lnTo>
                  <a:pt x="954" y="1266"/>
                </a:lnTo>
                <a:lnTo>
                  <a:pt x="954" y="1264"/>
                </a:lnTo>
                <a:lnTo>
                  <a:pt x="960" y="1264"/>
                </a:lnTo>
                <a:lnTo>
                  <a:pt x="968" y="1262"/>
                </a:lnTo>
                <a:lnTo>
                  <a:pt x="976" y="1260"/>
                </a:lnTo>
                <a:lnTo>
                  <a:pt x="980" y="1256"/>
                </a:lnTo>
                <a:lnTo>
                  <a:pt x="986" y="1256"/>
                </a:lnTo>
                <a:lnTo>
                  <a:pt x="992" y="1258"/>
                </a:lnTo>
                <a:lnTo>
                  <a:pt x="996" y="1264"/>
                </a:lnTo>
                <a:lnTo>
                  <a:pt x="998" y="1268"/>
                </a:lnTo>
                <a:lnTo>
                  <a:pt x="998" y="1270"/>
                </a:lnTo>
                <a:lnTo>
                  <a:pt x="1002" y="1266"/>
                </a:lnTo>
                <a:lnTo>
                  <a:pt x="1004" y="1260"/>
                </a:lnTo>
                <a:lnTo>
                  <a:pt x="1012" y="1248"/>
                </a:lnTo>
                <a:lnTo>
                  <a:pt x="1022" y="1240"/>
                </a:lnTo>
                <a:lnTo>
                  <a:pt x="1024" y="1234"/>
                </a:lnTo>
                <a:lnTo>
                  <a:pt x="1024" y="1226"/>
                </a:lnTo>
                <a:lnTo>
                  <a:pt x="1010" y="1202"/>
                </a:lnTo>
                <a:lnTo>
                  <a:pt x="1002" y="1188"/>
                </a:lnTo>
                <a:lnTo>
                  <a:pt x="974" y="1152"/>
                </a:lnTo>
                <a:lnTo>
                  <a:pt x="970" y="1146"/>
                </a:lnTo>
                <a:lnTo>
                  <a:pt x="972" y="1138"/>
                </a:lnTo>
                <a:lnTo>
                  <a:pt x="984" y="1122"/>
                </a:lnTo>
                <a:lnTo>
                  <a:pt x="988" y="1118"/>
                </a:lnTo>
                <a:lnTo>
                  <a:pt x="994" y="1112"/>
                </a:lnTo>
                <a:lnTo>
                  <a:pt x="1000" y="1110"/>
                </a:lnTo>
                <a:lnTo>
                  <a:pt x="1006" y="1108"/>
                </a:lnTo>
                <a:lnTo>
                  <a:pt x="1012" y="1112"/>
                </a:lnTo>
                <a:lnTo>
                  <a:pt x="1018" y="1114"/>
                </a:lnTo>
                <a:lnTo>
                  <a:pt x="1026" y="1116"/>
                </a:lnTo>
                <a:lnTo>
                  <a:pt x="1048" y="1116"/>
                </a:lnTo>
                <a:lnTo>
                  <a:pt x="1064" y="1116"/>
                </a:lnTo>
                <a:lnTo>
                  <a:pt x="1078" y="1116"/>
                </a:lnTo>
                <a:lnTo>
                  <a:pt x="1084" y="1118"/>
                </a:lnTo>
                <a:lnTo>
                  <a:pt x="1090" y="1122"/>
                </a:lnTo>
                <a:lnTo>
                  <a:pt x="1110" y="1148"/>
                </a:lnTo>
                <a:lnTo>
                  <a:pt x="1112" y="1152"/>
                </a:lnTo>
                <a:lnTo>
                  <a:pt x="1112" y="1154"/>
                </a:lnTo>
                <a:lnTo>
                  <a:pt x="1110" y="1154"/>
                </a:lnTo>
                <a:lnTo>
                  <a:pt x="1108" y="1156"/>
                </a:lnTo>
                <a:lnTo>
                  <a:pt x="1094" y="1156"/>
                </a:lnTo>
                <a:close/>
                <a:moveTo>
                  <a:pt x="1098" y="350"/>
                </a:moveTo>
                <a:lnTo>
                  <a:pt x="1098" y="350"/>
                </a:lnTo>
                <a:lnTo>
                  <a:pt x="1102" y="354"/>
                </a:lnTo>
                <a:lnTo>
                  <a:pt x="1106" y="358"/>
                </a:lnTo>
                <a:lnTo>
                  <a:pt x="1108" y="362"/>
                </a:lnTo>
                <a:lnTo>
                  <a:pt x="1112" y="366"/>
                </a:lnTo>
                <a:lnTo>
                  <a:pt x="1118" y="368"/>
                </a:lnTo>
                <a:lnTo>
                  <a:pt x="1124" y="372"/>
                </a:lnTo>
                <a:lnTo>
                  <a:pt x="1132" y="372"/>
                </a:lnTo>
                <a:lnTo>
                  <a:pt x="1156" y="372"/>
                </a:lnTo>
                <a:lnTo>
                  <a:pt x="1158" y="372"/>
                </a:lnTo>
                <a:lnTo>
                  <a:pt x="1160" y="370"/>
                </a:lnTo>
                <a:lnTo>
                  <a:pt x="1160" y="368"/>
                </a:lnTo>
                <a:lnTo>
                  <a:pt x="1158" y="366"/>
                </a:lnTo>
                <a:lnTo>
                  <a:pt x="1150" y="358"/>
                </a:lnTo>
                <a:lnTo>
                  <a:pt x="1146" y="352"/>
                </a:lnTo>
                <a:lnTo>
                  <a:pt x="1142" y="346"/>
                </a:lnTo>
                <a:lnTo>
                  <a:pt x="1128" y="302"/>
                </a:lnTo>
                <a:lnTo>
                  <a:pt x="1126" y="294"/>
                </a:lnTo>
                <a:lnTo>
                  <a:pt x="1128" y="286"/>
                </a:lnTo>
                <a:lnTo>
                  <a:pt x="1140" y="262"/>
                </a:lnTo>
                <a:lnTo>
                  <a:pt x="1148" y="248"/>
                </a:lnTo>
                <a:lnTo>
                  <a:pt x="1180" y="184"/>
                </a:lnTo>
                <a:lnTo>
                  <a:pt x="1184" y="178"/>
                </a:lnTo>
                <a:lnTo>
                  <a:pt x="1190" y="172"/>
                </a:lnTo>
                <a:lnTo>
                  <a:pt x="1216" y="152"/>
                </a:lnTo>
                <a:lnTo>
                  <a:pt x="1226" y="140"/>
                </a:lnTo>
                <a:lnTo>
                  <a:pt x="1238" y="124"/>
                </a:lnTo>
                <a:lnTo>
                  <a:pt x="1244" y="120"/>
                </a:lnTo>
                <a:lnTo>
                  <a:pt x="1250" y="116"/>
                </a:lnTo>
                <a:lnTo>
                  <a:pt x="1264" y="110"/>
                </a:lnTo>
                <a:lnTo>
                  <a:pt x="1278" y="104"/>
                </a:lnTo>
                <a:lnTo>
                  <a:pt x="1294" y="94"/>
                </a:lnTo>
                <a:lnTo>
                  <a:pt x="1306" y="84"/>
                </a:lnTo>
                <a:lnTo>
                  <a:pt x="1334" y="56"/>
                </a:lnTo>
                <a:lnTo>
                  <a:pt x="1338" y="50"/>
                </a:lnTo>
                <a:lnTo>
                  <a:pt x="1336" y="42"/>
                </a:lnTo>
                <a:lnTo>
                  <a:pt x="1334" y="38"/>
                </a:lnTo>
                <a:lnTo>
                  <a:pt x="1328" y="32"/>
                </a:lnTo>
                <a:lnTo>
                  <a:pt x="1322" y="30"/>
                </a:lnTo>
                <a:lnTo>
                  <a:pt x="1308" y="30"/>
                </a:lnTo>
                <a:lnTo>
                  <a:pt x="1302" y="32"/>
                </a:lnTo>
                <a:lnTo>
                  <a:pt x="1296" y="36"/>
                </a:lnTo>
                <a:lnTo>
                  <a:pt x="1286" y="44"/>
                </a:lnTo>
                <a:lnTo>
                  <a:pt x="1276" y="54"/>
                </a:lnTo>
                <a:lnTo>
                  <a:pt x="1270" y="58"/>
                </a:lnTo>
                <a:lnTo>
                  <a:pt x="1264" y="62"/>
                </a:lnTo>
                <a:lnTo>
                  <a:pt x="1250" y="66"/>
                </a:lnTo>
                <a:lnTo>
                  <a:pt x="1234" y="70"/>
                </a:lnTo>
                <a:lnTo>
                  <a:pt x="1220" y="70"/>
                </a:lnTo>
                <a:lnTo>
                  <a:pt x="1214" y="70"/>
                </a:lnTo>
                <a:lnTo>
                  <a:pt x="1208" y="74"/>
                </a:lnTo>
                <a:lnTo>
                  <a:pt x="1198" y="84"/>
                </a:lnTo>
                <a:lnTo>
                  <a:pt x="1188" y="94"/>
                </a:lnTo>
                <a:lnTo>
                  <a:pt x="1160" y="122"/>
                </a:lnTo>
                <a:lnTo>
                  <a:pt x="1146" y="132"/>
                </a:lnTo>
                <a:lnTo>
                  <a:pt x="1142" y="134"/>
                </a:lnTo>
                <a:lnTo>
                  <a:pt x="1136" y="140"/>
                </a:lnTo>
                <a:lnTo>
                  <a:pt x="1134" y="146"/>
                </a:lnTo>
                <a:lnTo>
                  <a:pt x="1134" y="160"/>
                </a:lnTo>
                <a:lnTo>
                  <a:pt x="1132" y="166"/>
                </a:lnTo>
                <a:lnTo>
                  <a:pt x="1128" y="170"/>
                </a:lnTo>
                <a:lnTo>
                  <a:pt x="1122" y="174"/>
                </a:lnTo>
                <a:lnTo>
                  <a:pt x="1116" y="178"/>
                </a:lnTo>
                <a:lnTo>
                  <a:pt x="1110" y="184"/>
                </a:lnTo>
                <a:lnTo>
                  <a:pt x="1100" y="200"/>
                </a:lnTo>
                <a:lnTo>
                  <a:pt x="1096" y="206"/>
                </a:lnTo>
                <a:lnTo>
                  <a:pt x="1096" y="214"/>
                </a:lnTo>
                <a:lnTo>
                  <a:pt x="1096" y="218"/>
                </a:lnTo>
                <a:lnTo>
                  <a:pt x="1094" y="226"/>
                </a:lnTo>
                <a:lnTo>
                  <a:pt x="1092" y="232"/>
                </a:lnTo>
                <a:lnTo>
                  <a:pt x="1090" y="238"/>
                </a:lnTo>
                <a:lnTo>
                  <a:pt x="1082" y="252"/>
                </a:lnTo>
                <a:lnTo>
                  <a:pt x="1080" y="258"/>
                </a:lnTo>
                <a:lnTo>
                  <a:pt x="1076" y="266"/>
                </a:lnTo>
                <a:lnTo>
                  <a:pt x="1076" y="272"/>
                </a:lnTo>
                <a:lnTo>
                  <a:pt x="1076" y="286"/>
                </a:lnTo>
                <a:lnTo>
                  <a:pt x="1074" y="294"/>
                </a:lnTo>
                <a:lnTo>
                  <a:pt x="1072" y="302"/>
                </a:lnTo>
                <a:lnTo>
                  <a:pt x="1070" y="306"/>
                </a:lnTo>
                <a:lnTo>
                  <a:pt x="1068" y="314"/>
                </a:lnTo>
                <a:lnTo>
                  <a:pt x="1068" y="322"/>
                </a:lnTo>
                <a:lnTo>
                  <a:pt x="1074" y="336"/>
                </a:lnTo>
                <a:lnTo>
                  <a:pt x="1078" y="342"/>
                </a:lnTo>
                <a:lnTo>
                  <a:pt x="1084" y="346"/>
                </a:lnTo>
                <a:lnTo>
                  <a:pt x="1098" y="350"/>
                </a:lnTo>
                <a:close/>
                <a:moveTo>
                  <a:pt x="148" y="1002"/>
                </a:moveTo>
                <a:lnTo>
                  <a:pt x="148" y="1002"/>
                </a:lnTo>
                <a:lnTo>
                  <a:pt x="162" y="994"/>
                </a:lnTo>
                <a:lnTo>
                  <a:pt x="168" y="992"/>
                </a:lnTo>
                <a:lnTo>
                  <a:pt x="172" y="988"/>
                </a:lnTo>
                <a:lnTo>
                  <a:pt x="174" y="980"/>
                </a:lnTo>
                <a:lnTo>
                  <a:pt x="174" y="978"/>
                </a:lnTo>
                <a:lnTo>
                  <a:pt x="174" y="962"/>
                </a:lnTo>
                <a:lnTo>
                  <a:pt x="174" y="958"/>
                </a:lnTo>
                <a:lnTo>
                  <a:pt x="176" y="950"/>
                </a:lnTo>
                <a:lnTo>
                  <a:pt x="180" y="944"/>
                </a:lnTo>
                <a:lnTo>
                  <a:pt x="182" y="940"/>
                </a:lnTo>
                <a:lnTo>
                  <a:pt x="180" y="936"/>
                </a:lnTo>
                <a:lnTo>
                  <a:pt x="176" y="930"/>
                </a:lnTo>
                <a:lnTo>
                  <a:pt x="174" y="926"/>
                </a:lnTo>
                <a:lnTo>
                  <a:pt x="172" y="922"/>
                </a:lnTo>
                <a:lnTo>
                  <a:pt x="170" y="920"/>
                </a:lnTo>
                <a:lnTo>
                  <a:pt x="164" y="920"/>
                </a:lnTo>
                <a:lnTo>
                  <a:pt x="160" y="916"/>
                </a:lnTo>
                <a:lnTo>
                  <a:pt x="158" y="914"/>
                </a:lnTo>
                <a:lnTo>
                  <a:pt x="154" y="914"/>
                </a:lnTo>
                <a:lnTo>
                  <a:pt x="148" y="916"/>
                </a:lnTo>
                <a:lnTo>
                  <a:pt x="140" y="924"/>
                </a:lnTo>
                <a:lnTo>
                  <a:pt x="136" y="930"/>
                </a:lnTo>
                <a:lnTo>
                  <a:pt x="134" y="936"/>
                </a:lnTo>
                <a:lnTo>
                  <a:pt x="132" y="938"/>
                </a:lnTo>
                <a:lnTo>
                  <a:pt x="126" y="940"/>
                </a:lnTo>
                <a:lnTo>
                  <a:pt x="124" y="940"/>
                </a:lnTo>
                <a:lnTo>
                  <a:pt x="120" y="940"/>
                </a:lnTo>
                <a:lnTo>
                  <a:pt x="118" y="942"/>
                </a:lnTo>
                <a:lnTo>
                  <a:pt x="118" y="944"/>
                </a:lnTo>
                <a:lnTo>
                  <a:pt x="118" y="948"/>
                </a:lnTo>
                <a:lnTo>
                  <a:pt x="122" y="952"/>
                </a:lnTo>
                <a:lnTo>
                  <a:pt x="122" y="958"/>
                </a:lnTo>
                <a:lnTo>
                  <a:pt x="120" y="960"/>
                </a:lnTo>
                <a:lnTo>
                  <a:pt x="118" y="960"/>
                </a:lnTo>
                <a:lnTo>
                  <a:pt x="120" y="964"/>
                </a:lnTo>
                <a:lnTo>
                  <a:pt x="124" y="970"/>
                </a:lnTo>
                <a:lnTo>
                  <a:pt x="124" y="974"/>
                </a:lnTo>
                <a:lnTo>
                  <a:pt x="124" y="978"/>
                </a:lnTo>
                <a:lnTo>
                  <a:pt x="120" y="984"/>
                </a:lnTo>
                <a:lnTo>
                  <a:pt x="116" y="988"/>
                </a:lnTo>
                <a:lnTo>
                  <a:pt x="116" y="994"/>
                </a:lnTo>
                <a:lnTo>
                  <a:pt x="116" y="1004"/>
                </a:lnTo>
                <a:lnTo>
                  <a:pt x="116" y="1008"/>
                </a:lnTo>
                <a:lnTo>
                  <a:pt x="120" y="1012"/>
                </a:lnTo>
                <a:lnTo>
                  <a:pt x="126" y="1016"/>
                </a:lnTo>
                <a:lnTo>
                  <a:pt x="132" y="1014"/>
                </a:lnTo>
                <a:lnTo>
                  <a:pt x="148" y="1002"/>
                </a:lnTo>
                <a:close/>
                <a:moveTo>
                  <a:pt x="1506" y="1812"/>
                </a:moveTo>
                <a:lnTo>
                  <a:pt x="1506" y="1812"/>
                </a:lnTo>
                <a:lnTo>
                  <a:pt x="1506" y="1828"/>
                </a:lnTo>
                <a:lnTo>
                  <a:pt x="1506" y="1832"/>
                </a:lnTo>
                <a:lnTo>
                  <a:pt x="1508" y="1836"/>
                </a:lnTo>
                <a:lnTo>
                  <a:pt x="1510" y="1838"/>
                </a:lnTo>
                <a:lnTo>
                  <a:pt x="1512" y="1840"/>
                </a:lnTo>
                <a:lnTo>
                  <a:pt x="1514" y="1840"/>
                </a:lnTo>
                <a:lnTo>
                  <a:pt x="1518" y="1840"/>
                </a:lnTo>
                <a:lnTo>
                  <a:pt x="1524" y="1838"/>
                </a:lnTo>
                <a:lnTo>
                  <a:pt x="1530" y="1834"/>
                </a:lnTo>
                <a:lnTo>
                  <a:pt x="1532" y="1828"/>
                </a:lnTo>
                <a:lnTo>
                  <a:pt x="1532" y="1822"/>
                </a:lnTo>
                <a:lnTo>
                  <a:pt x="1530" y="1816"/>
                </a:lnTo>
                <a:lnTo>
                  <a:pt x="1514" y="1806"/>
                </a:lnTo>
                <a:lnTo>
                  <a:pt x="1510" y="1804"/>
                </a:lnTo>
                <a:lnTo>
                  <a:pt x="1508" y="1804"/>
                </a:lnTo>
                <a:lnTo>
                  <a:pt x="1508" y="1806"/>
                </a:lnTo>
                <a:lnTo>
                  <a:pt x="1506" y="1808"/>
                </a:lnTo>
                <a:lnTo>
                  <a:pt x="1506" y="1812"/>
                </a:lnTo>
                <a:close/>
                <a:moveTo>
                  <a:pt x="1910" y="1994"/>
                </a:moveTo>
                <a:lnTo>
                  <a:pt x="1910" y="1994"/>
                </a:lnTo>
                <a:lnTo>
                  <a:pt x="1904" y="1980"/>
                </a:lnTo>
                <a:lnTo>
                  <a:pt x="1892" y="1964"/>
                </a:lnTo>
                <a:lnTo>
                  <a:pt x="1884" y="1952"/>
                </a:lnTo>
                <a:lnTo>
                  <a:pt x="1872" y="1942"/>
                </a:lnTo>
                <a:lnTo>
                  <a:pt x="1846" y="1914"/>
                </a:lnTo>
                <a:lnTo>
                  <a:pt x="1832" y="1904"/>
                </a:lnTo>
                <a:lnTo>
                  <a:pt x="1826" y="1902"/>
                </a:lnTo>
                <a:lnTo>
                  <a:pt x="1812" y="1896"/>
                </a:lnTo>
                <a:lnTo>
                  <a:pt x="1808" y="1892"/>
                </a:lnTo>
                <a:lnTo>
                  <a:pt x="1800" y="1888"/>
                </a:lnTo>
                <a:lnTo>
                  <a:pt x="1796" y="1882"/>
                </a:lnTo>
                <a:lnTo>
                  <a:pt x="1784" y="1866"/>
                </a:lnTo>
                <a:lnTo>
                  <a:pt x="1780" y="1862"/>
                </a:lnTo>
                <a:lnTo>
                  <a:pt x="1772" y="1860"/>
                </a:lnTo>
                <a:lnTo>
                  <a:pt x="1768" y="1860"/>
                </a:lnTo>
                <a:lnTo>
                  <a:pt x="1766" y="1860"/>
                </a:lnTo>
                <a:lnTo>
                  <a:pt x="1764" y="1862"/>
                </a:lnTo>
                <a:lnTo>
                  <a:pt x="1762" y="1864"/>
                </a:lnTo>
                <a:lnTo>
                  <a:pt x="1762" y="1868"/>
                </a:lnTo>
                <a:lnTo>
                  <a:pt x="1768" y="1890"/>
                </a:lnTo>
                <a:lnTo>
                  <a:pt x="1772" y="1898"/>
                </a:lnTo>
                <a:lnTo>
                  <a:pt x="1776" y="1904"/>
                </a:lnTo>
                <a:lnTo>
                  <a:pt x="1784" y="1912"/>
                </a:lnTo>
                <a:lnTo>
                  <a:pt x="1796" y="1924"/>
                </a:lnTo>
                <a:lnTo>
                  <a:pt x="1804" y="1932"/>
                </a:lnTo>
                <a:lnTo>
                  <a:pt x="1814" y="1942"/>
                </a:lnTo>
                <a:lnTo>
                  <a:pt x="1824" y="1956"/>
                </a:lnTo>
                <a:lnTo>
                  <a:pt x="1836" y="1980"/>
                </a:lnTo>
                <a:lnTo>
                  <a:pt x="1840" y="1986"/>
                </a:lnTo>
                <a:lnTo>
                  <a:pt x="1846" y="1992"/>
                </a:lnTo>
                <a:lnTo>
                  <a:pt x="1862" y="2002"/>
                </a:lnTo>
                <a:lnTo>
                  <a:pt x="1876" y="2012"/>
                </a:lnTo>
                <a:lnTo>
                  <a:pt x="1892" y="2022"/>
                </a:lnTo>
                <a:lnTo>
                  <a:pt x="1898" y="2024"/>
                </a:lnTo>
                <a:lnTo>
                  <a:pt x="1906" y="2022"/>
                </a:lnTo>
                <a:lnTo>
                  <a:pt x="1910" y="2020"/>
                </a:lnTo>
                <a:lnTo>
                  <a:pt x="1916" y="2016"/>
                </a:lnTo>
                <a:lnTo>
                  <a:pt x="1916" y="2008"/>
                </a:lnTo>
                <a:lnTo>
                  <a:pt x="1910" y="1994"/>
                </a:lnTo>
                <a:close/>
                <a:moveTo>
                  <a:pt x="1004" y="2148"/>
                </a:moveTo>
                <a:lnTo>
                  <a:pt x="1004" y="2148"/>
                </a:lnTo>
                <a:lnTo>
                  <a:pt x="998" y="2154"/>
                </a:lnTo>
                <a:lnTo>
                  <a:pt x="994" y="2160"/>
                </a:lnTo>
                <a:lnTo>
                  <a:pt x="982" y="2176"/>
                </a:lnTo>
                <a:lnTo>
                  <a:pt x="978" y="2182"/>
                </a:lnTo>
                <a:lnTo>
                  <a:pt x="970" y="2186"/>
                </a:lnTo>
                <a:lnTo>
                  <a:pt x="966" y="2188"/>
                </a:lnTo>
                <a:lnTo>
                  <a:pt x="954" y="2198"/>
                </a:lnTo>
                <a:lnTo>
                  <a:pt x="950" y="2202"/>
                </a:lnTo>
                <a:lnTo>
                  <a:pt x="950" y="2210"/>
                </a:lnTo>
                <a:lnTo>
                  <a:pt x="956" y="2234"/>
                </a:lnTo>
                <a:lnTo>
                  <a:pt x="958" y="2242"/>
                </a:lnTo>
                <a:lnTo>
                  <a:pt x="956" y="2248"/>
                </a:lnTo>
                <a:lnTo>
                  <a:pt x="952" y="2264"/>
                </a:lnTo>
                <a:lnTo>
                  <a:pt x="946" y="2278"/>
                </a:lnTo>
                <a:lnTo>
                  <a:pt x="942" y="2284"/>
                </a:lnTo>
                <a:lnTo>
                  <a:pt x="940" y="2290"/>
                </a:lnTo>
                <a:lnTo>
                  <a:pt x="938" y="2298"/>
                </a:lnTo>
                <a:lnTo>
                  <a:pt x="938" y="2302"/>
                </a:lnTo>
                <a:lnTo>
                  <a:pt x="938" y="2318"/>
                </a:lnTo>
                <a:lnTo>
                  <a:pt x="938" y="2322"/>
                </a:lnTo>
                <a:lnTo>
                  <a:pt x="940" y="2328"/>
                </a:lnTo>
                <a:lnTo>
                  <a:pt x="944" y="2336"/>
                </a:lnTo>
                <a:lnTo>
                  <a:pt x="952" y="2344"/>
                </a:lnTo>
                <a:lnTo>
                  <a:pt x="958" y="2346"/>
                </a:lnTo>
                <a:lnTo>
                  <a:pt x="966" y="2346"/>
                </a:lnTo>
                <a:lnTo>
                  <a:pt x="970" y="2342"/>
                </a:lnTo>
                <a:lnTo>
                  <a:pt x="978" y="2340"/>
                </a:lnTo>
                <a:lnTo>
                  <a:pt x="986" y="2340"/>
                </a:lnTo>
                <a:lnTo>
                  <a:pt x="990" y="2340"/>
                </a:lnTo>
                <a:lnTo>
                  <a:pt x="996" y="2338"/>
                </a:lnTo>
                <a:lnTo>
                  <a:pt x="1000" y="2332"/>
                </a:lnTo>
                <a:lnTo>
                  <a:pt x="1034" y="2210"/>
                </a:lnTo>
                <a:lnTo>
                  <a:pt x="1036" y="2194"/>
                </a:lnTo>
                <a:lnTo>
                  <a:pt x="1036" y="2190"/>
                </a:lnTo>
                <a:lnTo>
                  <a:pt x="1036" y="2174"/>
                </a:lnTo>
                <a:lnTo>
                  <a:pt x="1036" y="2160"/>
                </a:lnTo>
                <a:lnTo>
                  <a:pt x="1036" y="2154"/>
                </a:lnTo>
                <a:lnTo>
                  <a:pt x="1034" y="2146"/>
                </a:lnTo>
                <a:lnTo>
                  <a:pt x="1030" y="2140"/>
                </a:lnTo>
                <a:lnTo>
                  <a:pt x="1028" y="2138"/>
                </a:lnTo>
                <a:lnTo>
                  <a:pt x="1026" y="2136"/>
                </a:lnTo>
                <a:lnTo>
                  <a:pt x="1024" y="2136"/>
                </a:lnTo>
                <a:lnTo>
                  <a:pt x="1020" y="2138"/>
                </a:lnTo>
                <a:lnTo>
                  <a:pt x="1004" y="2148"/>
                </a:lnTo>
                <a:close/>
                <a:moveTo>
                  <a:pt x="184" y="906"/>
                </a:moveTo>
                <a:lnTo>
                  <a:pt x="184" y="906"/>
                </a:lnTo>
                <a:lnTo>
                  <a:pt x="186" y="902"/>
                </a:lnTo>
                <a:lnTo>
                  <a:pt x="188" y="900"/>
                </a:lnTo>
                <a:lnTo>
                  <a:pt x="192" y="902"/>
                </a:lnTo>
                <a:lnTo>
                  <a:pt x="194" y="908"/>
                </a:lnTo>
                <a:lnTo>
                  <a:pt x="194" y="912"/>
                </a:lnTo>
                <a:lnTo>
                  <a:pt x="194" y="926"/>
                </a:lnTo>
                <a:lnTo>
                  <a:pt x="194" y="928"/>
                </a:lnTo>
                <a:lnTo>
                  <a:pt x="198" y="930"/>
                </a:lnTo>
                <a:lnTo>
                  <a:pt x="208" y="930"/>
                </a:lnTo>
                <a:lnTo>
                  <a:pt x="212" y="932"/>
                </a:lnTo>
                <a:lnTo>
                  <a:pt x="218" y="934"/>
                </a:lnTo>
                <a:lnTo>
                  <a:pt x="222" y="940"/>
                </a:lnTo>
                <a:lnTo>
                  <a:pt x="222" y="944"/>
                </a:lnTo>
                <a:lnTo>
                  <a:pt x="222" y="954"/>
                </a:lnTo>
                <a:lnTo>
                  <a:pt x="220" y="960"/>
                </a:lnTo>
                <a:lnTo>
                  <a:pt x="216" y="964"/>
                </a:lnTo>
                <a:lnTo>
                  <a:pt x="210" y="966"/>
                </a:lnTo>
                <a:lnTo>
                  <a:pt x="198" y="974"/>
                </a:lnTo>
                <a:lnTo>
                  <a:pt x="196" y="978"/>
                </a:lnTo>
                <a:lnTo>
                  <a:pt x="198" y="980"/>
                </a:lnTo>
                <a:lnTo>
                  <a:pt x="202" y="980"/>
                </a:lnTo>
                <a:lnTo>
                  <a:pt x="204" y="984"/>
                </a:lnTo>
                <a:lnTo>
                  <a:pt x="202" y="988"/>
                </a:lnTo>
                <a:lnTo>
                  <a:pt x="198" y="994"/>
                </a:lnTo>
                <a:lnTo>
                  <a:pt x="194" y="998"/>
                </a:lnTo>
                <a:lnTo>
                  <a:pt x="194" y="1004"/>
                </a:lnTo>
                <a:lnTo>
                  <a:pt x="194" y="1008"/>
                </a:lnTo>
                <a:lnTo>
                  <a:pt x="198" y="1008"/>
                </a:lnTo>
                <a:lnTo>
                  <a:pt x="208" y="1008"/>
                </a:lnTo>
                <a:lnTo>
                  <a:pt x="210" y="1010"/>
                </a:lnTo>
                <a:lnTo>
                  <a:pt x="210" y="1016"/>
                </a:lnTo>
                <a:lnTo>
                  <a:pt x="206" y="1020"/>
                </a:lnTo>
                <a:lnTo>
                  <a:pt x="202" y="1028"/>
                </a:lnTo>
                <a:lnTo>
                  <a:pt x="196" y="1032"/>
                </a:lnTo>
                <a:lnTo>
                  <a:pt x="190" y="1034"/>
                </a:lnTo>
                <a:lnTo>
                  <a:pt x="186" y="1038"/>
                </a:lnTo>
                <a:lnTo>
                  <a:pt x="184" y="1042"/>
                </a:lnTo>
                <a:lnTo>
                  <a:pt x="186" y="1046"/>
                </a:lnTo>
                <a:lnTo>
                  <a:pt x="188" y="1048"/>
                </a:lnTo>
                <a:lnTo>
                  <a:pt x="192" y="1046"/>
                </a:lnTo>
                <a:lnTo>
                  <a:pt x="194" y="1042"/>
                </a:lnTo>
                <a:lnTo>
                  <a:pt x="194" y="1040"/>
                </a:lnTo>
                <a:lnTo>
                  <a:pt x="198" y="1038"/>
                </a:lnTo>
                <a:lnTo>
                  <a:pt x="208" y="1038"/>
                </a:lnTo>
                <a:lnTo>
                  <a:pt x="212" y="1036"/>
                </a:lnTo>
                <a:lnTo>
                  <a:pt x="218" y="1034"/>
                </a:lnTo>
                <a:lnTo>
                  <a:pt x="222" y="1032"/>
                </a:lnTo>
                <a:lnTo>
                  <a:pt x="228" y="1034"/>
                </a:lnTo>
                <a:lnTo>
                  <a:pt x="232" y="1036"/>
                </a:lnTo>
                <a:lnTo>
                  <a:pt x="238" y="1034"/>
                </a:lnTo>
                <a:lnTo>
                  <a:pt x="244" y="1030"/>
                </a:lnTo>
                <a:lnTo>
                  <a:pt x="250" y="1028"/>
                </a:lnTo>
                <a:lnTo>
                  <a:pt x="254" y="1028"/>
                </a:lnTo>
                <a:lnTo>
                  <a:pt x="262" y="1028"/>
                </a:lnTo>
                <a:lnTo>
                  <a:pt x="268" y="1024"/>
                </a:lnTo>
                <a:lnTo>
                  <a:pt x="274" y="1022"/>
                </a:lnTo>
                <a:lnTo>
                  <a:pt x="280" y="1018"/>
                </a:lnTo>
                <a:lnTo>
                  <a:pt x="282" y="1014"/>
                </a:lnTo>
                <a:lnTo>
                  <a:pt x="282" y="1008"/>
                </a:lnTo>
                <a:lnTo>
                  <a:pt x="286" y="1004"/>
                </a:lnTo>
                <a:lnTo>
                  <a:pt x="290" y="998"/>
                </a:lnTo>
                <a:lnTo>
                  <a:pt x="290" y="990"/>
                </a:lnTo>
                <a:lnTo>
                  <a:pt x="290" y="988"/>
                </a:lnTo>
                <a:lnTo>
                  <a:pt x="290" y="982"/>
                </a:lnTo>
                <a:lnTo>
                  <a:pt x="286" y="980"/>
                </a:lnTo>
                <a:lnTo>
                  <a:pt x="276" y="980"/>
                </a:lnTo>
                <a:lnTo>
                  <a:pt x="272" y="978"/>
                </a:lnTo>
                <a:lnTo>
                  <a:pt x="272" y="974"/>
                </a:lnTo>
                <a:lnTo>
                  <a:pt x="272" y="964"/>
                </a:lnTo>
                <a:lnTo>
                  <a:pt x="268" y="952"/>
                </a:lnTo>
                <a:lnTo>
                  <a:pt x="266" y="946"/>
                </a:lnTo>
                <a:lnTo>
                  <a:pt x="256" y="934"/>
                </a:lnTo>
                <a:lnTo>
                  <a:pt x="252" y="930"/>
                </a:lnTo>
                <a:lnTo>
                  <a:pt x="250" y="922"/>
                </a:lnTo>
                <a:lnTo>
                  <a:pt x="244" y="908"/>
                </a:lnTo>
                <a:lnTo>
                  <a:pt x="242" y="902"/>
                </a:lnTo>
                <a:lnTo>
                  <a:pt x="238" y="900"/>
                </a:lnTo>
                <a:lnTo>
                  <a:pt x="232" y="900"/>
                </a:lnTo>
                <a:lnTo>
                  <a:pt x="228" y="896"/>
                </a:lnTo>
                <a:lnTo>
                  <a:pt x="226" y="890"/>
                </a:lnTo>
                <a:lnTo>
                  <a:pt x="226" y="884"/>
                </a:lnTo>
                <a:lnTo>
                  <a:pt x="228" y="878"/>
                </a:lnTo>
                <a:lnTo>
                  <a:pt x="232" y="866"/>
                </a:lnTo>
                <a:lnTo>
                  <a:pt x="234" y="862"/>
                </a:lnTo>
                <a:lnTo>
                  <a:pt x="238" y="856"/>
                </a:lnTo>
                <a:lnTo>
                  <a:pt x="238" y="854"/>
                </a:lnTo>
                <a:lnTo>
                  <a:pt x="238" y="852"/>
                </a:lnTo>
                <a:lnTo>
                  <a:pt x="236" y="848"/>
                </a:lnTo>
                <a:lnTo>
                  <a:pt x="230" y="846"/>
                </a:lnTo>
                <a:lnTo>
                  <a:pt x="224" y="844"/>
                </a:lnTo>
                <a:lnTo>
                  <a:pt x="218" y="846"/>
                </a:lnTo>
                <a:lnTo>
                  <a:pt x="212" y="848"/>
                </a:lnTo>
                <a:lnTo>
                  <a:pt x="208" y="846"/>
                </a:lnTo>
                <a:lnTo>
                  <a:pt x="206" y="840"/>
                </a:lnTo>
                <a:lnTo>
                  <a:pt x="206" y="834"/>
                </a:lnTo>
                <a:lnTo>
                  <a:pt x="210" y="830"/>
                </a:lnTo>
                <a:lnTo>
                  <a:pt x="210" y="824"/>
                </a:lnTo>
                <a:lnTo>
                  <a:pt x="210" y="822"/>
                </a:lnTo>
                <a:lnTo>
                  <a:pt x="208" y="822"/>
                </a:lnTo>
                <a:lnTo>
                  <a:pt x="198" y="822"/>
                </a:lnTo>
                <a:lnTo>
                  <a:pt x="194" y="824"/>
                </a:lnTo>
                <a:lnTo>
                  <a:pt x="190" y="830"/>
                </a:lnTo>
                <a:lnTo>
                  <a:pt x="188" y="834"/>
                </a:lnTo>
                <a:lnTo>
                  <a:pt x="178" y="846"/>
                </a:lnTo>
                <a:lnTo>
                  <a:pt x="176" y="852"/>
                </a:lnTo>
                <a:lnTo>
                  <a:pt x="174" y="856"/>
                </a:lnTo>
                <a:lnTo>
                  <a:pt x="174" y="866"/>
                </a:lnTo>
                <a:lnTo>
                  <a:pt x="174" y="876"/>
                </a:lnTo>
                <a:lnTo>
                  <a:pt x="174" y="888"/>
                </a:lnTo>
                <a:lnTo>
                  <a:pt x="174" y="892"/>
                </a:lnTo>
                <a:lnTo>
                  <a:pt x="176" y="900"/>
                </a:lnTo>
                <a:lnTo>
                  <a:pt x="178" y="906"/>
                </a:lnTo>
                <a:lnTo>
                  <a:pt x="182" y="908"/>
                </a:lnTo>
                <a:lnTo>
                  <a:pt x="184" y="906"/>
                </a:lnTo>
                <a:close/>
                <a:moveTo>
                  <a:pt x="3012" y="2570"/>
                </a:moveTo>
                <a:lnTo>
                  <a:pt x="3012" y="2570"/>
                </a:lnTo>
                <a:lnTo>
                  <a:pt x="3004" y="2572"/>
                </a:lnTo>
                <a:lnTo>
                  <a:pt x="2996" y="2570"/>
                </a:lnTo>
                <a:lnTo>
                  <a:pt x="2992" y="2568"/>
                </a:lnTo>
                <a:lnTo>
                  <a:pt x="2986" y="2562"/>
                </a:lnTo>
                <a:lnTo>
                  <a:pt x="2980" y="2556"/>
                </a:lnTo>
                <a:lnTo>
                  <a:pt x="2978" y="2552"/>
                </a:lnTo>
                <a:lnTo>
                  <a:pt x="2976" y="2544"/>
                </a:lnTo>
                <a:lnTo>
                  <a:pt x="2974" y="2536"/>
                </a:lnTo>
                <a:lnTo>
                  <a:pt x="2974" y="2532"/>
                </a:lnTo>
                <a:lnTo>
                  <a:pt x="2972" y="2526"/>
                </a:lnTo>
                <a:lnTo>
                  <a:pt x="2968" y="2522"/>
                </a:lnTo>
                <a:lnTo>
                  <a:pt x="2962" y="2518"/>
                </a:lnTo>
                <a:lnTo>
                  <a:pt x="2958" y="2518"/>
                </a:lnTo>
                <a:lnTo>
                  <a:pt x="2958" y="2522"/>
                </a:lnTo>
                <a:lnTo>
                  <a:pt x="2970" y="2548"/>
                </a:lnTo>
                <a:lnTo>
                  <a:pt x="2974" y="2554"/>
                </a:lnTo>
                <a:lnTo>
                  <a:pt x="2974" y="2562"/>
                </a:lnTo>
                <a:lnTo>
                  <a:pt x="2974" y="2566"/>
                </a:lnTo>
                <a:lnTo>
                  <a:pt x="2974" y="2574"/>
                </a:lnTo>
                <a:lnTo>
                  <a:pt x="2970" y="2580"/>
                </a:lnTo>
                <a:lnTo>
                  <a:pt x="2960" y="2596"/>
                </a:lnTo>
                <a:lnTo>
                  <a:pt x="2958" y="2600"/>
                </a:lnTo>
                <a:lnTo>
                  <a:pt x="2958" y="2602"/>
                </a:lnTo>
                <a:lnTo>
                  <a:pt x="2960" y="2604"/>
                </a:lnTo>
                <a:lnTo>
                  <a:pt x="2962" y="2606"/>
                </a:lnTo>
                <a:lnTo>
                  <a:pt x="2968" y="2610"/>
                </a:lnTo>
                <a:lnTo>
                  <a:pt x="2972" y="2614"/>
                </a:lnTo>
                <a:lnTo>
                  <a:pt x="2974" y="2620"/>
                </a:lnTo>
                <a:lnTo>
                  <a:pt x="2974" y="2624"/>
                </a:lnTo>
                <a:lnTo>
                  <a:pt x="2976" y="2632"/>
                </a:lnTo>
                <a:lnTo>
                  <a:pt x="2980" y="2638"/>
                </a:lnTo>
                <a:lnTo>
                  <a:pt x="2982" y="2638"/>
                </a:lnTo>
                <a:lnTo>
                  <a:pt x="2984" y="2638"/>
                </a:lnTo>
                <a:lnTo>
                  <a:pt x="2990" y="2636"/>
                </a:lnTo>
                <a:lnTo>
                  <a:pt x="2998" y="2628"/>
                </a:lnTo>
                <a:lnTo>
                  <a:pt x="3002" y="2622"/>
                </a:lnTo>
                <a:lnTo>
                  <a:pt x="3004" y="2614"/>
                </a:lnTo>
                <a:lnTo>
                  <a:pt x="3004" y="2610"/>
                </a:lnTo>
                <a:lnTo>
                  <a:pt x="3006" y="2604"/>
                </a:lnTo>
                <a:lnTo>
                  <a:pt x="3008" y="2598"/>
                </a:lnTo>
                <a:lnTo>
                  <a:pt x="3018" y="2588"/>
                </a:lnTo>
                <a:lnTo>
                  <a:pt x="3028" y="2578"/>
                </a:lnTo>
                <a:lnTo>
                  <a:pt x="3030" y="2574"/>
                </a:lnTo>
                <a:lnTo>
                  <a:pt x="3028" y="2568"/>
                </a:lnTo>
                <a:lnTo>
                  <a:pt x="3024" y="2566"/>
                </a:lnTo>
                <a:lnTo>
                  <a:pt x="3016" y="2568"/>
                </a:lnTo>
                <a:lnTo>
                  <a:pt x="3012" y="2570"/>
                </a:lnTo>
                <a:close/>
                <a:moveTo>
                  <a:pt x="490" y="1328"/>
                </a:moveTo>
                <a:lnTo>
                  <a:pt x="490" y="1328"/>
                </a:lnTo>
                <a:lnTo>
                  <a:pt x="494" y="1328"/>
                </a:lnTo>
                <a:lnTo>
                  <a:pt x="496" y="1328"/>
                </a:lnTo>
                <a:lnTo>
                  <a:pt x="498" y="1326"/>
                </a:lnTo>
                <a:lnTo>
                  <a:pt x="498" y="1324"/>
                </a:lnTo>
                <a:lnTo>
                  <a:pt x="498" y="1320"/>
                </a:lnTo>
                <a:lnTo>
                  <a:pt x="498" y="1306"/>
                </a:lnTo>
                <a:lnTo>
                  <a:pt x="496" y="1304"/>
                </a:lnTo>
                <a:lnTo>
                  <a:pt x="490" y="1302"/>
                </a:lnTo>
                <a:lnTo>
                  <a:pt x="486" y="1302"/>
                </a:lnTo>
                <a:lnTo>
                  <a:pt x="470" y="1304"/>
                </a:lnTo>
                <a:lnTo>
                  <a:pt x="456" y="1310"/>
                </a:lnTo>
                <a:lnTo>
                  <a:pt x="454" y="1312"/>
                </a:lnTo>
                <a:lnTo>
                  <a:pt x="456" y="1314"/>
                </a:lnTo>
                <a:lnTo>
                  <a:pt x="470" y="1320"/>
                </a:lnTo>
                <a:lnTo>
                  <a:pt x="486" y="1326"/>
                </a:lnTo>
                <a:lnTo>
                  <a:pt x="490" y="1328"/>
                </a:lnTo>
                <a:close/>
                <a:moveTo>
                  <a:pt x="2940" y="2636"/>
                </a:moveTo>
                <a:lnTo>
                  <a:pt x="2940" y="2636"/>
                </a:lnTo>
                <a:lnTo>
                  <a:pt x="2938" y="2636"/>
                </a:lnTo>
                <a:lnTo>
                  <a:pt x="2936" y="2636"/>
                </a:lnTo>
                <a:lnTo>
                  <a:pt x="2932" y="2640"/>
                </a:lnTo>
                <a:lnTo>
                  <a:pt x="2928" y="2644"/>
                </a:lnTo>
                <a:lnTo>
                  <a:pt x="2922" y="2658"/>
                </a:lnTo>
                <a:lnTo>
                  <a:pt x="2920" y="2664"/>
                </a:lnTo>
                <a:lnTo>
                  <a:pt x="2910" y="2676"/>
                </a:lnTo>
                <a:lnTo>
                  <a:pt x="2906" y="2680"/>
                </a:lnTo>
                <a:lnTo>
                  <a:pt x="2898" y="2684"/>
                </a:lnTo>
                <a:lnTo>
                  <a:pt x="2884" y="2688"/>
                </a:lnTo>
                <a:lnTo>
                  <a:pt x="2878" y="2692"/>
                </a:lnTo>
                <a:lnTo>
                  <a:pt x="2872" y="2698"/>
                </a:lnTo>
                <a:lnTo>
                  <a:pt x="2870" y="2704"/>
                </a:lnTo>
                <a:lnTo>
                  <a:pt x="2864" y="2718"/>
                </a:lnTo>
                <a:lnTo>
                  <a:pt x="2860" y="2732"/>
                </a:lnTo>
                <a:lnTo>
                  <a:pt x="2858" y="2740"/>
                </a:lnTo>
                <a:lnTo>
                  <a:pt x="2862" y="2746"/>
                </a:lnTo>
                <a:lnTo>
                  <a:pt x="2874" y="2754"/>
                </a:lnTo>
                <a:lnTo>
                  <a:pt x="2880" y="2756"/>
                </a:lnTo>
                <a:lnTo>
                  <a:pt x="2886" y="2758"/>
                </a:lnTo>
                <a:lnTo>
                  <a:pt x="2894" y="2756"/>
                </a:lnTo>
                <a:lnTo>
                  <a:pt x="2898" y="2754"/>
                </a:lnTo>
                <a:lnTo>
                  <a:pt x="2904" y="2750"/>
                </a:lnTo>
                <a:lnTo>
                  <a:pt x="2908" y="2742"/>
                </a:lnTo>
                <a:lnTo>
                  <a:pt x="2914" y="2728"/>
                </a:lnTo>
                <a:lnTo>
                  <a:pt x="2916" y="2712"/>
                </a:lnTo>
                <a:lnTo>
                  <a:pt x="2916" y="2708"/>
                </a:lnTo>
                <a:lnTo>
                  <a:pt x="2918" y="2702"/>
                </a:lnTo>
                <a:lnTo>
                  <a:pt x="2922" y="2696"/>
                </a:lnTo>
                <a:lnTo>
                  <a:pt x="2930" y="2686"/>
                </a:lnTo>
                <a:lnTo>
                  <a:pt x="2940" y="2676"/>
                </a:lnTo>
                <a:lnTo>
                  <a:pt x="2952" y="2668"/>
                </a:lnTo>
                <a:lnTo>
                  <a:pt x="2958" y="2666"/>
                </a:lnTo>
                <a:lnTo>
                  <a:pt x="2962" y="2660"/>
                </a:lnTo>
                <a:lnTo>
                  <a:pt x="2964" y="2654"/>
                </a:lnTo>
                <a:lnTo>
                  <a:pt x="2964" y="2650"/>
                </a:lnTo>
                <a:lnTo>
                  <a:pt x="2964" y="2646"/>
                </a:lnTo>
                <a:lnTo>
                  <a:pt x="2962" y="2644"/>
                </a:lnTo>
                <a:lnTo>
                  <a:pt x="2960" y="2642"/>
                </a:lnTo>
                <a:lnTo>
                  <a:pt x="2956" y="2642"/>
                </a:lnTo>
                <a:lnTo>
                  <a:pt x="2954" y="2642"/>
                </a:lnTo>
                <a:lnTo>
                  <a:pt x="2946" y="2640"/>
                </a:lnTo>
                <a:lnTo>
                  <a:pt x="2940" y="2636"/>
                </a:lnTo>
                <a:close/>
                <a:moveTo>
                  <a:pt x="406" y="1248"/>
                </a:moveTo>
                <a:lnTo>
                  <a:pt x="406" y="1248"/>
                </a:lnTo>
                <a:lnTo>
                  <a:pt x="402" y="1254"/>
                </a:lnTo>
                <a:lnTo>
                  <a:pt x="400" y="1260"/>
                </a:lnTo>
                <a:lnTo>
                  <a:pt x="400" y="1274"/>
                </a:lnTo>
                <a:lnTo>
                  <a:pt x="400" y="1278"/>
                </a:lnTo>
                <a:lnTo>
                  <a:pt x="402" y="1280"/>
                </a:lnTo>
                <a:lnTo>
                  <a:pt x="404" y="1282"/>
                </a:lnTo>
                <a:lnTo>
                  <a:pt x="408" y="1282"/>
                </a:lnTo>
                <a:lnTo>
                  <a:pt x="412" y="1282"/>
                </a:lnTo>
                <a:lnTo>
                  <a:pt x="416" y="1282"/>
                </a:lnTo>
                <a:lnTo>
                  <a:pt x="418" y="1280"/>
                </a:lnTo>
                <a:lnTo>
                  <a:pt x="420" y="1278"/>
                </a:lnTo>
                <a:lnTo>
                  <a:pt x="420" y="1274"/>
                </a:lnTo>
                <a:lnTo>
                  <a:pt x="420" y="1270"/>
                </a:lnTo>
                <a:lnTo>
                  <a:pt x="418" y="1262"/>
                </a:lnTo>
                <a:lnTo>
                  <a:pt x="416" y="1256"/>
                </a:lnTo>
                <a:lnTo>
                  <a:pt x="414" y="1250"/>
                </a:lnTo>
                <a:lnTo>
                  <a:pt x="412" y="1248"/>
                </a:lnTo>
                <a:lnTo>
                  <a:pt x="410" y="1246"/>
                </a:lnTo>
                <a:lnTo>
                  <a:pt x="408" y="1246"/>
                </a:lnTo>
                <a:lnTo>
                  <a:pt x="406" y="1248"/>
                </a:lnTo>
                <a:close/>
                <a:moveTo>
                  <a:pt x="2286" y="1412"/>
                </a:moveTo>
                <a:lnTo>
                  <a:pt x="2286" y="1412"/>
                </a:lnTo>
                <a:lnTo>
                  <a:pt x="2290" y="1424"/>
                </a:lnTo>
                <a:lnTo>
                  <a:pt x="2290" y="1426"/>
                </a:lnTo>
                <a:lnTo>
                  <a:pt x="2292" y="1426"/>
                </a:lnTo>
                <a:lnTo>
                  <a:pt x="2296" y="1426"/>
                </a:lnTo>
                <a:lnTo>
                  <a:pt x="2302" y="1422"/>
                </a:lnTo>
                <a:lnTo>
                  <a:pt x="2306" y="1418"/>
                </a:lnTo>
                <a:lnTo>
                  <a:pt x="2308" y="1410"/>
                </a:lnTo>
                <a:lnTo>
                  <a:pt x="2308" y="1408"/>
                </a:lnTo>
                <a:lnTo>
                  <a:pt x="2308" y="1394"/>
                </a:lnTo>
                <a:lnTo>
                  <a:pt x="2308" y="1392"/>
                </a:lnTo>
                <a:lnTo>
                  <a:pt x="2306" y="1392"/>
                </a:lnTo>
                <a:lnTo>
                  <a:pt x="2302" y="1392"/>
                </a:lnTo>
                <a:lnTo>
                  <a:pt x="2288" y="1396"/>
                </a:lnTo>
                <a:lnTo>
                  <a:pt x="2284" y="1398"/>
                </a:lnTo>
                <a:lnTo>
                  <a:pt x="2284" y="1400"/>
                </a:lnTo>
                <a:lnTo>
                  <a:pt x="2282" y="1404"/>
                </a:lnTo>
                <a:lnTo>
                  <a:pt x="2284" y="1406"/>
                </a:lnTo>
                <a:lnTo>
                  <a:pt x="2286" y="1412"/>
                </a:lnTo>
                <a:close/>
                <a:moveTo>
                  <a:pt x="414" y="1210"/>
                </a:moveTo>
                <a:lnTo>
                  <a:pt x="414" y="1210"/>
                </a:lnTo>
                <a:lnTo>
                  <a:pt x="412" y="1208"/>
                </a:lnTo>
                <a:lnTo>
                  <a:pt x="410" y="1206"/>
                </a:lnTo>
                <a:lnTo>
                  <a:pt x="406" y="1206"/>
                </a:lnTo>
                <a:lnTo>
                  <a:pt x="404" y="1208"/>
                </a:lnTo>
                <a:lnTo>
                  <a:pt x="398" y="1210"/>
                </a:lnTo>
                <a:lnTo>
                  <a:pt x="396" y="1212"/>
                </a:lnTo>
                <a:lnTo>
                  <a:pt x="394" y="1214"/>
                </a:lnTo>
                <a:lnTo>
                  <a:pt x="394" y="1216"/>
                </a:lnTo>
                <a:lnTo>
                  <a:pt x="396" y="1220"/>
                </a:lnTo>
                <a:lnTo>
                  <a:pt x="404" y="1228"/>
                </a:lnTo>
                <a:lnTo>
                  <a:pt x="410" y="1230"/>
                </a:lnTo>
                <a:lnTo>
                  <a:pt x="412" y="1230"/>
                </a:lnTo>
                <a:lnTo>
                  <a:pt x="416" y="1228"/>
                </a:lnTo>
                <a:lnTo>
                  <a:pt x="418" y="1224"/>
                </a:lnTo>
                <a:lnTo>
                  <a:pt x="416" y="1216"/>
                </a:lnTo>
                <a:lnTo>
                  <a:pt x="414" y="1210"/>
                </a:lnTo>
                <a:close/>
                <a:moveTo>
                  <a:pt x="2302" y="1960"/>
                </a:moveTo>
                <a:lnTo>
                  <a:pt x="2302" y="1960"/>
                </a:lnTo>
                <a:lnTo>
                  <a:pt x="2302" y="1962"/>
                </a:lnTo>
                <a:lnTo>
                  <a:pt x="2302" y="1966"/>
                </a:lnTo>
                <a:lnTo>
                  <a:pt x="2304" y="1968"/>
                </a:lnTo>
                <a:lnTo>
                  <a:pt x="2306" y="1970"/>
                </a:lnTo>
                <a:lnTo>
                  <a:pt x="2312" y="1974"/>
                </a:lnTo>
                <a:lnTo>
                  <a:pt x="2324" y="1982"/>
                </a:lnTo>
                <a:lnTo>
                  <a:pt x="2326" y="1988"/>
                </a:lnTo>
                <a:lnTo>
                  <a:pt x="2328" y="1994"/>
                </a:lnTo>
                <a:lnTo>
                  <a:pt x="2328" y="1998"/>
                </a:lnTo>
                <a:lnTo>
                  <a:pt x="2328" y="2002"/>
                </a:lnTo>
                <a:lnTo>
                  <a:pt x="2330" y="2004"/>
                </a:lnTo>
                <a:lnTo>
                  <a:pt x="2334" y="2006"/>
                </a:lnTo>
                <a:lnTo>
                  <a:pt x="2336" y="2006"/>
                </a:lnTo>
                <a:lnTo>
                  <a:pt x="2340" y="2006"/>
                </a:lnTo>
                <a:lnTo>
                  <a:pt x="2352" y="2006"/>
                </a:lnTo>
                <a:lnTo>
                  <a:pt x="2358" y="2008"/>
                </a:lnTo>
                <a:lnTo>
                  <a:pt x="2364" y="2010"/>
                </a:lnTo>
                <a:lnTo>
                  <a:pt x="2380" y="2022"/>
                </a:lnTo>
                <a:lnTo>
                  <a:pt x="2394" y="2030"/>
                </a:lnTo>
                <a:lnTo>
                  <a:pt x="2420" y="2042"/>
                </a:lnTo>
                <a:lnTo>
                  <a:pt x="2424" y="2046"/>
                </a:lnTo>
                <a:lnTo>
                  <a:pt x="2426" y="2050"/>
                </a:lnTo>
                <a:lnTo>
                  <a:pt x="2424" y="2054"/>
                </a:lnTo>
                <a:lnTo>
                  <a:pt x="2420" y="2058"/>
                </a:lnTo>
                <a:lnTo>
                  <a:pt x="2414" y="2062"/>
                </a:lnTo>
                <a:lnTo>
                  <a:pt x="2410" y="2064"/>
                </a:lnTo>
                <a:lnTo>
                  <a:pt x="2414" y="2066"/>
                </a:lnTo>
                <a:lnTo>
                  <a:pt x="2418" y="2066"/>
                </a:lnTo>
                <a:lnTo>
                  <a:pt x="2426" y="2066"/>
                </a:lnTo>
                <a:lnTo>
                  <a:pt x="2434" y="2068"/>
                </a:lnTo>
                <a:lnTo>
                  <a:pt x="2438" y="2072"/>
                </a:lnTo>
                <a:lnTo>
                  <a:pt x="2452" y="2078"/>
                </a:lnTo>
                <a:lnTo>
                  <a:pt x="2458" y="2082"/>
                </a:lnTo>
                <a:lnTo>
                  <a:pt x="2470" y="2084"/>
                </a:lnTo>
                <a:lnTo>
                  <a:pt x="2476" y="2084"/>
                </a:lnTo>
                <a:lnTo>
                  <a:pt x="2480" y="2080"/>
                </a:lnTo>
                <a:lnTo>
                  <a:pt x="2488" y="2070"/>
                </a:lnTo>
                <a:lnTo>
                  <a:pt x="2502" y="2062"/>
                </a:lnTo>
                <a:lnTo>
                  <a:pt x="2508" y="2058"/>
                </a:lnTo>
                <a:lnTo>
                  <a:pt x="2514" y="2058"/>
                </a:lnTo>
                <a:lnTo>
                  <a:pt x="2522" y="2058"/>
                </a:lnTo>
                <a:lnTo>
                  <a:pt x="2526" y="2062"/>
                </a:lnTo>
                <a:lnTo>
                  <a:pt x="2540" y="2070"/>
                </a:lnTo>
                <a:lnTo>
                  <a:pt x="2558" y="2088"/>
                </a:lnTo>
                <a:lnTo>
                  <a:pt x="2570" y="2098"/>
                </a:lnTo>
                <a:lnTo>
                  <a:pt x="2576" y="2100"/>
                </a:lnTo>
                <a:lnTo>
                  <a:pt x="2578" y="2102"/>
                </a:lnTo>
                <a:lnTo>
                  <a:pt x="2580" y="2100"/>
                </a:lnTo>
                <a:lnTo>
                  <a:pt x="2582" y="2100"/>
                </a:lnTo>
                <a:lnTo>
                  <a:pt x="2582" y="2096"/>
                </a:lnTo>
                <a:lnTo>
                  <a:pt x="2582" y="2082"/>
                </a:lnTo>
                <a:lnTo>
                  <a:pt x="2580" y="2076"/>
                </a:lnTo>
                <a:lnTo>
                  <a:pt x="2576" y="2072"/>
                </a:lnTo>
                <a:lnTo>
                  <a:pt x="2560" y="2068"/>
                </a:lnTo>
                <a:lnTo>
                  <a:pt x="2556" y="2064"/>
                </a:lnTo>
                <a:lnTo>
                  <a:pt x="2554" y="2058"/>
                </a:lnTo>
                <a:lnTo>
                  <a:pt x="2554" y="2054"/>
                </a:lnTo>
                <a:lnTo>
                  <a:pt x="2554" y="2046"/>
                </a:lnTo>
                <a:lnTo>
                  <a:pt x="2558" y="2040"/>
                </a:lnTo>
                <a:lnTo>
                  <a:pt x="2560" y="2038"/>
                </a:lnTo>
                <a:lnTo>
                  <a:pt x="2560" y="2036"/>
                </a:lnTo>
                <a:lnTo>
                  <a:pt x="2556" y="2034"/>
                </a:lnTo>
                <a:lnTo>
                  <a:pt x="2542" y="2028"/>
                </a:lnTo>
                <a:lnTo>
                  <a:pt x="2534" y="2024"/>
                </a:lnTo>
                <a:lnTo>
                  <a:pt x="2530" y="2018"/>
                </a:lnTo>
                <a:lnTo>
                  <a:pt x="2528" y="2014"/>
                </a:lnTo>
                <a:lnTo>
                  <a:pt x="2524" y="2006"/>
                </a:lnTo>
                <a:lnTo>
                  <a:pt x="2518" y="2002"/>
                </a:lnTo>
                <a:lnTo>
                  <a:pt x="2502" y="1992"/>
                </a:lnTo>
                <a:lnTo>
                  <a:pt x="2486" y="1984"/>
                </a:lnTo>
                <a:lnTo>
                  <a:pt x="2424" y="1968"/>
                </a:lnTo>
                <a:lnTo>
                  <a:pt x="2416" y="1968"/>
                </a:lnTo>
                <a:lnTo>
                  <a:pt x="2410" y="1972"/>
                </a:lnTo>
                <a:lnTo>
                  <a:pt x="2394" y="1982"/>
                </a:lnTo>
                <a:lnTo>
                  <a:pt x="2386" y="1986"/>
                </a:lnTo>
                <a:lnTo>
                  <a:pt x="2378" y="1986"/>
                </a:lnTo>
                <a:lnTo>
                  <a:pt x="2376" y="1986"/>
                </a:lnTo>
                <a:lnTo>
                  <a:pt x="2368" y="1986"/>
                </a:lnTo>
                <a:lnTo>
                  <a:pt x="2362" y="1982"/>
                </a:lnTo>
                <a:lnTo>
                  <a:pt x="2354" y="1972"/>
                </a:lnTo>
                <a:lnTo>
                  <a:pt x="2342" y="1962"/>
                </a:lnTo>
                <a:lnTo>
                  <a:pt x="2334" y="1954"/>
                </a:lnTo>
                <a:lnTo>
                  <a:pt x="2328" y="1950"/>
                </a:lnTo>
                <a:lnTo>
                  <a:pt x="2320" y="1948"/>
                </a:lnTo>
                <a:lnTo>
                  <a:pt x="2316" y="1948"/>
                </a:lnTo>
                <a:lnTo>
                  <a:pt x="2310" y="1950"/>
                </a:lnTo>
                <a:lnTo>
                  <a:pt x="2306" y="1954"/>
                </a:lnTo>
                <a:lnTo>
                  <a:pt x="2302" y="1960"/>
                </a:lnTo>
                <a:close/>
                <a:moveTo>
                  <a:pt x="2606" y="2298"/>
                </a:moveTo>
                <a:lnTo>
                  <a:pt x="2606" y="2298"/>
                </a:lnTo>
                <a:lnTo>
                  <a:pt x="2602" y="2290"/>
                </a:lnTo>
                <a:lnTo>
                  <a:pt x="2598" y="2284"/>
                </a:lnTo>
                <a:lnTo>
                  <a:pt x="2594" y="2280"/>
                </a:lnTo>
                <a:lnTo>
                  <a:pt x="2590" y="2272"/>
                </a:lnTo>
                <a:lnTo>
                  <a:pt x="2586" y="2258"/>
                </a:lnTo>
                <a:lnTo>
                  <a:pt x="2582" y="2252"/>
                </a:lnTo>
                <a:lnTo>
                  <a:pt x="2576" y="2248"/>
                </a:lnTo>
                <a:lnTo>
                  <a:pt x="2562" y="2244"/>
                </a:lnTo>
                <a:lnTo>
                  <a:pt x="2548" y="2236"/>
                </a:lnTo>
                <a:lnTo>
                  <a:pt x="2532" y="2226"/>
                </a:lnTo>
                <a:lnTo>
                  <a:pt x="2526" y="2220"/>
                </a:lnTo>
                <a:lnTo>
                  <a:pt x="2522" y="2214"/>
                </a:lnTo>
                <a:lnTo>
                  <a:pt x="2516" y="2180"/>
                </a:lnTo>
                <a:lnTo>
                  <a:pt x="2514" y="2174"/>
                </a:lnTo>
                <a:lnTo>
                  <a:pt x="2510" y="2168"/>
                </a:lnTo>
                <a:lnTo>
                  <a:pt x="2500" y="2158"/>
                </a:lnTo>
                <a:lnTo>
                  <a:pt x="2496" y="2152"/>
                </a:lnTo>
                <a:lnTo>
                  <a:pt x="2492" y="2146"/>
                </a:lnTo>
                <a:lnTo>
                  <a:pt x="2488" y="2130"/>
                </a:lnTo>
                <a:lnTo>
                  <a:pt x="2486" y="2128"/>
                </a:lnTo>
                <a:lnTo>
                  <a:pt x="2484" y="2128"/>
                </a:lnTo>
                <a:lnTo>
                  <a:pt x="2482" y="2128"/>
                </a:lnTo>
                <a:lnTo>
                  <a:pt x="2480" y="2128"/>
                </a:lnTo>
                <a:lnTo>
                  <a:pt x="2472" y="2138"/>
                </a:lnTo>
                <a:lnTo>
                  <a:pt x="2468" y="2144"/>
                </a:lnTo>
                <a:lnTo>
                  <a:pt x="2466" y="2150"/>
                </a:lnTo>
                <a:lnTo>
                  <a:pt x="2466" y="2184"/>
                </a:lnTo>
                <a:lnTo>
                  <a:pt x="2464" y="2192"/>
                </a:lnTo>
                <a:lnTo>
                  <a:pt x="2460" y="2198"/>
                </a:lnTo>
                <a:lnTo>
                  <a:pt x="2452" y="2206"/>
                </a:lnTo>
                <a:lnTo>
                  <a:pt x="2446" y="2210"/>
                </a:lnTo>
                <a:lnTo>
                  <a:pt x="2438" y="2212"/>
                </a:lnTo>
                <a:lnTo>
                  <a:pt x="2434" y="2212"/>
                </a:lnTo>
                <a:lnTo>
                  <a:pt x="2428" y="2210"/>
                </a:lnTo>
                <a:lnTo>
                  <a:pt x="2422" y="2204"/>
                </a:lnTo>
                <a:lnTo>
                  <a:pt x="2412" y="2188"/>
                </a:lnTo>
                <a:lnTo>
                  <a:pt x="2406" y="2184"/>
                </a:lnTo>
                <a:lnTo>
                  <a:pt x="2398" y="2182"/>
                </a:lnTo>
                <a:lnTo>
                  <a:pt x="2396" y="2182"/>
                </a:lnTo>
                <a:lnTo>
                  <a:pt x="2388" y="2180"/>
                </a:lnTo>
                <a:lnTo>
                  <a:pt x="2380" y="2178"/>
                </a:lnTo>
                <a:lnTo>
                  <a:pt x="2374" y="2176"/>
                </a:lnTo>
                <a:lnTo>
                  <a:pt x="2372" y="2174"/>
                </a:lnTo>
                <a:lnTo>
                  <a:pt x="2370" y="2172"/>
                </a:lnTo>
                <a:lnTo>
                  <a:pt x="2370" y="2168"/>
                </a:lnTo>
                <a:lnTo>
                  <a:pt x="2372" y="2164"/>
                </a:lnTo>
                <a:lnTo>
                  <a:pt x="2374" y="2160"/>
                </a:lnTo>
                <a:lnTo>
                  <a:pt x="2382" y="2146"/>
                </a:lnTo>
                <a:lnTo>
                  <a:pt x="2384" y="2140"/>
                </a:lnTo>
                <a:lnTo>
                  <a:pt x="2384" y="2138"/>
                </a:lnTo>
                <a:lnTo>
                  <a:pt x="2384" y="2134"/>
                </a:lnTo>
                <a:lnTo>
                  <a:pt x="2382" y="2132"/>
                </a:lnTo>
                <a:lnTo>
                  <a:pt x="2380" y="2132"/>
                </a:lnTo>
                <a:lnTo>
                  <a:pt x="2356" y="2126"/>
                </a:lnTo>
                <a:lnTo>
                  <a:pt x="2340" y="2124"/>
                </a:lnTo>
                <a:lnTo>
                  <a:pt x="2336" y="2124"/>
                </a:lnTo>
                <a:lnTo>
                  <a:pt x="2330" y="2124"/>
                </a:lnTo>
                <a:lnTo>
                  <a:pt x="2324" y="2128"/>
                </a:lnTo>
                <a:lnTo>
                  <a:pt x="2312" y="2136"/>
                </a:lnTo>
                <a:lnTo>
                  <a:pt x="2306" y="2140"/>
                </a:lnTo>
                <a:lnTo>
                  <a:pt x="2292" y="2146"/>
                </a:lnTo>
                <a:lnTo>
                  <a:pt x="2286" y="2150"/>
                </a:lnTo>
                <a:lnTo>
                  <a:pt x="2280" y="2154"/>
                </a:lnTo>
                <a:lnTo>
                  <a:pt x="2276" y="2160"/>
                </a:lnTo>
                <a:lnTo>
                  <a:pt x="2274" y="2164"/>
                </a:lnTo>
                <a:lnTo>
                  <a:pt x="2270" y="2170"/>
                </a:lnTo>
                <a:lnTo>
                  <a:pt x="2264" y="2172"/>
                </a:lnTo>
                <a:lnTo>
                  <a:pt x="2252" y="2168"/>
                </a:lnTo>
                <a:lnTo>
                  <a:pt x="2248" y="2166"/>
                </a:lnTo>
                <a:lnTo>
                  <a:pt x="2240" y="2164"/>
                </a:lnTo>
                <a:lnTo>
                  <a:pt x="2234" y="2166"/>
                </a:lnTo>
                <a:lnTo>
                  <a:pt x="2228" y="2168"/>
                </a:lnTo>
                <a:lnTo>
                  <a:pt x="2214" y="2176"/>
                </a:lnTo>
                <a:lnTo>
                  <a:pt x="2198" y="2188"/>
                </a:lnTo>
                <a:lnTo>
                  <a:pt x="2184" y="2196"/>
                </a:lnTo>
                <a:lnTo>
                  <a:pt x="2178" y="2198"/>
                </a:lnTo>
                <a:lnTo>
                  <a:pt x="2164" y="2206"/>
                </a:lnTo>
                <a:lnTo>
                  <a:pt x="2160" y="2208"/>
                </a:lnTo>
                <a:lnTo>
                  <a:pt x="2154" y="2212"/>
                </a:lnTo>
                <a:lnTo>
                  <a:pt x="2150" y="2220"/>
                </a:lnTo>
                <a:lnTo>
                  <a:pt x="2144" y="2234"/>
                </a:lnTo>
                <a:lnTo>
                  <a:pt x="2140" y="2238"/>
                </a:lnTo>
                <a:lnTo>
                  <a:pt x="2134" y="2240"/>
                </a:lnTo>
                <a:lnTo>
                  <a:pt x="2130" y="2240"/>
                </a:lnTo>
                <a:lnTo>
                  <a:pt x="2124" y="2242"/>
                </a:lnTo>
                <a:lnTo>
                  <a:pt x="2116" y="2246"/>
                </a:lnTo>
                <a:lnTo>
                  <a:pt x="2100" y="2256"/>
                </a:lnTo>
                <a:lnTo>
                  <a:pt x="2086" y="2264"/>
                </a:lnTo>
                <a:lnTo>
                  <a:pt x="2062" y="2276"/>
                </a:lnTo>
                <a:lnTo>
                  <a:pt x="2048" y="2286"/>
                </a:lnTo>
                <a:lnTo>
                  <a:pt x="2040" y="2294"/>
                </a:lnTo>
                <a:lnTo>
                  <a:pt x="2030" y="2306"/>
                </a:lnTo>
                <a:lnTo>
                  <a:pt x="2028" y="2312"/>
                </a:lnTo>
                <a:lnTo>
                  <a:pt x="2026" y="2320"/>
                </a:lnTo>
                <a:lnTo>
                  <a:pt x="2028" y="2326"/>
                </a:lnTo>
                <a:lnTo>
                  <a:pt x="2032" y="2340"/>
                </a:lnTo>
                <a:lnTo>
                  <a:pt x="2034" y="2356"/>
                </a:lnTo>
                <a:lnTo>
                  <a:pt x="2034" y="2360"/>
                </a:lnTo>
                <a:lnTo>
                  <a:pt x="2036" y="2376"/>
                </a:lnTo>
                <a:lnTo>
                  <a:pt x="2052" y="2428"/>
                </a:lnTo>
                <a:lnTo>
                  <a:pt x="2054" y="2444"/>
                </a:lnTo>
                <a:lnTo>
                  <a:pt x="2054" y="2448"/>
                </a:lnTo>
                <a:lnTo>
                  <a:pt x="2054" y="2464"/>
                </a:lnTo>
                <a:lnTo>
                  <a:pt x="2054" y="2488"/>
                </a:lnTo>
                <a:lnTo>
                  <a:pt x="2056" y="2494"/>
                </a:lnTo>
                <a:lnTo>
                  <a:pt x="2060" y="2500"/>
                </a:lnTo>
                <a:lnTo>
                  <a:pt x="2068" y="2510"/>
                </a:lnTo>
                <a:lnTo>
                  <a:pt x="2074" y="2514"/>
                </a:lnTo>
                <a:lnTo>
                  <a:pt x="2082" y="2514"/>
                </a:lnTo>
                <a:lnTo>
                  <a:pt x="2086" y="2514"/>
                </a:lnTo>
                <a:lnTo>
                  <a:pt x="2100" y="2512"/>
                </a:lnTo>
                <a:lnTo>
                  <a:pt x="2116" y="2508"/>
                </a:lnTo>
                <a:lnTo>
                  <a:pt x="2130" y="2502"/>
                </a:lnTo>
                <a:lnTo>
                  <a:pt x="2136" y="2498"/>
                </a:lnTo>
                <a:lnTo>
                  <a:pt x="2142" y="2496"/>
                </a:lnTo>
                <a:lnTo>
                  <a:pt x="2150" y="2496"/>
                </a:lnTo>
                <a:lnTo>
                  <a:pt x="2154" y="2496"/>
                </a:lnTo>
                <a:lnTo>
                  <a:pt x="2170" y="2492"/>
                </a:lnTo>
                <a:lnTo>
                  <a:pt x="2184" y="2488"/>
                </a:lnTo>
                <a:lnTo>
                  <a:pt x="2190" y="2484"/>
                </a:lnTo>
                <a:lnTo>
                  <a:pt x="2192" y="2480"/>
                </a:lnTo>
                <a:lnTo>
                  <a:pt x="2194" y="2476"/>
                </a:lnTo>
                <a:lnTo>
                  <a:pt x="2198" y="2472"/>
                </a:lnTo>
                <a:lnTo>
                  <a:pt x="2232" y="2460"/>
                </a:lnTo>
                <a:lnTo>
                  <a:pt x="2240" y="2458"/>
                </a:lnTo>
                <a:lnTo>
                  <a:pt x="2248" y="2456"/>
                </a:lnTo>
                <a:lnTo>
                  <a:pt x="2272" y="2456"/>
                </a:lnTo>
                <a:lnTo>
                  <a:pt x="2288" y="2458"/>
                </a:lnTo>
                <a:lnTo>
                  <a:pt x="2330" y="2464"/>
                </a:lnTo>
                <a:lnTo>
                  <a:pt x="2338" y="2468"/>
                </a:lnTo>
                <a:lnTo>
                  <a:pt x="2344" y="2472"/>
                </a:lnTo>
                <a:lnTo>
                  <a:pt x="2362" y="2490"/>
                </a:lnTo>
                <a:lnTo>
                  <a:pt x="2374" y="2500"/>
                </a:lnTo>
                <a:lnTo>
                  <a:pt x="2382" y="2510"/>
                </a:lnTo>
                <a:lnTo>
                  <a:pt x="2388" y="2514"/>
                </a:lnTo>
                <a:lnTo>
                  <a:pt x="2396" y="2514"/>
                </a:lnTo>
                <a:lnTo>
                  <a:pt x="2398" y="2514"/>
                </a:lnTo>
                <a:lnTo>
                  <a:pt x="2406" y="2516"/>
                </a:lnTo>
                <a:lnTo>
                  <a:pt x="2410" y="2522"/>
                </a:lnTo>
                <a:lnTo>
                  <a:pt x="2414" y="2528"/>
                </a:lnTo>
                <a:lnTo>
                  <a:pt x="2422" y="2540"/>
                </a:lnTo>
                <a:lnTo>
                  <a:pt x="2430" y="2548"/>
                </a:lnTo>
                <a:lnTo>
                  <a:pt x="2442" y="2558"/>
                </a:lnTo>
                <a:lnTo>
                  <a:pt x="2458" y="2570"/>
                </a:lnTo>
                <a:lnTo>
                  <a:pt x="2474" y="2576"/>
                </a:lnTo>
                <a:lnTo>
                  <a:pt x="2488" y="2580"/>
                </a:lnTo>
                <a:lnTo>
                  <a:pt x="2494" y="2582"/>
                </a:lnTo>
                <a:lnTo>
                  <a:pt x="2502" y="2580"/>
                </a:lnTo>
                <a:lnTo>
                  <a:pt x="2508" y="2578"/>
                </a:lnTo>
                <a:lnTo>
                  <a:pt x="2514" y="2576"/>
                </a:lnTo>
                <a:lnTo>
                  <a:pt x="2520" y="2580"/>
                </a:lnTo>
                <a:lnTo>
                  <a:pt x="2528" y="2588"/>
                </a:lnTo>
                <a:lnTo>
                  <a:pt x="2534" y="2592"/>
                </a:lnTo>
                <a:lnTo>
                  <a:pt x="2538" y="2594"/>
                </a:lnTo>
                <a:lnTo>
                  <a:pt x="2544" y="2592"/>
                </a:lnTo>
                <a:lnTo>
                  <a:pt x="2550" y="2588"/>
                </a:lnTo>
                <a:lnTo>
                  <a:pt x="2558" y="2580"/>
                </a:lnTo>
                <a:lnTo>
                  <a:pt x="2570" y="2570"/>
                </a:lnTo>
                <a:lnTo>
                  <a:pt x="2576" y="2568"/>
                </a:lnTo>
                <a:lnTo>
                  <a:pt x="2588" y="2564"/>
                </a:lnTo>
                <a:lnTo>
                  <a:pt x="2592" y="2562"/>
                </a:lnTo>
                <a:lnTo>
                  <a:pt x="2592" y="2556"/>
                </a:lnTo>
                <a:lnTo>
                  <a:pt x="2592" y="2552"/>
                </a:lnTo>
                <a:lnTo>
                  <a:pt x="2594" y="2544"/>
                </a:lnTo>
                <a:lnTo>
                  <a:pt x="2596" y="2538"/>
                </a:lnTo>
                <a:lnTo>
                  <a:pt x="2608" y="2512"/>
                </a:lnTo>
                <a:lnTo>
                  <a:pt x="2616" y="2498"/>
                </a:lnTo>
                <a:lnTo>
                  <a:pt x="2638" y="2434"/>
                </a:lnTo>
                <a:lnTo>
                  <a:pt x="2642" y="2418"/>
                </a:lnTo>
                <a:lnTo>
                  <a:pt x="2642" y="2396"/>
                </a:lnTo>
                <a:lnTo>
                  <a:pt x="2642" y="2380"/>
                </a:lnTo>
                <a:lnTo>
                  <a:pt x="2642" y="2366"/>
                </a:lnTo>
                <a:lnTo>
                  <a:pt x="2642" y="2350"/>
                </a:lnTo>
                <a:lnTo>
                  <a:pt x="2642" y="2346"/>
                </a:lnTo>
                <a:lnTo>
                  <a:pt x="2640" y="2340"/>
                </a:lnTo>
                <a:lnTo>
                  <a:pt x="2636" y="2334"/>
                </a:lnTo>
                <a:lnTo>
                  <a:pt x="2620" y="2324"/>
                </a:lnTo>
                <a:lnTo>
                  <a:pt x="2614" y="2318"/>
                </a:lnTo>
                <a:lnTo>
                  <a:pt x="2610" y="2312"/>
                </a:lnTo>
                <a:lnTo>
                  <a:pt x="2606" y="2298"/>
                </a:lnTo>
                <a:close/>
                <a:moveTo>
                  <a:pt x="2522" y="2632"/>
                </a:moveTo>
                <a:lnTo>
                  <a:pt x="2522" y="2632"/>
                </a:lnTo>
                <a:lnTo>
                  <a:pt x="2520" y="2634"/>
                </a:lnTo>
                <a:lnTo>
                  <a:pt x="2518" y="2634"/>
                </a:lnTo>
                <a:lnTo>
                  <a:pt x="2516" y="2638"/>
                </a:lnTo>
                <a:lnTo>
                  <a:pt x="2518" y="2640"/>
                </a:lnTo>
                <a:lnTo>
                  <a:pt x="2522" y="2654"/>
                </a:lnTo>
                <a:lnTo>
                  <a:pt x="2524" y="2670"/>
                </a:lnTo>
                <a:lnTo>
                  <a:pt x="2524" y="2674"/>
                </a:lnTo>
                <a:lnTo>
                  <a:pt x="2526" y="2680"/>
                </a:lnTo>
                <a:lnTo>
                  <a:pt x="2532" y="2684"/>
                </a:lnTo>
                <a:lnTo>
                  <a:pt x="2538" y="2688"/>
                </a:lnTo>
                <a:lnTo>
                  <a:pt x="2540" y="2688"/>
                </a:lnTo>
                <a:lnTo>
                  <a:pt x="2544" y="2688"/>
                </a:lnTo>
                <a:lnTo>
                  <a:pt x="2546" y="2686"/>
                </a:lnTo>
                <a:lnTo>
                  <a:pt x="2548" y="2684"/>
                </a:lnTo>
                <a:lnTo>
                  <a:pt x="2550" y="2678"/>
                </a:lnTo>
                <a:lnTo>
                  <a:pt x="2556" y="2664"/>
                </a:lnTo>
                <a:lnTo>
                  <a:pt x="2562" y="2650"/>
                </a:lnTo>
                <a:lnTo>
                  <a:pt x="2564" y="2634"/>
                </a:lnTo>
                <a:lnTo>
                  <a:pt x="2564" y="2632"/>
                </a:lnTo>
                <a:lnTo>
                  <a:pt x="2564" y="2628"/>
                </a:lnTo>
                <a:lnTo>
                  <a:pt x="2562" y="2626"/>
                </a:lnTo>
                <a:lnTo>
                  <a:pt x="2560" y="2626"/>
                </a:lnTo>
                <a:lnTo>
                  <a:pt x="2556" y="2626"/>
                </a:lnTo>
                <a:lnTo>
                  <a:pt x="2552" y="2630"/>
                </a:lnTo>
                <a:lnTo>
                  <a:pt x="2544" y="2632"/>
                </a:lnTo>
                <a:lnTo>
                  <a:pt x="2536" y="2632"/>
                </a:lnTo>
                <a:lnTo>
                  <a:pt x="2522" y="2632"/>
                </a:lnTo>
                <a:close/>
                <a:moveTo>
                  <a:pt x="2478" y="958"/>
                </a:moveTo>
                <a:lnTo>
                  <a:pt x="2478" y="958"/>
                </a:lnTo>
                <a:lnTo>
                  <a:pt x="2476" y="954"/>
                </a:lnTo>
                <a:lnTo>
                  <a:pt x="2476" y="958"/>
                </a:lnTo>
                <a:lnTo>
                  <a:pt x="2476" y="962"/>
                </a:lnTo>
                <a:lnTo>
                  <a:pt x="2474" y="976"/>
                </a:lnTo>
                <a:lnTo>
                  <a:pt x="2468" y="992"/>
                </a:lnTo>
                <a:lnTo>
                  <a:pt x="2468" y="998"/>
                </a:lnTo>
                <a:lnTo>
                  <a:pt x="2470" y="1006"/>
                </a:lnTo>
                <a:lnTo>
                  <a:pt x="2472" y="1012"/>
                </a:lnTo>
                <a:lnTo>
                  <a:pt x="2474" y="1018"/>
                </a:lnTo>
                <a:lnTo>
                  <a:pt x="2476" y="1026"/>
                </a:lnTo>
                <a:lnTo>
                  <a:pt x="2476" y="1088"/>
                </a:lnTo>
                <a:lnTo>
                  <a:pt x="2476" y="1104"/>
                </a:lnTo>
                <a:lnTo>
                  <a:pt x="2476" y="1118"/>
                </a:lnTo>
                <a:lnTo>
                  <a:pt x="2478" y="1124"/>
                </a:lnTo>
                <a:lnTo>
                  <a:pt x="2484" y="1128"/>
                </a:lnTo>
                <a:lnTo>
                  <a:pt x="2498" y="1134"/>
                </a:lnTo>
                <a:lnTo>
                  <a:pt x="2502" y="1134"/>
                </a:lnTo>
                <a:lnTo>
                  <a:pt x="2500" y="1130"/>
                </a:lnTo>
                <a:lnTo>
                  <a:pt x="2490" y="1114"/>
                </a:lnTo>
                <a:lnTo>
                  <a:pt x="2486" y="1106"/>
                </a:lnTo>
                <a:lnTo>
                  <a:pt x="2486" y="1098"/>
                </a:lnTo>
                <a:lnTo>
                  <a:pt x="2486" y="1094"/>
                </a:lnTo>
                <a:lnTo>
                  <a:pt x="2486" y="1088"/>
                </a:lnTo>
                <a:lnTo>
                  <a:pt x="2488" y="1080"/>
                </a:lnTo>
                <a:lnTo>
                  <a:pt x="2492" y="1074"/>
                </a:lnTo>
                <a:lnTo>
                  <a:pt x="2496" y="1070"/>
                </a:lnTo>
                <a:lnTo>
                  <a:pt x="2498" y="1070"/>
                </a:lnTo>
                <a:lnTo>
                  <a:pt x="2500" y="1072"/>
                </a:lnTo>
                <a:lnTo>
                  <a:pt x="2502" y="1074"/>
                </a:lnTo>
                <a:lnTo>
                  <a:pt x="2502" y="1070"/>
                </a:lnTo>
                <a:lnTo>
                  <a:pt x="2488" y="1006"/>
                </a:lnTo>
                <a:lnTo>
                  <a:pt x="2486" y="990"/>
                </a:lnTo>
                <a:lnTo>
                  <a:pt x="2486" y="988"/>
                </a:lnTo>
                <a:lnTo>
                  <a:pt x="2482" y="972"/>
                </a:lnTo>
                <a:lnTo>
                  <a:pt x="2478" y="958"/>
                </a:lnTo>
                <a:close/>
                <a:moveTo>
                  <a:pt x="2460" y="1170"/>
                </a:moveTo>
                <a:lnTo>
                  <a:pt x="2460" y="1170"/>
                </a:lnTo>
                <a:lnTo>
                  <a:pt x="2458" y="1176"/>
                </a:lnTo>
                <a:lnTo>
                  <a:pt x="2456" y="1182"/>
                </a:lnTo>
                <a:lnTo>
                  <a:pt x="2456" y="1196"/>
                </a:lnTo>
                <a:lnTo>
                  <a:pt x="2454" y="1204"/>
                </a:lnTo>
                <a:lnTo>
                  <a:pt x="2452" y="1212"/>
                </a:lnTo>
                <a:lnTo>
                  <a:pt x="2450" y="1216"/>
                </a:lnTo>
                <a:lnTo>
                  <a:pt x="2446" y="1224"/>
                </a:lnTo>
                <a:lnTo>
                  <a:pt x="2446" y="1232"/>
                </a:lnTo>
                <a:lnTo>
                  <a:pt x="2446" y="1236"/>
                </a:lnTo>
                <a:lnTo>
                  <a:pt x="2448" y="1238"/>
                </a:lnTo>
                <a:lnTo>
                  <a:pt x="2450" y="1236"/>
                </a:lnTo>
                <a:lnTo>
                  <a:pt x="2460" y="1220"/>
                </a:lnTo>
                <a:lnTo>
                  <a:pt x="2464" y="1218"/>
                </a:lnTo>
                <a:lnTo>
                  <a:pt x="2466" y="1218"/>
                </a:lnTo>
                <a:lnTo>
                  <a:pt x="2468" y="1218"/>
                </a:lnTo>
                <a:lnTo>
                  <a:pt x="2472" y="1220"/>
                </a:lnTo>
                <a:lnTo>
                  <a:pt x="2480" y="1228"/>
                </a:lnTo>
                <a:lnTo>
                  <a:pt x="2482" y="1230"/>
                </a:lnTo>
                <a:lnTo>
                  <a:pt x="2484" y="1230"/>
                </a:lnTo>
                <a:lnTo>
                  <a:pt x="2486" y="1228"/>
                </a:lnTo>
                <a:lnTo>
                  <a:pt x="2488" y="1226"/>
                </a:lnTo>
                <a:lnTo>
                  <a:pt x="2492" y="1220"/>
                </a:lnTo>
                <a:lnTo>
                  <a:pt x="2496" y="1214"/>
                </a:lnTo>
                <a:lnTo>
                  <a:pt x="2502" y="1210"/>
                </a:lnTo>
                <a:lnTo>
                  <a:pt x="2508" y="1208"/>
                </a:lnTo>
                <a:lnTo>
                  <a:pt x="2520" y="1198"/>
                </a:lnTo>
                <a:lnTo>
                  <a:pt x="2528" y="1190"/>
                </a:lnTo>
                <a:lnTo>
                  <a:pt x="2530" y="1188"/>
                </a:lnTo>
                <a:lnTo>
                  <a:pt x="2530" y="1186"/>
                </a:lnTo>
                <a:lnTo>
                  <a:pt x="2528" y="1184"/>
                </a:lnTo>
                <a:lnTo>
                  <a:pt x="2526" y="1184"/>
                </a:lnTo>
                <a:lnTo>
                  <a:pt x="2522" y="1184"/>
                </a:lnTo>
                <a:lnTo>
                  <a:pt x="2506" y="1182"/>
                </a:lnTo>
                <a:lnTo>
                  <a:pt x="2492" y="1178"/>
                </a:lnTo>
                <a:lnTo>
                  <a:pt x="2478" y="1170"/>
                </a:lnTo>
                <a:lnTo>
                  <a:pt x="2472" y="1168"/>
                </a:lnTo>
                <a:lnTo>
                  <a:pt x="2466" y="1168"/>
                </a:lnTo>
                <a:lnTo>
                  <a:pt x="2460" y="1170"/>
                </a:lnTo>
                <a:close/>
                <a:moveTo>
                  <a:pt x="2438" y="1284"/>
                </a:moveTo>
                <a:lnTo>
                  <a:pt x="2438" y="1284"/>
                </a:lnTo>
                <a:lnTo>
                  <a:pt x="2432" y="1300"/>
                </a:lnTo>
                <a:lnTo>
                  <a:pt x="2430" y="1304"/>
                </a:lnTo>
                <a:lnTo>
                  <a:pt x="2426" y="1310"/>
                </a:lnTo>
                <a:lnTo>
                  <a:pt x="2420" y="1316"/>
                </a:lnTo>
                <a:lnTo>
                  <a:pt x="2414" y="1318"/>
                </a:lnTo>
                <a:lnTo>
                  <a:pt x="2400" y="1326"/>
                </a:lnTo>
                <a:lnTo>
                  <a:pt x="2374" y="1346"/>
                </a:lnTo>
                <a:lnTo>
                  <a:pt x="2368" y="1350"/>
                </a:lnTo>
                <a:lnTo>
                  <a:pt x="2360" y="1350"/>
                </a:lnTo>
                <a:lnTo>
                  <a:pt x="2356" y="1350"/>
                </a:lnTo>
                <a:lnTo>
                  <a:pt x="2340" y="1354"/>
                </a:lnTo>
                <a:lnTo>
                  <a:pt x="2326" y="1358"/>
                </a:lnTo>
                <a:lnTo>
                  <a:pt x="2320" y="1362"/>
                </a:lnTo>
                <a:lnTo>
                  <a:pt x="2318" y="1366"/>
                </a:lnTo>
                <a:lnTo>
                  <a:pt x="2322" y="1378"/>
                </a:lnTo>
                <a:lnTo>
                  <a:pt x="2326" y="1392"/>
                </a:lnTo>
                <a:lnTo>
                  <a:pt x="2328" y="1394"/>
                </a:lnTo>
                <a:lnTo>
                  <a:pt x="2330" y="1396"/>
                </a:lnTo>
                <a:lnTo>
                  <a:pt x="2332" y="1396"/>
                </a:lnTo>
                <a:lnTo>
                  <a:pt x="2334" y="1394"/>
                </a:lnTo>
                <a:lnTo>
                  <a:pt x="2342" y="1386"/>
                </a:lnTo>
                <a:lnTo>
                  <a:pt x="2348" y="1382"/>
                </a:lnTo>
                <a:lnTo>
                  <a:pt x="2354" y="1380"/>
                </a:lnTo>
                <a:lnTo>
                  <a:pt x="2358" y="1378"/>
                </a:lnTo>
                <a:lnTo>
                  <a:pt x="2362" y="1376"/>
                </a:lnTo>
                <a:lnTo>
                  <a:pt x="2366" y="1374"/>
                </a:lnTo>
                <a:lnTo>
                  <a:pt x="2368" y="1376"/>
                </a:lnTo>
                <a:lnTo>
                  <a:pt x="2370" y="1376"/>
                </a:lnTo>
                <a:lnTo>
                  <a:pt x="2374" y="1374"/>
                </a:lnTo>
                <a:lnTo>
                  <a:pt x="2382" y="1366"/>
                </a:lnTo>
                <a:lnTo>
                  <a:pt x="2388" y="1362"/>
                </a:lnTo>
                <a:lnTo>
                  <a:pt x="2392" y="1360"/>
                </a:lnTo>
                <a:lnTo>
                  <a:pt x="2404" y="1360"/>
                </a:lnTo>
                <a:lnTo>
                  <a:pt x="2408" y="1360"/>
                </a:lnTo>
                <a:lnTo>
                  <a:pt x="2422" y="1360"/>
                </a:lnTo>
                <a:lnTo>
                  <a:pt x="2432" y="1360"/>
                </a:lnTo>
                <a:lnTo>
                  <a:pt x="2436" y="1360"/>
                </a:lnTo>
                <a:lnTo>
                  <a:pt x="2440" y="1356"/>
                </a:lnTo>
                <a:lnTo>
                  <a:pt x="2444" y="1350"/>
                </a:lnTo>
                <a:lnTo>
                  <a:pt x="2446" y="1342"/>
                </a:lnTo>
                <a:lnTo>
                  <a:pt x="2446" y="1330"/>
                </a:lnTo>
                <a:lnTo>
                  <a:pt x="2446" y="1322"/>
                </a:lnTo>
                <a:lnTo>
                  <a:pt x="2450" y="1314"/>
                </a:lnTo>
                <a:lnTo>
                  <a:pt x="2452" y="1308"/>
                </a:lnTo>
                <a:lnTo>
                  <a:pt x="2458" y="1294"/>
                </a:lnTo>
                <a:lnTo>
                  <a:pt x="2462" y="1280"/>
                </a:lnTo>
                <a:lnTo>
                  <a:pt x="2464" y="1272"/>
                </a:lnTo>
                <a:lnTo>
                  <a:pt x="2460" y="1266"/>
                </a:lnTo>
                <a:lnTo>
                  <a:pt x="2450" y="1250"/>
                </a:lnTo>
                <a:lnTo>
                  <a:pt x="2448" y="1246"/>
                </a:lnTo>
                <a:lnTo>
                  <a:pt x="2446" y="1246"/>
                </a:lnTo>
                <a:lnTo>
                  <a:pt x="2446" y="1248"/>
                </a:lnTo>
                <a:lnTo>
                  <a:pt x="2444" y="1260"/>
                </a:lnTo>
                <a:lnTo>
                  <a:pt x="2438" y="1284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02" name="Freeform 15"/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132556" y="1561522"/>
            <a:ext cx="3509963" cy="4791075"/>
          </a:xfrm>
          <a:custGeom>
            <a:avLst/>
            <a:gdLst>
              <a:gd name="T0" fmla="*/ 1757 w 2211"/>
              <a:gd name="T1" fmla="*/ 431 h 3018"/>
              <a:gd name="T2" fmla="*/ 1780 w 2211"/>
              <a:gd name="T3" fmla="*/ 502 h 3018"/>
              <a:gd name="T4" fmla="*/ 1792 w 2211"/>
              <a:gd name="T5" fmla="*/ 608 h 3018"/>
              <a:gd name="T6" fmla="*/ 1954 w 2211"/>
              <a:gd name="T7" fmla="*/ 711 h 3018"/>
              <a:gd name="T8" fmla="*/ 2035 w 2211"/>
              <a:gd name="T9" fmla="*/ 540 h 3018"/>
              <a:gd name="T10" fmla="*/ 2203 w 2211"/>
              <a:gd name="T11" fmla="*/ 366 h 3018"/>
              <a:gd name="T12" fmla="*/ 2188 w 2211"/>
              <a:gd name="T13" fmla="*/ 325 h 3018"/>
              <a:gd name="T14" fmla="*/ 2153 w 2211"/>
              <a:gd name="T15" fmla="*/ 272 h 3018"/>
              <a:gd name="T16" fmla="*/ 2085 w 2211"/>
              <a:gd name="T17" fmla="*/ 202 h 3018"/>
              <a:gd name="T18" fmla="*/ 2002 w 2211"/>
              <a:gd name="T19" fmla="*/ 129 h 3018"/>
              <a:gd name="T20" fmla="*/ 1934 w 2211"/>
              <a:gd name="T21" fmla="*/ 108 h 3018"/>
              <a:gd name="T22" fmla="*/ 1737 w 2211"/>
              <a:gd name="T23" fmla="*/ 207 h 3018"/>
              <a:gd name="T24" fmla="*/ 1288 w 2211"/>
              <a:gd name="T25" fmla="*/ 159 h 3018"/>
              <a:gd name="T26" fmla="*/ 1303 w 2211"/>
              <a:gd name="T27" fmla="*/ 194 h 3018"/>
              <a:gd name="T28" fmla="*/ 1356 w 2211"/>
              <a:gd name="T29" fmla="*/ 207 h 3018"/>
              <a:gd name="T30" fmla="*/ 1364 w 2211"/>
              <a:gd name="T31" fmla="*/ 156 h 3018"/>
              <a:gd name="T32" fmla="*/ 1374 w 2211"/>
              <a:gd name="T33" fmla="*/ 66 h 3018"/>
              <a:gd name="T34" fmla="*/ 1361 w 2211"/>
              <a:gd name="T35" fmla="*/ 3 h 3018"/>
              <a:gd name="T36" fmla="*/ 1319 w 2211"/>
              <a:gd name="T37" fmla="*/ 13 h 3018"/>
              <a:gd name="T38" fmla="*/ 1266 w 2211"/>
              <a:gd name="T39" fmla="*/ 58 h 3018"/>
              <a:gd name="T40" fmla="*/ 1248 w 2211"/>
              <a:gd name="T41" fmla="*/ 81 h 3018"/>
              <a:gd name="T42" fmla="*/ 1253 w 2211"/>
              <a:gd name="T43" fmla="*/ 144 h 3018"/>
              <a:gd name="T44" fmla="*/ 1268 w 2211"/>
              <a:gd name="T45" fmla="*/ 227 h 3018"/>
              <a:gd name="T46" fmla="*/ 1379 w 2211"/>
              <a:gd name="T47" fmla="*/ 252 h 3018"/>
              <a:gd name="T48" fmla="*/ 1271 w 2211"/>
              <a:gd name="T49" fmla="*/ 217 h 3018"/>
              <a:gd name="T50" fmla="*/ 1172 w 2211"/>
              <a:gd name="T51" fmla="*/ 1629 h 3018"/>
              <a:gd name="T52" fmla="*/ 1677 w 2211"/>
              <a:gd name="T53" fmla="*/ 1170 h 3018"/>
              <a:gd name="T54" fmla="*/ 1500 w 2211"/>
              <a:gd name="T55" fmla="*/ 703 h 3018"/>
              <a:gd name="T56" fmla="*/ 1437 w 2211"/>
              <a:gd name="T57" fmla="*/ 376 h 3018"/>
              <a:gd name="T58" fmla="*/ 1520 w 2211"/>
              <a:gd name="T59" fmla="*/ 509 h 3018"/>
              <a:gd name="T60" fmla="*/ 1606 w 2211"/>
              <a:gd name="T61" fmla="*/ 540 h 3018"/>
              <a:gd name="T62" fmla="*/ 1674 w 2211"/>
              <a:gd name="T63" fmla="*/ 527 h 3018"/>
              <a:gd name="T64" fmla="*/ 1694 w 2211"/>
              <a:gd name="T65" fmla="*/ 502 h 3018"/>
              <a:gd name="T66" fmla="*/ 1659 w 2211"/>
              <a:gd name="T67" fmla="*/ 446 h 3018"/>
              <a:gd name="T68" fmla="*/ 1634 w 2211"/>
              <a:gd name="T69" fmla="*/ 388 h 3018"/>
              <a:gd name="T70" fmla="*/ 1553 w 2211"/>
              <a:gd name="T71" fmla="*/ 345 h 3018"/>
              <a:gd name="T72" fmla="*/ 1442 w 2211"/>
              <a:gd name="T73" fmla="*/ 300 h 3018"/>
              <a:gd name="T74" fmla="*/ 1341 w 2211"/>
              <a:gd name="T75" fmla="*/ 330 h 3018"/>
              <a:gd name="T76" fmla="*/ 1319 w 2211"/>
              <a:gd name="T77" fmla="*/ 386 h 3018"/>
              <a:gd name="T78" fmla="*/ 1182 w 2211"/>
              <a:gd name="T79" fmla="*/ 424 h 3018"/>
              <a:gd name="T80" fmla="*/ 1172 w 2211"/>
              <a:gd name="T81" fmla="*/ 308 h 3018"/>
              <a:gd name="T82" fmla="*/ 1112 w 2211"/>
              <a:gd name="T83" fmla="*/ 315 h 3018"/>
              <a:gd name="T84" fmla="*/ 1024 w 2211"/>
              <a:gd name="T85" fmla="*/ 333 h 3018"/>
              <a:gd name="T86" fmla="*/ 1034 w 2211"/>
              <a:gd name="T87" fmla="*/ 383 h 3018"/>
              <a:gd name="T88" fmla="*/ 1129 w 2211"/>
              <a:gd name="T89" fmla="*/ 429 h 3018"/>
              <a:gd name="T90" fmla="*/ 451 w 2211"/>
              <a:gd name="T91" fmla="*/ 378 h 3018"/>
              <a:gd name="T92" fmla="*/ 156 w 2211"/>
              <a:gd name="T93" fmla="*/ 840 h 3018"/>
              <a:gd name="T94" fmla="*/ 837 w 2211"/>
              <a:gd name="T95" fmla="*/ 1417 h 3018"/>
              <a:gd name="T96" fmla="*/ 1256 w 2211"/>
              <a:gd name="T97" fmla="*/ 1755 h 3018"/>
              <a:gd name="T98" fmla="*/ 1629 w 2211"/>
              <a:gd name="T99" fmla="*/ 1679 h 3018"/>
              <a:gd name="T100" fmla="*/ 1553 w 2211"/>
              <a:gd name="T101" fmla="*/ 1654 h 3018"/>
              <a:gd name="T102" fmla="*/ 1414 w 2211"/>
              <a:gd name="T103" fmla="*/ 1851 h 3018"/>
              <a:gd name="T104" fmla="*/ 1891 w 2211"/>
              <a:gd name="T105" fmla="*/ 1893 h 3018"/>
              <a:gd name="T106" fmla="*/ 1591 w 2211"/>
              <a:gd name="T107" fmla="*/ 1795 h 3018"/>
              <a:gd name="T108" fmla="*/ 1435 w 2211"/>
              <a:gd name="T109" fmla="*/ 2057 h 3018"/>
              <a:gd name="T110" fmla="*/ 1629 w 2211"/>
              <a:gd name="T111" fmla="*/ 2524 h 3018"/>
              <a:gd name="T112" fmla="*/ 1740 w 2211"/>
              <a:gd name="T113" fmla="*/ 2741 h 3018"/>
              <a:gd name="T114" fmla="*/ 2110 w 2211"/>
              <a:gd name="T115" fmla="*/ 2342 h 3018"/>
              <a:gd name="T116" fmla="*/ 1472 w 2211"/>
              <a:gd name="T117" fmla="*/ 562 h 3018"/>
              <a:gd name="T118" fmla="*/ 1394 w 2211"/>
              <a:gd name="T119" fmla="*/ 577 h 3018"/>
              <a:gd name="T120" fmla="*/ 978 w 2211"/>
              <a:gd name="T121" fmla="*/ 338 h 3018"/>
              <a:gd name="T122" fmla="*/ 1039 w 2211"/>
              <a:gd name="T123" fmla="*/ 250 h 301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211"/>
              <a:gd name="T187" fmla="*/ 0 h 3018"/>
              <a:gd name="T188" fmla="*/ 2211 w 2211"/>
              <a:gd name="T189" fmla="*/ 3018 h 301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211" h="3018">
                <a:moveTo>
                  <a:pt x="1636" y="295"/>
                </a:moveTo>
                <a:lnTo>
                  <a:pt x="1639" y="300"/>
                </a:lnTo>
                <a:lnTo>
                  <a:pt x="1639" y="303"/>
                </a:lnTo>
                <a:lnTo>
                  <a:pt x="1639" y="308"/>
                </a:lnTo>
                <a:lnTo>
                  <a:pt x="1636" y="310"/>
                </a:lnTo>
                <a:lnTo>
                  <a:pt x="1636" y="313"/>
                </a:lnTo>
                <a:lnTo>
                  <a:pt x="1634" y="315"/>
                </a:lnTo>
                <a:lnTo>
                  <a:pt x="1636" y="320"/>
                </a:lnTo>
                <a:lnTo>
                  <a:pt x="1636" y="323"/>
                </a:lnTo>
                <a:lnTo>
                  <a:pt x="1641" y="328"/>
                </a:lnTo>
                <a:lnTo>
                  <a:pt x="1644" y="333"/>
                </a:lnTo>
                <a:lnTo>
                  <a:pt x="1649" y="335"/>
                </a:lnTo>
                <a:lnTo>
                  <a:pt x="1651" y="338"/>
                </a:lnTo>
                <a:lnTo>
                  <a:pt x="1656" y="340"/>
                </a:lnTo>
                <a:lnTo>
                  <a:pt x="1664" y="340"/>
                </a:lnTo>
                <a:lnTo>
                  <a:pt x="1669" y="340"/>
                </a:lnTo>
                <a:lnTo>
                  <a:pt x="1679" y="340"/>
                </a:lnTo>
                <a:lnTo>
                  <a:pt x="1687" y="338"/>
                </a:lnTo>
                <a:lnTo>
                  <a:pt x="1697" y="338"/>
                </a:lnTo>
                <a:lnTo>
                  <a:pt x="1704" y="338"/>
                </a:lnTo>
                <a:lnTo>
                  <a:pt x="1712" y="338"/>
                </a:lnTo>
                <a:lnTo>
                  <a:pt x="1719" y="340"/>
                </a:lnTo>
                <a:lnTo>
                  <a:pt x="1724" y="343"/>
                </a:lnTo>
                <a:lnTo>
                  <a:pt x="1729" y="348"/>
                </a:lnTo>
                <a:lnTo>
                  <a:pt x="1732" y="356"/>
                </a:lnTo>
                <a:lnTo>
                  <a:pt x="1737" y="363"/>
                </a:lnTo>
                <a:lnTo>
                  <a:pt x="1740" y="368"/>
                </a:lnTo>
                <a:lnTo>
                  <a:pt x="1745" y="373"/>
                </a:lnTo>
                <a:lnTo>
                  <a:pt x="1750" y="378"/>
                </a:lnTo>
                <a:lnTo>
                  <a:pt x="1752" y="386"/>
                </a:lnTo>
                <a:lnTo>
                  <a:pt x="1757" y="391"/>
                </a:lnTo>
                <a:lnTo>
                  <a:pt x="1760" y="401"/>
                </a:lnTo>
                <a:lnTo>
                  <a:pt x="1760" y="411"/>
                </a:lnTo>
                <a:lnTo>
                  <a:pt x="1760" y="424"/>
                </a:lnTo>
                <a:lnTo>
                  <a:pt x="1757" y="431"/>
                </a:lnTo>
                <a:lnTo>
                  <a:pt x="1757" y="439"/>
                </a:lnTo>
                <a:lnTo>
                  <a:pt x="1757" y="444"/>
                </a:lnTo>
                <a:lnTo>
                  <a:pt x="1757" y="449"/>
                </a:lnTo>
                <a:lnTo>
                  <a:pt x="1757" y="451"/>
                </a:lnTo>
                <a:lnTo>
                  <a:pt x="1760" y="451"/>
                </a:lnTo>
                <a:lnTo>
                  <a:pt x="1765" y="454"/>
                </a:lnTo>
                <a:lnTo>
                  <a:pt x="1770" y="454"/>
                </a:lnTo>
                <a:lnTo>
                  <a:pt x="1775" y="454"/>
                </a:lnTo>
                <a:lnTo>
                  <a:pt x="1777" y="456"/>
                </a:lnTo>
                <a:lnTo>
                  <a:pt x="1782" y="456"/>
                </a:lnTo>
                <a:lnTo>
                  <a:pt x="1782" y="459"/>
                </a:lnTo>
                <a:lnTo>
                  <a:pt x="1782" y="461"/>
                </a:lnTo>
                <a:lnTo>
                  <a:pt x="1780" y="464"/>
                </a:lnTo>
                <a:lnTo>
                  <a:pt x="1772" y="464"/>
                </a:lnTo>
                <a:lnTo>
                  <a:pt x="1767" y="466"/>
                </a:lnTo>
                <a:lnTo>
                  <a:pt x="1765" y="469"/>
                </a:lnTo>
                <a:lnTo>
                  <a:pt x="1765" y="471"/>
                </a:lnTo>
                <a:lnTo>
                  <a:pt x="1767" y="471"/>
                </a:lnTo>
                <a:lnTo>
                  <a:pt x="1770" y="474"/>
                </a:lnTo>
                <a:lnTo>
                  <a:pt x="1775" y="477"/>
                </a:lnTo>
                <a:lnTo>
                  <a:pt x="1777" y="477"/>
                </a:lnTo>
                <a:lnTo>
                  <a:pt x="1775" y="477"/>
                </a:lnTo>
                <a:lnTo>
                  <a:pt x="1770" y="477"/>
                </a:lnTo>
                <a:lnTo>
                  <a:pt x="1765" y="479"/>
                </a:lnTo>
                <a:lnTo>
                  <a:pt x="1762" y="482"/>
                </a:lnTo>
                <a:lnTo>
                  <a:pt x="1757" y="484"/>
                </a:lnTo>
                <a:lnTo>
                  <a:pt x="1755" y="487"/>
                </a:lnTo>
                <a:lnTo>
                  <a:pt x="1755" y="489"/>
                </a:lnTo>
                <a:lnTo>
                  <a:pt x="1757" y="494"/>
                </a:lnTo>
                <a:lnTo>
                  <a:pt x="1762" y="497"/>
                </a:lnTo>
                <a:lnTo>
                  <a:pt x="1767" y="499"/>
                </a:lnTo>
                <a:lnTo>
                  <a:pt x="1772" y="502"/>
                </a:lnTo>
                <a:lnTo>
                  <a:pt x="1780" y="502"/>
                </a:lnTo>
                <a:lnTo>
                  <a:pt x="1785" y="502"/>
                </a:lnTo>
                <a:lnTo>
                  <a:pt x="1790" y="499"/>
                </a:lnTo>
                <a:lnTo>
                  <a:pt x="1792" y="497"/>
                </a:lnTo>
                <a:lnTo>
                  <a:pt x="1795" y="494"/>
                </a:lnTo>
                <a:lnTo>
                  <a:pt x="1798" y="492"/>
                </a:lnTo>
                <a:lnTo>
                  <a:pt x="1800" y="489"/>
                </a:lnTo>
                <a:lnTo>
                  <a:pt x="1800" y="487"/>
                </a:lnTo>
                <a:lnTo>
                  <a:pt x="1803" y="484"/>
                </a:lnTo>
                <a:lnTo>
                  <a:pt x="1805" y="484"/>
                </a:lnTo>
                <a:lnTo>
                  <a:pt x="1808" y="484"/>
                </a:lnTo>
                <a:lnTo>
                  <a:pt x="1810" y="482"/>
                </a:lnTo>
                <a:lnTo>
                  <a:pt x="1815" y="487"/>
                </a:lnTo>
                <a:lnTo>
                  <a:pt x="1815" y="494"/>
                </a:lnTo>
                <a:lnTo>
                  <a:pt x="1815" y="504"/>
                </a:lnTo>
                <a:lnTo>
                  <a:pt x="1813" y="512"/>
                </a:lnTo>
                <a:lnTo>
                  <a:pt x="1810" y="514"/>
                </a:lnTo>
                <a:lnTo>
                  <a:pt x="1805" y="514"/>
                </a:lnTo>
                <a:lnTo>
                  <a:pt x="1803" y="517"/>
                </a:lnTo>
                <a:lnTo>
                  <a:pt x="1798" y="519"/>
                </a:lnTo>
                <a:lnTo>
                  <a:pt x="1792" y="522"/>
                </a:lnTo>
                <a:lnTo>
                  <a:pt x="1787" y="527"/>
                </a:lnTo>
                <a:lnTo>
                  <a:pt x="1785" y="529"/>
                </a:lnTo>
                <a:lnTo>
                  <a:pt x="1780" y="532"/>
                </a:lnTo>
                <a:lnTo>
                  <a:pt x="1777" y="537"/>
                </a:lnTo>
                <a:lnTo>
                  <a:pt x="1777" y="545"/>
                </a:lnTo>
                <a:lnTo>
                  <a:pt x="1775" y="555"/>
                </a:lnTo>
                <a:lnTo>
                  <a:pt x="1772" y="565"/>
                </a:lnTo>
                <a:lnTo>
                  <a:pt x="1772" y="572"/>
                </a:lnTo>
                <a:lnTo>
                  <a:pt x="1772" y="582"/>
                </a:lnTo>
                <a:lnTo>
                  <a:pt x="1775" y="587"/>
                </a:lnTo>
                <a:lnTo>
                  <a:pt x="1775" y="593"/>
                </a:lnTo>
                <a:lnTo>
                  <a:pt x="1777" y="598"/>
                </a:lnTo>
                <a:lnTo>
                  <a:pt x="1782" y="600"/>
                </a:lnTo>
                <a:lnTo>
                  <a:pt x="1787" y="605"/>
                </a:lnTo>
                <a:lnTo>
                  <a:pt x="1792" y="608"/>
                </a:lnTo>
                <a:lnTo>
                  <a:pt x="1795" y="613"/>
                </a:lnTo>
                <a:lnTo>
                  <a:pt x="1800" y="618"/>
                </a:lnTo>
                <a:lnTo>
                  <a:pt x="1803" y="625"/>
                </a:lnTo>
                <a:lnTo>
                  <a:pt x="1803" y="630"/>
                </a:lnTo>
                <a:lnTo>
                  <a:pt x="1803" y="638"/>
                </a:lnTo>
                <a:lnTo>
                  <a:pt x="1805" y="643"/>
                </a:lnTo>
                <a:lnTo>
                  <a:pt x="1810" y="648"/>
                </a:lnTo>
                <a:lnTo>
                  <a:pt x="1815" y="653"/>
                </a:lnTo>
                <a:lnTo>
                  <a:pt x="1820" y="658"/>
                </a:lnTo>
                <a:lnTo>
                  <a:pt x="1825" y="661"/>
                </a:lnTo>
                <a:lnTo>
                  <a:pt x="1833" y="666"/>
                </a:lnTo>
                <a:lnTo>
                  <a:pt x="1838" y="671"/>
                </a:lnTo>
                <a:lnTo>
                  <a:pt x="1843" y="673"/>
                </a:lnTo>
                <a:lnTo>
                  <a:pt x="1848" y="678"/>
                </a:lnTo>
                <a:lnTo>
                  <a:pt x="1856" y="683"/>
                </a:lnTo>
                <a:lnTo>
                  <a:pt x="1863" y="691"/>
                </a:lnTo>
                <a:lnTo>
                  <a:pt x="1871" y="693"/>
                </a:lnTo>
                <a:lnTo>
                  <a:pt x="1881" y="698"/>
                </a:lnTo>
                <a:lnTo>
                  <a:pt x="1888" y="698"/>
                </a:lnTo>
                <a:lnTo>
                  <a:pt x="1896" y="698"/>
                </a:lnTo>
                <a:lnTo>
                  <a:pt x="1903" y="696"/>
                </a:lnTo>
                <a:lnTo>
                  <a:pt x="1908" y="696"/>
                </a:lnTo>
                <a:lnTo>
                  <a:pt x="1914" y="696"/>
                </a:lnTo>
                <a:lnTo>
                  <a:pt x="1919" y="696"/>
                </a:lnTo>
                <a:lnTo>
                  <a:pt x="1924" y="698"/>
                </a:lnTo>
                <a:lnTo>
                  <a:pt x="1926" y="701"/>
                </a:lnTo>
                <a:lnTo>
                  <a:pt x="1929" y="703"/>
                </a:lnTo>
                <a:lnTo>
                  <a:pt x="1931" y="706"/>
                </a:lnTo>
                <a:lnTo>
                  <a:pt x="1931" y="708"/>
                </a:lnTo>
                <a:lnTo>
                  <a:pt x="1934" y="708"/>
                </a:lnTo>
                <a:lnTo>
                  <a:pt x="1936" y="711"/>
                </a:lnTo>
                <a:lnTo>
                  <a:pt x="1939" y="711"/>
                </a:lnTo>
                <a:lnTo>
                  <a:pt x="1944" y="711"/>
                </a:lnTo>
                <a:lnTo>
                  <a:pt x="1949" y="711"/>
                </a:lnTo>
                <a:lnTo>
                  <a:pt x="1954" y="711"/>
                </a:lnTo>
                <a:lnTo>
                  <a:pt x="1956" y="711"/>
                </a:lnTo>
                <a:lnTo>
                  <a:pt x="1964" y="708"/>
                </a:lnTo>
                <a:lnTo>
                  <a:pt x="1966" y="708"/>
                </a:lnTo>
                <a:lnTo>
                  <a:pt x="1971" y="706"/>
                </a:lnTo>
                <a:lnTo>
                  <a:pt x="1977" y="703"/>
                </a:lnTo>
                <a:lnTo>
                  <a:pt x="1979" y="701"/>
                </a:lnTo>
                <a:lnTo>
                  <a:pt x="1982" y="698"/>
                </a:lnTo>
                <a:lnTo>
                  <a:pt x="1984" y="693"/>
                </a:lnTo>
                <a:lnTo>
                  <a:pt x="1984" y="691"/>
                </a:lnTo>
                <a:lnTo>
                  <a:pt x="1984" y="681"/>
                </a:lnTo>
                <a:lnTo>
                  <a:pt x="1984" y="673"/>
                </a:lnTo>
                <a:lnTo>
                  <a:pt x="1984" y="668"/>
                </a:lnTo>
                <a:lnTo>
                  <a:pt x="1984" y="666"/>
                </a:lnTo>
                <a:lnTo>
                  <a:pt x="1984" y="661"/>
                </a:lnTo>
                <a:lnTo>
                  <a:pt x="1987" y="658"/>
                </a:lnTo>
                <a:lnTo>
                  <a:pt x="1989" y="656"/>
                </a:lnTo>
                <a:lnTo>
                  <a:pt x="1992" y="653"/>
                </a:lnTo>
                <a:lnTo>
                  <a:pt x="1994" y="648"/>
                </a:lnTo>
                <a:lnTo>
                  <a:pt x="1992" y="640"/>
                </a:lnTo>
                <a:lnTo>
                  <a:pt x="1989" y="633"/>
                </a:lnTo>
                <a:lnTo>
                  <a:pt x="1989" y="628"/>
                </a:lnTo>
                <a:lnTo>
                  <a:pt x="1992" y="625"/>
                </a:lnTo>
                <a:lnTo>
                  <a:pt x="1994" y="620"/>
                </a:lnTo>
                <a:lnTo>
                  <a:pt x="1999" y="615"/>
                </a:lnTo>
                <a:lnTo>
                  <a:pt x="2004" y="608"/>
                </a:lnTo>
                <a:lnTo>
                  <a:pt x="2007" y="600"/>
                </a:lnTo>
                <a:lnTo>
                  <a:pt x="2009" y="593"/>
                </a:lnTo>
                <a:lnTo>
                  <a:pt x="2012" y="585"/>
                </a:lnTo>
                <a:lnTo>
                  <a:pt x="2009" y="580"/>
                </a:lnTo>
                <a:lnTo>
                  <a:pt x="2009" y="572"/>
                </a:lnTo>
                <a:lnTo>
                  <a:pt x="2012" y="565"/>
                </a:lnTo>
                <a:lnTo>
                  <a:pt x="2014" y="560"/>
                </a:lnTo>
                <a:lnTo>
                  <a:pt x="2022" y="552"/>
                </a:lnTo>
                <a:lnTo>
                  <a:pt x="2027" y="545"/>
                </a:lnTo>
                <a:lnTo>
                  <a:pt x="2035" y="540"/>
                </a:lnTo>
                <a:lnTo>
                  <a:pt x="2042" y="535"/>
                </a:lnTo>
                <a:lnTo>
                  <a:pt x="2047" y="532"/>
                </a:lnTo>
                <a:lnTo>
                  <a:pt x="2052" y="529"/>
                </a:lnTo>
                <a:lnTo>
                  <a:pt x="2057" y="527"/>
                </a:lnTo>
                <a:lnTo>
                  <a:pt x="2065" y="524"/>
                </a:lnTo>
                <a:lnTo>
                  <a:pt x="2072" y="517"/>
                </a:lnTo>
                <a:lnTo>
                  <a:pt x="2080" y="512"/>
                </a:lnTo>
                <a:lnTo>
                  <a:pt x="2087" y="502"/>
                </a:lnTo>
                <a:lnTo>
                  <a:pt x="2093" y="494"/>
                </a:lnTo>
                <a:lnTo>
                  <a:pt x="2098" y="484"/>
                </a:lnTo>
                <a:lnTo>
                  <a:pt x="2100" y="474"/>
                </a:lnTo>
                <a:lnTo>
                  <a:pt x="2105" y="466"/>
                </a:lnTo>
                <a:lnTo>
                  <a:pt x="2108" y="461"/>
                </a:lnTo>
                <a:lnTo>
                  <a:pt x="2108" y="456"/>
                </a:lnTo>
                <a:lnTo>
                  <a:pt x="2113" y="454"/>
                </a:lnTo>
                <a:lnTo>
                  <a:pt x="2118" y="451"/>
                </a:lnTo>
                <a:lnTo>
                  <a:pt x="2123" y="449"/>
                </a:lnTo>
                <a:lnTo>
                  <a:pt x="2125" y="446"/>
                </a:lnTo>
                <a:lnTo>
                  <a:pt x="2130" y="444"/>
                </a:lnTo>
                <a:lnTo>
                  <a:pt x="2135" y="439"/>
                </a:lnTo>
                <a:lnTo>
                  <a:pt x="2140" y="434"/>
                </a:lnTo>
                <a:lnTo>
                  <a:pt x="2148" y="429"/>
                </a:lnTo>
                <a:lnTo>
                  <a:pt x="2156" y="424"/>
                </a:lnTo>
                <a:lnTo>
                  <a:pt x="2163" y="416"/>
                </a:lnTo>
                <a:lnTo>
                  <a:pt x="2171" y="411"/>
                </a:lnTo>
                <a:lnTo>
                  <a:pt x="2176" y="403"/>
                </a:lnTo>
                <a:lnTo>
                  <a:pt x="2183" y="396"/>
                </a:lnTo>
                <a:lnTo>
                  <a:pt x="2191" y="391"/>
                </a:lnTo>
                <a:lnTo>
                  <a:pt x="2196" y="386"/>
                </a:lnTo>
                <a:lnTo>
                  <a:pt x="2198" y="378"/>
                </a:lnTo>
                <a:lnTo>
                  <a:pt x="2203" y="376"/>
                </a:lnTo>
                <a:lnTo>
                  <a:pt x="2203" y="371"/>
                </a:lnTo>
                <a:lnTo>
                  <a:pt x="2206" y="368"/>
                </a:lnTo>
                <a:lnTo>
                  <a:pt x="2203" y="366"/>
                </a:lnTo>
                <a:lnTo>
                  <a:pt x="2196" y="363"/>
                </a:lnTo>
                <a:lnTo>
                  <a:pt x="2188" y="363"/>
                </a:lnTo>
                <a:lnTo>
                  <a:pt x="2178" y="366"/>
                </a:lnTo>
                <a:lnTo>
                  <a:pt x="2168" y="368"/>
                </a:lnTo>
                <a:lnTo>
                  <a:pt x="2161" y="371"/>
                </a:lnTo>
                <a:lnTo>
                  <a:pt x="2150" y="376"/>
                </a:lnTo>
                <a:lnTo>
                  <a:pt x="2143" y="381"/>
                </a:lnTo>
                <a:lnTo>
                  <a:pt x="2140" y="383"/>
                </a:lnTo>
                <a:lnTo>
                  <a:pt x="2140" y="381"/>
                </a:lnTo>
                <a:lnTo>
                  <a:pt x="2143" y="378"/>
                </a:lnTo>
                <a:lnTo>
                  <a:pt x="2145" y="376"/>
                </a:lnTo>
                <a:lnTo>
                  <a:pt x="2145" y="371"/>
                </a:lnTo>
                <a:lnTo>
                  <a:pt x="2143" y="366"/>
                </a:lnTo>
                <a:lnTo>
                  <a:pt x="2138" y="366"/>
                </a:lnTo>
                <a:lnTo>
                  <a:pt x="2128" y="366"/>
                </a:lnTo>
                <a:lnTo>
                  <a:pt x="2125" y="368"/>
                </a:lnTo>
                <a:lnTo>
                  <a:pt x="2125" y="366"/>
                </a:lnTo>
                <a:lnTo>
                  <a:pt x="2130" y="363"/>
                </a:lnTo>
                <a:lnTo>
                  <a:pt x="2140" y="358"/>
                </a:lnTo>
                <a:lnTo>
                  <a:pt x="2150" y="356"/>
                </a:lnTo>
                <a:lnTo>
                  <a:pt x="2158" y="353"/>
                </a:lnTo>
                <a:lnTo>
                  <a:pt x="2166" y="350"/>
                </a:lnTo>
                <a:lnTo>
                  <a:pt x="2171" y="353"/>
                </a:lnTo>
                <a:lnTo>
                  <a:pt x="2173" y="353"/>
                </a:lnTo>
                <a:lnTo>
                  <a:pt x="2178" y="356"/>
                </a:lnTo>
                <a:lnTo>
                  <a:pt x="2183" y="353"/>
                </a:lnTo>
                <a:lnTo>
                  <a:pt x="2188" y="353"/>
                </a:lnTo>
                <a:lnTo>
                  <a:pt x="2193" y="350"/>
                </a:lnTo>
                <a:lnTo>
                  <a:pt x="2198" y="345"/>
                </a:lnTo>
                <a:lnTo>
                  <a:pt x="2201" y="343"/>
                </a:lnTo>
                <a:lnTo>
                  <a:pt x="2201" y="338"/>
                </a:lnTo>
                <a:lnTo>
                  <a:pt x="2198" y="333"/>
                </a:lnTo>
                <a:lnTo>
                  <a:pt x="2196" y="330"/>
                </a:lnTo>
                <a:lnTo>
                  <a:pt x="2193" y="328"/>
                </a:lnTo>
                <a:lnTo>
                  <a:pt x="2188" y="325"/>
                </a:lnTo>
                <a:lnTo>
                  <a:pt x="2183" y="325"/>
                </a:lnTo>
                <a:lnTo>
                  <a:pt x="2176" y="323"/>
                </a:lnTo>
                <a:lnTo>
                  <a:pt x="2168" y="323"/>
                </a:lnTo>
                <a:lnTo>
                  <a:pt x="2161" y="323"/>
                </a:lnTo>
                <a:lnTo>
                  <a:pt x="2153" y="323"/>
                </a:lnTo>
                <a:lnTo>
                  <a:pt x="2145" y="323"/>
                </a:lnTo>
                <a:lnTo>
                  <a:pt x="2140" y="323"/>
                </a:lnTo>
                <a:lnTo>
                  <a:pt x="2138" y="325"/>
                </a:lnTo>
                <a:lnTo>
                  <a:pt x="2135" y="325"/>
                </a:lnTo>
                <a:lnTo>
                  <a:pt x="2135" y="323"/>
                </a:lnTo>
                <a:lnTo>
                  <a:pt x="2138" y="320"/>
                </a:lnTo>
                <a:lnTo>
                  <a:pt x="2143" y="318"/>
                </a:lnTo>
                <a:lnTo>
                  <a:pt x="2148" y="318"/>
                </a:lnTo>
                <a:lnTo>
                  <a:pt x="2153" y="318"/>
                </a:lnTo>
                <a:lnTo>
                  <a:pt x="2158" y="318"/>
                </a:lnTo>
                <a:lnTo>
                  <a:pt x="2161" y="315"/>
                </a:lnTo>
                <a:lnTo>
                  <a:pt x="2161" y="313"/>
                </a:lnTo>
                <a:lnTo>
                  <a:pt x="2156" y="310"/>
                </a:lnTo>
                <a:lnTo>
                  <a:pt x="2150" y="308"/>
                </a:lnTo>
                <a:lnTo>
                  <a:pt x="2145" y="305"/>
                </a:lnTo>
                <a:lnTo>
                  <a:pt x="2140" y="303"/>
                </a:lnTo>
                <a:lnTo>
                  <a:pt x="2135" y="303"/>
                </a:lnTo>
                <a:lnTo>
                  <a:pt x="2133" y="300"/>
                </a:lnTo>
                <a:lnTo>
                  <a:pt x="2133" y="298"/>
                </a:lnTo>
                <a:lnTo>
                  <a:pt x="2138" y="295"/>
                </a:lnTo>
                <a:lnTo>
                  <a:pt x="2143" y="292"/>
                </a:lnTo>
                <a:lnTo>
                  <a:pt x="2148" y="290"/>
                </a:lnTo>
                <a:lnTo>
                  <a:pt x="2150" y="285"/>
                </a:lnTo>
                <a:lnTo>
                  <a:pt x="2153" y="282"/>
                </a:lnTo>
                <a:lnTo>
                  <a:pt x="2156" y="277"/>
                </a:lnTo>
                <a:lnTo>
                  <a:pt x="2156" y="275"/>
                </a:lnTo>
                <a:lnTo>
                  <a:pt x="2153" y="272"/>
                </a:lnTo>
                <a:lnTo>
                  <a:pt x="2153" y="270"/>
                </a:lnTo>
                <a:lnTo>
                  <a:pt x="2150" y="267"/>
                </a:lnTo>
                <a:lnTo>
                  <a:pt x="2150" y="265"/>
                </a:lnTo>
                <a:lnTo>
                  <a:pt x="2150" y="260"/>
                </a:lnTo>
                <a:lnTo>
                  <a:pt x="2153" y="257"/>
                </a:lnTo>
                <a:lnTo>
                  <a:pt x="2153" y="255"/>
                </a:lnTo>
                <a:lnTo>
                  <a:pt x="2153" y="252"/>
                </a:lnTo>
                <a:lnTo>
                  <a:pt x="2150" y="250"/>
                </a:lnTo>
                <a:lnTo>
                  <a:pt x="2148" y="250"/>
                </a:lnTo>
                <a:lnTo>
                  <a:pt x="2143" y="247"/>
                </a:lnTo>
                <a:lnTo>
                  <a:pt x="2140" y="245"/>
                </a:lnTo>
                <a:lnTo>
                  <a:pt x="2140" y="242"/>
                </a:lnTo>
                <a:lnTo>
                  <a:pt x="2140" y="240"/>
                </a:lnTo>
                <a:lnTo>
                  <a:pt x="2140" y="237"/>
                </a:lnTo>
                <a:lnTo>
                  <a:pt x="2138" y="234"/>
                </a:lnTo>
                <a:lnTo>
                  <a:pt x="2133" y="234"/>
                </a:lnTo>
                <a:lnTo>
                  <a:pt x="2128" y="232"/>
                </a:lnTo>
                <a:lnTo>
                  <a:pt x="2120" y="232"/>
                </a:lnTo>
                <a:lnTo>
                  <a:pt x="2113" y="229"/>
                </a:lnTo>
                <a:lnTo>
                  <a:pt x="2105" y="229"/>
                </a:lnTo>
                <a:lnTo>
                  <a:pt x="2100" y="227"/>
                </a:lnTo>
                <a:lnTo>
                  <a:pt x="2095" y="224"/>
                </a:lnTo>
                <a:lnTo>
                  <a:pt x="2095" y="219"/>
                </a:lnTo>
                <a:lnTo>
                  <a:pt x="2100" y="217"/>
                </a:lnTo>
                <a:lnTo>
                  <a:pt x="2105" y="212"/>
                </a:lnTo>
                <a:lnTo>
                  <a:pt x="2108" y="207"/>
                </a:lnTo>
                <a:lnTo>
                  <a:pt x="2110" y="204"/>
                </a:lnTo>
                <a:lnTo>
                  <a:pt x="2108" y="202"/>
                </a:lnTo>
                <a:lnTo>
                  <a:pt x="2105" y="202"/>
                </a:lnTo>
                <a:lnTo>
                  <a:pt x="2103" y="199"/>
                </a:lnTo>
                <a:lnTo>
                  <a:pt x="2098" y="202"/>
                </a:lnTo>
                <a:lnTo>
                  <a:pt x="2093" y="202"/>
                </a:lnTo>
                <a:lnTo>
                  <a:pt x="2087" y="202"/>
                </a:lnTo>
                <a:lnTo>
                  <a:pt x="2085" y="202"/>
                </a:lnTo>
                <a:lnTo>
                  <a:pt x="2082" y="199"/>
                </a:lnTo>
                <a:lnTo>
                  <a:pt x="2082" y="197"/>
                </a:lnTo>
                <a:lnTo>
                  <a:pt x="2080" y="197"/>
                </a:lnTo>
                <a:lnTo>
                  <a:pt x="2077" y="194"/>
                </a:lnTo>
                <a:lnTo>
                  <a:pt x="2075" y="194"/>
                </a:lnTo>
                <a:lnTo>
                  <a:pt x="2070" y="194"/>
                </a:lnTo>
                <a:lnTo>
                  <a:pt x="2062" y="194"/>
                </a:lnTo>
                <a:lnTo>
                  <a:pt x="2055" y="184"/>
                </a:lnTo>
                <a:lnTo>
                  <a:pt x="2052" y="174"/>
                </a:lnTo>
                <a:lnTo>
                  <a:pt x="2050" y="161"/>
                </a:lnTo>
                <a:lnTo>
                  <a:pt x="2050" y="154"/>
                </a:lnTo>
                <a:lnTo>
                  <a:pt x="2050" y="146"/>
                </a:lnTo>
                <a:lnTo>
                  <a:pt x="2050" y="141"/>
                </a:lnTo>
                <a:lnTo>
                  <a:pt x="2047" y="134"/>
                </a:lnTo>
                <a:lnTo>
                  <a:pt x="2045" y="129"/>
                </a:lnTo>
                <a:lnTo>
                  <a:pt x="2045" y="121"/>
                </a:lnTo>
                <a:lnTo>
                  <a:pt x="2047" y="111"/>
                </a:lnTo>
                <a:lnTo>
                  <a:pt x="2047" y="103"/>
                </a:lnTo>
                <a:lnTo>
                  <a:pt x="2047" y="101"/>
                </a:lnTo>
                <a:lnTo>
                  <a:pt x="2045" y="98"/>
                </a:lnTo>
                <a:lnTo>
                  <a:pt x="2042" y="98"/>
                </a:lnTo>
                <a:lnTo>
                  <a:pt x="2040" y="96"/>
                </a:lnTo>
                <a:lnTo>
                  <a:pt x="2035" y="96"/>
                </a:lnTo>
                <a:lnTo>
                  <a:pt x="2032" y="98"/>
                </a:lnTo>
                <a:lnTo>
                  <a:pt x="2029" y="98"/>
                </a:lnTo>
                <a:lnTo>
                  <a:pt x="2027" y="98"/>
                </a:lnTo>
                <a:lnTo>
                  <a:pt x="2022" y="101"/>
                </a:lnTo>
                <a:lnTo>
                  <a:pt x="2017" y="103"/>
                </a:lnTo>
                <a:lnTo>
                  <a:pt x="2014" y="106"/>
                </a:lnTo>
                <a:lnTo>
                  <a:pt x="2012" y="111"/>
                </a:lnTo>
                <a:lnTo>
                  <a:pt x="2009" y="113"/>
                </a:lnTo>
                <a:lnTo>
                  <a:pt x="2007" y="116"/>
                </a:lnTo>
                <a:lnTo>
                  <a:pt x="2004" y="121"/>
                </a:lnTo>
                <a:lnTo>
                  <a:pt x="2004" y="124"/>
                </a:lnTo>
                <a:lnTo>
                  <a:pt x="2002" y="129"/>
                </a:lnTo>
                <a:lnTo>
                  <a:pt x="1999" y="131"/>
                </a:lnTo>
                <a:lnTo>
                  <a:pt x="1997" y="131"/>
                </a:lnTo>
                <a:lnTo>
                  <a:pt x="1994" y="131"/>
                </a:lnTo>
                <a:lnTo>
                  <a:pt x="1992" y="134"/>
                </a:lnTo>
                <a:lnTo>
                  <a:pt x="1992" y="131"/>
                </a:lnTo>
                <a:lnTo>
                  <a:pt x="1989" y="131"/>
                </a:lnTo>
                <a:lnTo>
                  <a:pt x="1987" y="129"/>
                </a:lnTo>
                <a:lnTo>
                  <a:pt x="1984" y="126"/>
                </a:lnTo>
                <a:lnTo>
                  <a:pt x="1982" y="126"/>
                </a:lnTo>
                <a:lnTo>
                  <a:pt x="1979" y="126"/>
                </a:lnTo>
                <a:lnTo>
                  <a:pt x="1977" y="129"/>
                </a:lnTo>
                <a:lnTo>
                  <a:pt x="1974" y="131"/>
                </a:lnTo>
                <a:lnTo>
                  <a:pt x="1971" y="134"/>
                </a:lnTo>
                <a:lnTo>
                  <a:pt x="1969" y="136"/>
                </a:lnTo>
                <a:lnTo>
                  <a:pt x="1964" y="141"/>
                </a:lnTo>
                <a:lnTo>
                  <a:pt x="1964" y="139"/>
                </a:lnTo>
                <a:lnTo>
                  <a:pt x="1964" y="136"/>
                </a:lnTo>
                <a:lnTo>
                  <a:pt x="1964" y="134"/>
                </a:lnTo>
                <a:lnTo>
                  <a:pt x="1961" y="131"/>
                </a:lnTo>
                <a:lnTo>
                  <a:pt x="1954" y="131"/>
                </a:lnTo>
                <a:lnTo>
                  <a:pt x="1946" y="134"/>
                </a:lnTo>
                <a:lnTo>
                  <a:pt x="1946" y="131"/>
                </a:lnTo>
                <a:lnTo>
                  <a:pt x="1951" y="129"/>
                </a:lnTo>
                <a:lnTo>
                  <a:pt x="1954" y="124"/>
                </a:lnTo>
                <a:lnTo>
                  <a:pt x="1959" y="119"/>
                </a:lnTo>
                <a:lnTo>
                  <a:pt x="1961" y="116"/>
                </a:lnTo>
                <a:lnTo>
                  <a:pt x="1964" y="111"/>
                </a:lnTo>
                <a:lnTo>
                  <a:pt x="1961" y="108"/>
                </a:lnTo>
                <a:lnTo>
                  <a:pt x="1954" y="108"/>
                </a:lnTo>
                <a:lnTo>
                  <a:pt x="1949" y="111"/>
                </a:lnTo>
                <a:lnTo>
                  <a:pt x="1944" y="111"/>
                </a:lnTo>
                <a:lnTo>
                  <a:pt x="1939" y="111"/>
                </a:lnTo>
                <a:lnTo>
                  <a:pt x="1934" y="108"/>
                </a:lnTo>
                <a:lnTo>
                  <a:pt x="1931" y="108"/>
                </a:lnTo>
                <a:lnTo>
                  <a:pt x="1926" y="108"/>
                </a:lnTo>
                <a:lnTo>
                  <a:pt x="1924" y="108"/>
                </a:lnTo>
                <a:lnTo>
                  <a:pt x="1919" y="108"/>
                </a:lnTo>
                <a:lnTo>
                  <a:pt x="1916" y="108"/>
                </a:lnTo>
                <a:lnTo>
                  <a:pt x="1914" y="111"/>
                </a:lnTo>
                <a:lnTo>
                  <a:pt x="1911" y="111"/>
                </a:lnTo>
                <a:lnTo>
                  <a:pt x="1906" y="111"/>
                </a:lnTo>
                <a:lnTo>
                  <a:pt x="1898" y="116"/>
                </a:lnTo>
                <a:lnTo>
                  <a:pt x="1888" y="121"/>
                </a:lnTo>
                <a:lnTo>
                  <a:pt x="1876" y="126"/>
                </a:lnTo>
                <a:lnTo>
                  <a:pt x="1866" y="129"/>
                </a:lnTo>
                <a:lnTo>
                  <a:pt x="1853" y="134"/>
                </a:lnTo>
                <a:lnTo>
                  <a:pt x="1845" y="139"/>
                </a:lnTo>
                <a:lnTo>
                  <a:pt x="1838" y="144"/>
                </a:lnTo>
                <a:lnTo>
                  <a:pt x="1835" y="149"/>
                </a:lnTo>
                <a:lnTo>
                  <a:pt x="1833" y="151"/>
                </a:lnTo>
                <a:lnTo>
                  <a:pt x="1830" y="156"/>
                </a:lnTo>
                <a:lnTo>
                  <a:pt x="1830" y="159"/>
                </a:lnTo>
                <a:lnTo>
                  <a:pt x="1828" y="161"/>
                </a:lnTo>
                <a:lnTo>
                  <a:pt x="1825" y="164"/>
                </a:lnTo>
                <a:lnTo>
                  <a:pt x="1820" y="166"/>
                </a:lnTo>
                <a:lnTo>
                  <a:pt x="1815" y="166"/>
                </a:lnTo>
                <a:lnTo>
                  <a:pt x="1808" y="166"/>
                </a:lnTo>
                <a:lnTo>
                  <a:pt x="1800" y="169"/>
                </a:lnTo>
                <a:lnTo>
                  <a:pt x="1792" y="169"/>
                </a:lnTo>
                <a:lnTo>
                  <a:pt x="1782" y="174"/>
                </a:lnTo>
                <a:lnTo>
                  <a:pt x="1775" y="176"/>
                </a:lnTo>
                <a:lnTo>
                  <a:pt x="1767" y="182"/>
                </a:lnTo>
                <a:lnTo>
                  <a:pt x="1760" y="184"/>
                </a:lnTo>
                <a:lnTo>
                  <a:pt x="1755" y="189"/>
                </a:lnTo>
                <a:lnTo>
                  <a:pt x="1752" y="192"/>
                </a:lnTo>
                <a:lnTo>
                  <a:pt x="1750" y="197"/>
                </a:lnTo>
                <a:lnTo>
                  <a:pt x="1745" y="202"/>
                </a:lnTo>
                <a:lnTo>
                  <a:pt x="1737" y="207"/>
                </a:lnTo>
                <a:lnTo>
                  <a:pt x="1727" y="212"/>
                </a:lnTo>
                <a:lnTo>
                  <a:pt x="1719" y="217"/>
                </a:lnTo>
                <a:lnTo>
                  <a:pt x="1712" y="222"/>
                </a:lnTo>
                <a:lnTo>
                  <a:pt x="1707" y="229"/>
                </a:lnTo>
                <a:lnTo>
                  <a:pt x="1704" y="234"/>
                </a:lnTo>
                <a:lnTo>
                  <a:pt x="1704" y="240"/>
                </a:lnTo>
                <a:lnTo>
                  <a:pt x="1702" y="247"/>
                </a:lnTo>
                <a:lnTo>
                  <a:pt x="1697" y="252"/>
                </a:lnTo>
                <a:lnTo>
                  <a:pt x="1692" y="255"/>
                </a:lnTo>
                <a:lnTo>
                  <a:pt x="1684" y="260"/>
                </a:lnTo>
                <a:lnTo>
                  <a:pt x="1677" y="262"/>
                </a:lnTo>
                <a:lnTo>
                  <a:pt x="1669" y="265"/>
                </a:lnTo>
                <a:lnTo>
                  <a:pt x="1659" y="267"/>
                </a:lnTo>
                <a:lnTo>
                  <a:pt x="1651" y="270"/>
                </a:lnTo>
                <a:lnTo>
                  <a:pt x="1646" y="272"/>
                </a:lnTo>
                <a:lnTo>
                  <a:pt x="1639" y="277"/>
                </a:lnTo>
                <a:lnTo>
                  <a:pt x="1636" y="280"/>
                </a:lnTo>
                <a:lnTo>
                  <a:pt x="1634" y="282"/>
                </a:lnTo>
                <a:lnTo>
                  <a:pt x="1634" y="287"/>
                </a:lnTo>
                <a:lnTo>
                  <a:pt x="1634" y="290"/>
                </a:lnTo>
                <a:lnTo>
                  <a:pt x="1636" y="295"/>
                </a:lnTo>
                <a:close/>
                <a:moveTo>
                  <a:pt x="1258" y="159"/>
                </a:moveTo>
                <a:lnTo>
                  <a:pt x="1258" y="159"/>
                </a:lnTo>
                <a:lnTo>
                  <a:pt x="1261" y="159"/>
                </a:lnTo>
                <a:lnTo>
                  <a:pt x="1263" y="164"/>
                </a:lnTo>
                <a:lnTo>
                  <a:pt x="1271" y="166"/>
                </a:lnTo>
                <a:lnTo>
                  <a:pt x="1278" y="166"/>
                </a:lnTo>
                <a:lnTo>
                  <a:pt x="1283" y="161"/>
                </a:lnTo>
                <a:lnTo>
                  <a:pt x="1288" y="159"/>
                </a:lnTo>
                <a:lnTo>
                  <a:pt x="1291" y="156"/>
                </a:lnTo>
                <a:lnTo>
                  <a:pt x="1293" y="154"/>
                </a:lnTo>
                <a:lnTo>
                  <a:pt x="1296" y="156"/>
                </a:lnTo>
                <a:lnTo>
                  <a:pt x="1301" y="159"/>
                </a:lnTo>
                <a:lnTo>
                  <a:pt x="1306" y="164"/>
                </a:lnTo>
                <a:lnTo>
                  <a:pt x="1311" y="169"/>
                </a:lnTo>
                <a:lnTo>
                  <a:pt x="1316" y="174"/>
                </a:lnTo>
                <a:lnTo>
                  <a:pt x="1316" y="176"/>
                </a:lnTo>
                <a:lnTo>
                  <a:pt x="1311" y="174"/>
                </a:lnTo>
                <a:lnTo>
                  <a:pt x="1306" y="171"/>
                </a:lnTo>
                <a:lnTo>
                  <a:pt x="1298" y="169"/>
                </a:lnTo>
                <a:lnTo>
                  <a:pt x="1296" y="171"/>
                </a:lnTo>
                <a:lnTo>
                  <a:pt x="1296" y="176"/>
                </a:lnTo>
                <a:lnTo>
                  <a:pt x="1296" y="182"/>
                </a:lnTo>
                <a:lnTo>
                  <a:pt x="1301" y="184"/>
                </a:lnTo>
                <a:lnTo>
                  <a:pt x="1303" y="189"/>
                </a:lnTo>
                <a:lnTo>
                  <a:pt x="1303" y="194"/>
                </a:lnTo>
                <a:lnTo>
                  <a:pt x="1301" y="197"/>
                </a:lnTo>
                <a:lnTo>
                  <a:pt x="1296" y="199"/>
                </a:lnTo>
                <a:lnTo>
                  <a:pt x="1293" y="202"/>
                </a:lnTo>
                <a:lnTo>
                  <a:pt x="1291" y="204"/>
                </a:lnTo>
                <a:lnTo>
                  <a:pt x="1293" y="209"/>
                </a:lnTo>
                <a:lnTo>
                  <a:pt x="1296" y="214"/>
                </a:lnTo>
                <a:lnTo>
                  <a:pt x="1298" y="214"/>
                </a:lnTo>
                <a:lnTo>
                  <a:pt x="1306" y="214"/>
                </a:lnTo>
                <a:lnTo>
                  <a:pt x="1313" y="214"/>
                </a:lnTo>
                <a:lnTo>
                  <a:pt x="1321" y="214"/>
                </a:lnTo>
                <a:lnTo>
                  <a:pt x="1326" y="214"/>
                </a:lnTo>
                <a:lnTo>
                  <a:pt x="1331" y="212"/>
                </a:lnTo>
                <a:lnTo>
                  <a:pt x="1336" y="209"/>
                </a:lnTo>
                <a:lnTo>
                  <a:pt x="1341" y="207"/>
                </a:lnTo>
                <a:lnTo>
                  <a:pt x="1346" y="204"/>
                </a:lnTo>
                <a:lnTo>
                  <a:pt x="1351" y="204"/>
                </a:lnTo>
                <a:lnTo>
                  <a:pt x="1356" y="207"/>
                </a:lnTo>
                <a:lnTo>
                  <a:pt x="1359" y="207"/>
                </a:lnTo>
                <a:lnTo>
                  <a:pt x="1364" y="207"/>
                </a:lnTo>
                <a:lnTo>
                  <a:pt x="1366" y="204"/>
                </a:lnTo>
                <a:lnTo>
                  <a:pt x="1371" y="199"/>
                </a:lnTo>
                <a:lnTo>
                  <a:pt x="1374" y="197"/>
                </a:lnTo>
                <a:lnTo>
                  <a:pt x="1377" y="194"/>
                </a:lnTo>
                <a:lnTo>
                  <a:pt x="1374" y="189"/>
                </a:lnTo>
                <a:lnTo>
                  <a:pt x="1369" y="187"/>
                </a:lnTo>
                <a:lnTo>
                  <a:pt x="1361" y="184"/>
                </a:lnTo>
                <a:lnTo>
                  <a:pt x="1359" y="182"/>
                </a:lnTo>
                <a:lnTo>
                  <a:pt x="1356" y="179"/>
                </a:lnTo>
                <a:lnTo>
                  <a:pt x="1359" y="176"/>
                </a:lnTo>
                <a:lnTo>
                  <a:pt x="1364" y="174"/>
                </a:lnTo>
                <a:lnTo>
                  <a:pt x="1364" y="171"/>
                </a:lnTo>
                <a:lnTo>
                  <a:pt x="1366" y="166"/>
                </a:lnTo>
                <a:lnTo>
                  <a:pt x="1364" y="161"/>
                </a:lnTo>
                <a:lnTo>
                  <a:pt x="1364" y="159"/>
                </a:lnTo>
                <a:lnTo>
                  <a:pt x="1364" y="156"/>
                </a:lnTo>
                <a:lnTo>
                  <a:pt x="1364" y="154"/>
                </a:lnTo>
                <a:lnTo>
                  <a:pt x="1366" y="151"/>
                </a:lnTo>
                <a:lnTo>
                  <a:pt x="1371" y="144"/>
                </a:lnTo>
                <a:lnTo>
                  <a:pt x="1377" y="136"/>
                </a:lnTo>
                <a:lnTo>
                  <a:pt x="1374" y="129"/>
                </a:lnTo>
                <a:lnTo>
                  <a:pt x="1366" y="124"/>
                </a:lnTo>
                <a:lnTo>
                  <a:pt x="1359" y="119"/>
                </a:lnTo>
                <a:lnTo>
                  <a:pt x="1354" y="116"/>
                </a:lnTo>
                <a:lnTo>
                  <a:pt x="1354" y="111"/>
                </a:lnTo>
                <a:lnTo>
                  <a:pt x="1359" y="108"/>
                </a:lnTo>
                <a:lnTo>
                  <a:pt x="1366" y="103"/>
                </a:lnTo>
                <a:lnTo>
                  <a:pt x="1371" y="98"/>
                </a:lnTo>
                <a:lnTo>
                  <a:pt x="1374" y="91"/>
                </a:lnTo>
                <a:lnTo>
                  <a:pt x="1374" y="86"/>
                </a:lnTo>
                <a:lnTo>
                  <a:pt x="1374" y="78"/>
                </a:lnTo>
                <a:lnTo>
                  <a:pt x="1374" y="71"/>
                </a:lnTo>
                <a:lnTo>
                  <a:pt x="1374" y="66"/>
                </a:lnTo>
                <a:lnTo>
                  <a:pt x="1377" y="55"/>
                </a:lnTo>
                <a:lnTo>
                  <a:pt x="1377" y="48"/>
                </a:lnTo>
                <a:lnTo>
                  <a:pt x="1379" y="40"/>
                </a:lnTo>
                <a:lnTo>
                  <a:pt x="1377" y="38"/>
                </a:lnTo>
                <a:lnTo>
                  <a:pt x="1374" y="35"/>
                </a:lnTo>
                <a:lnTo>
                  <a:pt x="1369" y="38"/>
                </a:lnTo>
                <a:lnTo>
                  <a:pt x="1366" y="35"/>
                </a:lnTo>
                <a:lnTo>
                  <a:pt x="1369" y="30"/>
                </a:lnTo>
                <a:lnTo>
                  <a:pt x="1374" y="23"/>
                </a:lnTo>
                <a:lnTo>
                  <a:pt x="1377" y="18"/>
                </a:lnTo>
                <a:lnTo>
                  <a:pt x="1377" y="10"/>
                </a:lnTo>
                <a:lnTo>
                  <a:pt x="1377" y="5"/>
                </a:lnTo>
                <a:lnTo>
                  <a:pt x="1374" y="5"/>
                </a:lnTo>
                <a:lnTo>
                  <a:pt x="1371" y="5"/>
                </a:lnTo>
                <a:lnTo>
                  <a:pt x="1369" y="5"/>
                </a:lnTo>
                <a:lnTo>
                  <a:pt x="1366" y="5"/>
                </a:lnTo>
                <a:lnTo>
                  <a:pt x="1361" y="3"/>
                </a:lnTo>
                <a:lnTo>
                  <a:pt x="1356" y="3"/>
                </a:lnTo>
                <a:lnTo>
                  <a:pt x="1354" y="0"/>
                </a:lnTo>
                <a:lnTo>
                  <a:pt x="1351" y="0"/>
                </a:lnTo>
                <a:lnTo>
                  <a:pt x="1349" y="3"/>
                </a:lnTo>
                <a:lnTo>
                  <a:pt x="1346" y="5"/>
                </a:lnTo>
                <a:lnTo>
                  <a:pt x="1341" y="5"/>
                </a:lnTo>
                <a:lnTo>
                  <a:pt x="1336" y="5"/>
                </a:lnTo>
                <a:lnTo>
                  <a:pt x="1334" y="5"/>
                </a:lnTo>
                <a:lnTo>
                  <a:pt x="1329" y="8"/>
                </a:lnTo>
                <a:lnTo>
                  <a:pt x="1326" y="8"/>
                </a:lnTo>
                <a:lnTo>
                  <a:pt x="1324" y="8"/>
                </a:lnTo>
                <a:lnTo>
                  <a:pt x="1324" y="10"/>
                </a:lnTo>
                <a:lnTo>
                  <a:pt x="1321" y="13"/>
                </a:lnTo>
                <a:lnTo>
                  <a:pt x="1319" y="13"/>
                </a:lnTo>
                <a:lnTo>
                  <a:pt x="1316" y="13"/>
                </a:lnTo>
                <a:lnTo>
                  <a:pt x="1311" y="15"/>
                </a:lnTo>
                <a:lnTo>
                  <a:pt x="1303" y="18"/>
                </a:lnTo>
                <a:lnTo>
                  <a:pt x="1301" y="20"/>
                </a:lnTo>
                <a:lnTo>
                  <a:pt x="1296" y="25"/>
                </a:lnTo>
                <a:lnTo>
                  <a:pt x="1293" y="30"/>
                </a:lnTo>
                <a:lnTo>
                  <a:pt x="1293" y="35"/>
                </a:lnTo>
                <a:lnTo>
                  <a:pt x="1293" y="38"/>
                </a:lnTo>
                <a:lnTo>
                  <a:pt x="1293" y="40"/>
                </a:lnTo>
                <a:lnTo>
                  <a:pt x="1291" y="40"/>
                </a:lnTo>
                <a:lnTo>
                  <a:pt x="1286" y="43"/>
                </a:lnTo>
                <a:lnTo>
                  <a:pt x="1281" y="43"/>
                </a:lnTo>
                <a:lnTo>
                  <a:pt x="1278" y="45"/>
                </a:lnTo>
                <a:lnTo>
                  <a:pt x="1276" y="48"/>
                </a:lnTo>
                <a:lnTo>
                  <a:pt x="1273" y="50"/>
                </a:lnTo>
                <a:lnTo>
                  <a:pt x="1271" y="53"/>
                </a:lnTo>
                <a:lnTo>
                  <a:pt x="1268" y="55"/>
                </a:lnTo>
                <a:lnTo>
                  <a:pt x="1266" y="58"/>
                </a:lnTo>
                <a:lnTo>
                  <a:pt x="1263" y="61"/>
                </a:lnTo>
                <a:lnTo>
                  <a:pt x="1261" y="66"/>
                </a:lnTo>
                <a:lnTo>
                  <a:pt x="1261" y="71"/>
                </a:lnTo>
                <a:lnTo>
                  <a:pt x="1266" y="76"/>
                </a:lnTo>
                <a:lnTo>
                  <a:pt x="1268" y="81"/>
                </a:lnTo>
                <a:lnTo>
                  <a:pt x="1271" y="86"/>
                </a:lnTo>
                <a:lnTo>
                  <a:pt x="1271" y="88"/>
                </a:lnTo>
                <a:lnTo>
                  <a:pt x="1268" y="91"/>
                </a:lnTo>
                <a:lnTo>
                  <a:pt x="1268" y="96"/>
                </a:lnTo>
                <a:lnTo>
                  <a:pt x="1266" y="96"/>
                </a:lnTo>
                <a:lnTo>
                  <a:pt x="1263" y="93"/>
                </a:lnTo>
                <a:lnTo>
                  <a:pt x="1261" y="88"/>
                </a:lnTo>
                <a:lnTo>
                  <a:pt x="1258" y="83"/>
                </a:lnTo>
                <a:lnTo>
                  <a:pt x="1256" y="78"/>
                </a:lnTo>
                <a:lnTo>
                  <a:pt x="1253" y="76"/>
                </a:lnTo>
                <a:lnTo>
                  <a:pt x="1250" y="78"/>
                </a:lnTo>
                <a:lnTo>
                  <a:pt x="1248" y="81"/>
                </a:lnTo>
                <a:lnTo>
                  <a:pt x="1245" y="86"/>
                </a:lnTo>
                <a:lnTo>
                  <a:pt x="1243" y="88"/>
                </a:lnTo>
                <a:lnTo>
                  <a:pt x="1240" y="93"/>
                </a:lnTo>
                <a:lnTo>
                  <a:pt x="1240" y="98"/>
                </a:lnTo>
                <a:lnTo>
                  <a:pt x="1238" y="108"/>
                </a:lnTo>
                <a:lnTo>
                  <a:pt x="1235" y="116"/>
                </a:lnTo>
                <a:lnTo>
                  <a:pt x="1235" y="121"/>
                </a:lnTo>
                <a:lnTo>
                  <a:pt x="1235" y="126"/>
                </a:lnTo>
                <a:lnTo>
                  <a:pt x="1238" y="131"/>
                </a:lnTo>
                <a:lnTo>
                  <a:pt x="1243" y="134"/>
                </a:lnTo>
                <a:lnTo>
                  <a:pt x="1245" y="134"/>
                </a:lnTo>
                <a:lnTo>
                  <a:pt x="1250" y="134"/>
                </a:lnTo>
                <a:lnTo>
                  <a:pt x="1253" y="136"/>
                </a:lnTo>
                <a:lnTo>
                  <a:pt x="1256" y="134"/>
                </a:lnTo>
                <a:lnTo>
                  <a:pt x="1258" y="134"/>
                </a:lnTo>
                <a:lnTo>
                  <a:pt x="1258" y="136"/>
                </a:lnTo>
                <a:lnTo>
                  <a:pt x="1256" y="141"/>
                </a:lnTo>
                <a:lnTo>
                  <a:pt x="1253" y="144"/>
                </a:lnTo>
                <a:lnTo>
                  <a:pt x="1253" y="146"/>
                </a:lnTo>
                <a:lnTo>
                  <a:pt x="1258" y="159"/>
                </a:lnTo>
                <a:close/>
                <a:moveTo>
                  <a:pt x="1866" y="1003"/>
                </a:moveTo>
                <a:lnTo>
                  <a:pt x="1840" y="1024"/>
                </a:lnTo>
                <a:lnTo>
                  <a:pt x="1813" y="1067"/>
                </a:lnTo>
                <a:lnTo>
                  <a:pt x="1808" y="1082"/>
                </a:lnTo>
                <a:lnTo>
                  <a:pt x="1808" y="1102"/>
                </a:lnTo>
                <a:lnTo>
                  <a:pt x="1823" y="1097"/>
                </a:lnTo>
                <a:lnTo>
                  <a:pt x="1850" y="1102"/>
                </a:lnTo>
                <a:lnTo>
                  <a:pt x="1866" y="1112"/>
                </a:lnTo>
                <a:lnTo>
                  <a:pt x="1881" y="1107"/>
                </a:lnTo>
                <a:lnTo>
                  <a:pt x="1893" y="1122"/>
                </a:lnTo>
                <a:lnTo>
                  <a:pt x="1914" y="1117"/>
                </a:lnTo>
                <a:lnTo>
                  <a:pt x="1914" y="1097"/>
                </a:lnTo>
                <a:lnTo>
                  <a:pt x="1903" y="1072"/>
                </a:lnTo>
                <a:lnTo>
                  <a:pt x="1861" y="1051"/>
                </a:lnTo>
                <a:lnTo>
                  <a:pt x="1856" y="1041"/>
                </a:lnTo>
                <a:lnTo>
                  <a:pt x="1866" y="1019"/>
                </a:lnTo>
                <a:lnTo>
                  <a:pt x="1866" y="1003"/>
                </a:lnTo>
                <a:close/>
                <a:moveTo>
                  <a:pt x="1258" y="247"/>
                </a:moveTo>
                <a:lnTo>
                  <a:pt x="1258" y="245"/>
                </a:lnTo>
                <a:lnTo>
                  <a:pt x="1256" y="245"/>
                </a:lnTo>
                <a:lnTo>
                  <a:pt x="1253" y="247"/>
                </a:lnTo>
                <a:lnTo>
                  <a:pt x="1258" y="247"/>
                </a:lnTo>
                <a:close/>
                <a:moveTo>
                  <a:pt x="1238" y="219"/>
                </a:moveTo>
                <a:lnTo>
                  <a:pt x="1243" y="219"/>
                </a:lnTo>
                <a:lnTo>
                  <a:pt x="1250" y="224"/>
                </a:lnTo>
                <a:lnTo>
                  <a:pt x="1253" y="227"/>
                </a:lnTo>
                <a:lnTo>
                  <a:pt x="1256" y="227"/>
                </a:lnTo>
                <a:lnTo>
                  <a:pt x="1261" y="224"/>
                </a:lnTo>
                <a:lnTo>
                  <a:pt x="1266" y="224"/>
                </a:lnTo>
                <a:lnTo>
                  <a:pt x="1268" y="227"/>
                </a:lnTo>
                <a:lnTo>
                  <a:pt x="1271" y="229"/>
                </a:lnTo>
                <a:lnTo>
                  <a:pt x="1271" y="234"/>
                </a:lnTo>
                <a:lnTo>
                  <a:pt x="1273" y="237"/>
                </a:lnTo>
                <a:lnTo>
                  <a:pt x="1273" y="240"/>
                </a:lnTo>
                <a:lnTo>
                  <a:pt x="1273" y="245"/>
                </a:lnTo>
                <a:lnTo>
                  <a:pt x="1273" y="252"/>
                </a:lnTo>
                <a:lnTo>
                  <a:pt x="1273" y="257"/>
                </a:lnTo>
                <a:lnTo>
                  <a:pt x="1276" y="262"/>
                </a:lnTo>
                <a:lnTo>
                  <a:pt x="1281" y="265"/>
                </a:lnTo>
                <a:lnTo>
                  <a:pt x="1283" y="267"/>
                </a:lnTo>
                <a:lnTo>
                  <a:pt x="1288" y="270"/>
                </a:lnTo>
                <a:lnTo>
                  <a:pt x="1291" y="270"/>
                </a:lnTo>
                <a:lnTo>
                  <a:pt x="1296" y="270"/>
                </a:lnTo>
                <a:lnTo>
                  <a:pt x="1301" y="272"/>
                </a:lnTo>
                <a:lnTo>
                  <a:pt x="1306" y="272"/>
                </a:lnTo>
                <a:lnTo>
                  <a:pt x="1311" y="270"/>
                </a:lnTo>
                <a:lnTo>
                  <a:pt x="1313" y="270"/>
                </a:lnTo>
                <a:lnTo>
                  <a:pt x="1319" y="270"/>
                </a:lnTo>
                <a:lnTo>
                  <a:pt x="1321" y="267"/>
                </a:lnTo>
                <a:lnTo>
                  <a:pt x="1324" y="267"/>
                </a:lnTo>
                <a:lnTo>
                  <a:pt x="1329" y="267"/>
                </a:lnTo>
                <a:lnTo>
                  <a:pt x="1331" y="267"/>
                </a:lnTo>
                <a:lnTo>
                  <a:pt x="1336" y="267"/>
                </a:lnTo>
                <a:lnTo>
                  <a:pt x="1341" y="265"/>
                </a:lnTo>
                <a:lnTo>
                  <a:pt x="1344" y="265"/>
                </a:lnTo>
                <a:lnTo>
                  <a:pt x="1346" y="265"/>
                </a:lnTo>
                <a:lnTo>
                  <a:pt x="1349" y="260"/>
                </a:lnTo>
                <a:lnTo>
                  <a:pt x="1351" y="260"/>
                </a:lnTo>
                <a:lnTo>
                  <a:pt x="1354" y="260"/>
                </a:lnTo>
                <a:lnTo>
                  <a:pt x="1359" y="262"/>
                </a:lnTo>
                <a:lnTo>
                  <a:pt x="1364" y="262"/>
                </a:lnTo>
                <a:lnTo>
                  <a:pt x="1366" y="260"/>
                </a:lnTo>
                <a:lnTo>
                  <a:pt x="1371" y="260"/>
                </a:lnTo>
                <a:lnTo>
                  <a:pt x="1374" y="255"/>
                </a:lnTo>
                <a:lnTo>
                  <a:pt x="1379" y="252"/>
                </a:lnTo>
                <a:lnTo>
                  <a:pt x="1379" y="250"/>
                </a:lnTo>
                <a:lnTo>
                  <a:pt x="1379" y="245"/>
                </a:lnTo>
                <a:lnTo>
                  <a:pt x="1379" y="240"/>
                </a:lnTo>
                <a:lnTo>
                  <a:pt x="1377" y="234"/>
                </a:lnTo>
                <a:lnTo>
                  <a:pt x="1374" y="232"/>
                </a:lnTo>
                <a:lnTo>
                  <a:pt x="1371" y="229"/>
                </a:lnTo>
                <a:lnTo>
                  <a:pt x="1366" y="227"/>
                </a:lnTo>
                <a:lnTo>
                  <a:pt x="1361" y="224"/>
                </a:lnTo>
                <a:lnTo>
                  <a:pt x="1356" y="224"/>
                </a:lnTo>
                <a:lnTo>
                  <a:pt x="1354" y="222"/>
                </a:lnTo>
                <a:lnTo>
                  <a:pt x="1344" y="224"/>
                </a:lnTo>
                <a:lnTo>
                  <a:pt x="1341" y="224"/>
                </a:lnTo>
                <a:lnTo>
                  <a:pt x="1336" y="229"/>
                </a:lnTo>
                <a:lnTo>
                  <a:pt x="1334" y="232"/>
                </a:lnTo>
                <a:lnTo>
                  <a:pt x="1331" y="234"/>
                </a:lnTo>
                <a:lnTo>
                  <a:pt x="1326" y="240"/>
                </a:lnTo>
                <a:lnTo>
                  <a:pt x="1324" y="240"/>
                </a:lnTo>
                <a:lnTo>
                  <a:pt x="1321" y="240"/>
                </a:lnTo>
                <a:lnTo>
                  <a:pt x="1313" y="240"/>
                </a:lnTo>
                <a:lnTo>
                  <a:pt x="1306" y="240"/>
                </a:lnTo>
                <a:lnTo>
                  <a:pt x="1301" y="240"/>
                </a:lnTo>
                <a:lnTo>
                  <a:pt x="1298" y="237"/>
                </a:lnTo>
                <a:lnTo>
                  <a:pt x="1296" y="232"/>
                </a:lnTo>
                <a:lnTo>
                  <a:pt x="1293" y="227"/>
                </a:lnTo>
                <a:lnTo>
                  <a:pt x="1288" y="224"/>
                </a:lnTo>
                <a:lnTo>
                  <a:pt x="1286" y="217"/>
                </a:lnTo>
                <a:lnTo>
                  <a:pt x="1283" y="214"/>
                </a:lnTo>
                <a:lnTo>
                  <a:pt x="1283" y="212"/>
                </a:lnTo>
                <a:lnTo>
                  <a:pt x="1281" y="212"/>
                </a:lnTo>
                <a:lnTo>
                  <a:pt x="1238" y="219"/>
                </a:lnTo>
                <a:close/>
                <a:moveTo>
                  <a:pt x="1271" y="217"/>
                </a:moveTo>
                <a:lnTo>
                  <a:pt x="1268" y="217"/>
                </a:lnTo>
                <a:lnTo>
                  <a:pt x="1271" y="217"/>
                </a:lnTo>
                <a:close/>
                <a:moveTo>
                  <a:pt x="1404" y="1810"/>
                </a:moveTo>
                <a:lnTo>
                  <a:pt x="1404" y="1810"/>
                </a:lnTo>
                <a:lnTo>
                  <a:pt x="1404" y="1803"/>
                </a:lnTo>
                <a:lnTo>
                  <a:pt x="1402" y="1798"/>
                </a:lnTo>
                <a:lnTo>
                  <a:pt x="1399" y="1795"/>
                </a:lnTo>
                <a:lnTo>
                  <a:pt x="1404" y="1737"/>
                </a:lnTo>
                <a:lnTo>
                  <a:pt x="1377" y="1732"/>
                </a:lnTo>
                <a:lnTo>
                  <a:pt x="1346" y="1727"/>
                </a:lnTo>
                <a:lnTo>
                  <a:pt x="1339" y="1725"/>
                </a:lnTo>
                <a:lnTo>
                  <a:pt x="1331" y="1722"/>
                </a:lnTo>
                <a:lnTo>
                  <a:pt x="1329" y="1722"/>
                </a:lnTo>
                <a:lnTo>
                  <a:pt x="1316" y="1720"/>
                </a:lnTo>
                <a:lnTo>
                  <a:pt x="1308" y="1717"/>
                </a:lnTo>
                <a:lnTo>
                  <a:pt x="1308" y="1694"/>
                </a:lnTo>
                <a:lnTo>
                  <a:pt x="1303" y="1689"/>
                </a:lnTo>
                <a:lnTo>
                  <a:pt x="1321" y="1679"/>
                </a:lnTo>
                <a:lnTo>
                  <a:pt x="1336" y="1669"/>
                </a:lnTo>
                <a:lnTo>
                  <a:pt x="1346" y="1629"/>
                </a:lnTo>
                <a:lnTo>
                  <a:pt x="1283" y="1639"/>
                </a:lnTo>
                <a:lnTo>
                  <a:pt x="1258" y="1674"/>
                </a:lnTo>
                <a:lnTo>
                  <a:pt x="1215" y="1679"/>
                </a:lnTo>
                <a:lnTo>
                  <a:pt x="1172" y="1629"/>
                </a:lnTo>
                <a:lnTo>
                  <a:pt x="1167" y="1561"/>
                </a:lnTo>
                <a:lnTo>
                  <a:pt x="1180" y="1546"/>
                </a:lnTo>
                <a:lnTo>
                  <a:pt x="1177" y="1546"/>
                </a:lnTo>
                <a:lnTo>
                  <a:pt x="1177" y="1510"/>
                </a:lnTo>
                <a:lnTo>
                  <a:pt x="1200" y="1490"/>
                </a:lnTo>
                <a:lnTo>
                  <a:pt x="1215" y="1472"/>
                </a:lnTo>
                <a:lnTo>
                  <a:pt x="1268" y="1477"/>
                </a:lnTo>
                <a:lnTo>
                  <a:pt x="1298" y="1477"/>
                </a:lnTo>
                <a:lnTo>
                  <a:pt x="1341" y="1467"/>
                </a:lnTo>
                <a:lnTo>
                  <a:pt x="1366" y="1467"/>
                </a:lnTo>
                <a:lnTo>
                  <a:pt x="1392" y="1462"/>
                </a:lnTo>
                <a:lnTo>
                  <a:pt x="1399" y="1490"/>
                </a:lnTo>
                <a:lnTo>
                  <a:pt x="1409" y="1525"/>
                </a:lnTo>
                <a:lnTo>
                  <a:pt x="1442" y="1556"/>
                </a:lnTo>
                <a:lnTo>
                  <a:pt x="1457" y="1561"/>
                </a:lnTo>
                <a:lnTo>
                  <a:pt x="1452" y="1510"/>
                </a:lnTo>
                <a:lnTo>
                  <a:pt x="1429" y="1452"/>
                </a:lnTo>
                <a:lnTo>
                  <a:pt x="1457" y="1422"/>
                </a:lnTo>
                <a:lnTo>
                  <a:pt x="1482" y="1412"/>
                </a:lnTo>
                <a:lnTo>
                  <a:pt x="1530" y="1367"/>
                </a:lnTo>
                <a:lnTo>
                  <a:pt x="1525" y="1334"/>
                </a:lnTo>
                <a:lnTo>
                  <a:pt x="1520" y="1304"/>
                </a:lnTo>
                <a:lnTo>
                  <a:pt x="1535" y="1314"/>
                </a:lnTo>
                <a:lnTo>
                  <a:pt x="1540" y="1309"/>
                </a:lnTo>
                <a:lnTo>
                  <a:pt x="1535" y="1288"/>
                </a:lnTo>
                <a:lnTo>
                  <a:pt x="1545" y="1288"/>
                </a:lnTo>
                <a:lnTo>
                  <a:pt x="1561" y="1283"/>
                </a:lnTo>
                <a:lnTo>
                  <a:pt x="1571" y="1258"/>
                </a:lnTo>
                <a:lnTo>
                  <a:pt x="1593" y="1253"/>
                </a:lnTo>
                <a:lnTo>
                  <a:pt x="1624" y="1235"/>
                </a:lnTo>
                <a:lnTo>
                  <a:pt x="1624" y="1195"/>
                </a:lnTo>
                <a:lnTo>
                  <a:pt x="1677" y="1170"/>
                </a:lnTo>
                <a:lnTo>
                  <a:pt x="1666" y="1117"/>
                </a:lnTo>
                <a:lnTo>
                  <a:pt x="1677" y="1170"/>
                </a:lnTo>
                <a:lnTo>
                  <a:pt x="1699" y="1155"/>
                </a:lnTo>
                <a:lnTo>
                  <a:pt x="1714" y="1160"/>
                </a:lnTo>
                <a:lnTo>
                  <a:pt x="1704" y="1175"/>
                </a:lnTo>
                <a:lnTo>
                  <a:pt x="1714" y="1195"/>
                </a:lnTo>
                <a:lnTo>
                  <a:pt x="1760" y="1160"/>
                </a:lnTo>
                <a:lnTo>
                  <a:pt x="1777" y="1137"/>
                </a:lnTo>
                <a:lnTo>
                  <a:pt x="1729" y="1132"/>
                </a:lnTo>
                <a:lnTo>
                  <a:pt x="1709" y="1102"/>
                </a:lnTo>
                <a:lnTo>
                  <a:pt x="1724" y="1087"/>
                </a:lnTo>
                <a:lnTo>
                  <a:pt x="1729" y="1067"/>
                </a:lnTo>
                <a:lnTo>
                  <a:pt x="1656" y="1082"/>
                </a:lnTo>
                <a:lnTo>
                  <a:pt x="1619" y="1112"/>
                </a:lnTo>
                <a:lnTo>
                  <a:pt x="1636" y="1077"/>
                </a:lnTo>
                <a:lnTo>
                  <a:pt x="1671" y="1056"/>
                </a:lnTo>
                <a:lnTo>
                  <a:pt x="1692" y="1034"/>
                </a:lnTo>
                <a:lnTo>
                  <a:pt x="1755" y="1039"/>
                </a:lnTo>
                <a:lnTo>
                  <a:pt x="1803" y="1034"/>
                </a:lnTo>
                <a:lnTo>
                  <a:pt x="1840" y="1009"/>
                </a:lnTo>
                <a:lnTo>
                  <a:pt x="1866" y="988"/>
                </a:lnTo>
                <a:lnTo>
                  <a:pt x="1845" y="938"/>
                </a:lnTo>
                <a:lnTo>
                  <a:pt x="1840" y="910"/>
                </a:lnTo>
                <a:lnTo>
                  <a:pt x="1772" y="875"/>
                </a:lnTo>
                <a:lnTo>
                  <a:pt x="1772" y="855"/>
                </a:lnTo>
                <a:lnTo>
                  <a:pt x="1714" y="746"/>
                </a:lnTo>
                <a:lnTo>
                  <a:pt x="1699" y="792"/>
                </a:lnTo>
                <a:lnTo>
                  <a:pt x="1661" y="802"/>
                </a:lnTo>
                <a:lnTo>
                  <a:pt x="1651" y="792"/>
                </a:lnTo>
                <a:lnTo>
                  <a:pt x="1636" y="792"/>
                </a:lnTo>
                <a:lnTo>
                  <a:pt x="1636" y="719"/>
                </a:lnTo>
                <a:lnTo>
                  <a:pt x="1603" y="714"/>
                </a:lnTo>
                <a:lnTo>
                  <a:pt x="1578" y="678"/>
                </a:lnTo>
                <a:lnTo>
                  <a:pt x="1550" y="683"/>
                </a:lnTo>
                <a:lnTo>
                  <a:pt x="1520" y="673"/>
                </a:lnTo>
                <a:lnTo>
                  <a:pt x="1500" y="678"/>
                </a:lnTo>
                <a:lnTo>
                  <a:pt x="1500" y="703"/>
                </a:lnTo>
                <a:lnTo>
                  <a:pt x="1500" y="731"/>
                </a:lnTo>
                <a:lnTo>
                  <a:pt x="1495" y="787"/>
                </a:lnTo>
                <a:lnTo>
                  <a:pt x="1487" y="807"/>
                </a:lnTo>
                <a:lnTo>
                  <a:pt x="1520" y="870"/>
                </a:lnTo>
                <a:lnTo>
                  <a:pt x="1467" y="915"/>
                </a:lnTo>
                <a:lnTo>
                  <a:pt x="1477" y="993"/>
                </a:lnTo>
                <a:lnTo>
                  <a:pt x="1457" y="1009"/>
                </a:lnTo>
                <a:lnTo>
                  <a:pt x="1437" y="998"/>
                </a:lnTo>
                <a:lnTo>
                  <a:pt x="1424" y="905"/>
                </a:lnTo>
                <a:lnTo>
                  <a:pt x="1371" y="900"/>
                </a:lnTo>
                <a:lnTo>
                  <a:pt x="1273" y="845"/>
                </a:lnTo>
                <a:lnTo>
                  <a:pt x="1253" y="845"/>
                </a:lnTo>
                <a:lnTo>
                  <a:pt x="1235" y="797"/>
                </a:lnTo>
                <a:lnTo>
                  <a:pt x="1220" y="782"/>
                </a:lnTo>
                <a:lnTo>
                  <a:pt x="1263" y="658"/>
                </a:lnTo>
                <a:lnTo>
                  <a:pt x="1288" y="630"/>
                </a:lnTo>
                <a:lnTo>
                  <a:pt x="1316" y="615"/>
                </a:lnTo>
                <a:lnTo>
                  <a:pt x="1331" y="615"/>
                </a:lnTo>
                <a:lnTo>
                  <a:pt x="1346" y="565"/>
                </a:lnTo>
                <a:lnTo>
                  <a:pt x="1356" y="524"/>
                </a:lnTo>
                <a:lnTo>
                  <a:pt x="1409" y="512"/>
                </a:lnTo>
                <a:lnTo>
                  <a:pt x="1437" y="492"/>
                </a:lnTo>
                <a:lnTo>
                  <a:pt x="1419" y="446"/>
                </a:lnTo>
                <a:lnTo>
                  <a:pt x="1432" y="416"/>
                </a:lnTo>
                <a:lnTo>
                  <a:pt x="1412" y="393"/>
                </a:lnTo>
                <a:lnTo>
                  <a:pt x="1414" y="393"/>
                </a:lnTo>
                <a:lnTo>
                  <a:pt x="1417" y="391"/>
                </a:lnTo>
                <a:lnTo>
                  <a:pt x="1419" y="388"/>
                </a:lnTo>
                <a:lnTo>
                  <a:pt x="1422" y="388"/>
                </a:lnTo>
                <a:lnTo>
                  <a:pt x="1424" y="388"/>
                </a:lnTo>
                <a:lnTo>
                  <a:pt x="1432" y="388"/>
                </a:lnTo>
                <a:lnTo>
                  <a:pt x="1440" y="388"/>
                </a:lnTo>
                <a:lnTo>
                  <a:pt x="1442" y="386"/>
                </a:lnTo>
                <a:lnTo>
                  <a:pt x="1442" y="383"/>
                </a:lnTo>
                <a:lnTo>
                  <a:pt x="1437" y="376"/>
                </a:lnTo>
                <a:lnTo>
                  <a:pt x="1437" y="373"/>
                </a:lnTo>
                <a:lnTo>
                  <a:pt x="1440" y="373"/>
                </a:lnTo>
                <a:lnTo>
                  <a:pt x="1445" y="376"/>
                </a:lnTo>
                <a:lnTo>
                  <a:pt x="1452" y="378"/>
                </a:lnTo>
                <a:lnTo>
                  <a:pt x="1455" y="381"/>
                </a:lnTo>
                <a:lnTo>
                  <a:pt x="1457" y="383"/>
                </a:lnTo>
                <a:lnTo>
                  <a:pt x="1462" y="386"/>
                </a:lnTo>
                <a:lnTo>
                  <a:pt x="1467" y="388"/>
                </a:lnTo>
                <a:lnTo>
                  <a:pt x="1472" y="393"/>
                </a:lnTo>
                <a:lnTo>
                  <a:pt x="1477" y="396"/>
                </a:lnTo>
                <a:lnTo>
                  <a:pt x="1485" y="398"/>
                </a:lnTo>
                <a:lnTo>
                  <a:pt x="1490" y="401"/>
                </a:lnTo>
                <a:lnTo>
                  <a:pt x="1495" y="403"/>
                </a:lnTo>
                <a:lnTo>
                  <a:pt x="1500" y="406"/>
                </a:lnTo>
                <a:lnTo>
                  <a:pt x="1505" y="406"/>
                </a:lnTo>
                <a:lnTo>
                  <a:pt x="1510" y="411"/>
                </a:lnTo>
                <a:lnTo>
                  <a:pt x="1515" y="413"/>
                </a:lnTo>
                <a:lnTo>
                  <a:pt x="1523" y="419"/>
                </a:lnTo>
                <a:lnTo>
                  <a:pt x="1528" y="424"/>
                </a:lnTo>
                <a:lnTo>
                  <a:pt x="1535" y="431"/>
                </a:lnTo>
                <a:lnTo>
                  <a:pt x="1543" y="441"/>
                </a:lnTo>
                <a:lnTo>
                  <a:pt x="1545" y="449"/>
                </a:lnTo>
                <a:lnTo>
                  <a:pt x="1538" y="456"/>
                </a:lnTo>
                <a:lnTo>
                  <a:pt x="1530" y="466"/>
                </a:lnTo>
                <a:lnTo>
                  <a:pt x="1528" y="477"/>
                </a:lnTo>
                <a:lnTo>
                  <a:pt x="1530" y="479"/>
                </a:lnTo>
                <a:lnTo>
                  <a:pt x="1538" y="482"/>
                </a:lnTo>
                <a:lnTo>
                  <a:pt x="1543" y="487"/>
                </a:lnTo>
                <a:lnTo>
                  <a:pt x="1545" y="489"/>
                </a:lnTo>
                <a:lnTo>
                  <a:pt x="1543" y="494"/>
                </a:lnTo>
                <a:lnTo>
                  <a:pt x="1535" y="499"/>
                </a:lnTo>
                <a:lnTo>
                  <a:pt x="1528" y="504"/>
                </a:lnTo>
                <a:lnTo>
                  <a:pt x="1525" y="509"/>
                </a:lnTo>
                <a:lnTo>
                  <a:pt x="1520" y="509"/>
                </a:lnTo>
                <a:lnTo>
                  <a:pt x="1518" y="509"/>
                </a:lnTo>
                <a:lnTo>
                  <a:pt x="1515" y="509"/>
                </a:lnTo>
                <a:lnTo>
                  <a:pt x="1513" y="509"/>
                </a:lnTo>
                <a:lnTo>
                  <a:pt x="1508" y="512"/>
                </a:lnTo>
                <a:lnTo>
                  <a:pt x="1500" y="514"/>
                </a:lnTo>
                <a:lnTo>
                  <a:pt x="1495" y="519"/>
                </a:lnTo>
                <a:lnTo>
                  <a:pt x="1492" y="522"/>
                </a:lnTo>
                <a:lnTo>
                  <a:pt x="1492" y="524"/>
                </a:lnTo>
                <a:lnTo>
                  <a:pt x="1495" y="527"/>
                </a:lnTo>
                <a:lnTo>
                  <a:pt x="1498" y="529"/>
                </a:lnTo>
                <a:lnTo>
                  <a:pt x="1500" y="532"/>
                </a:lnTo>
                <a:lnTo>
                  <a:pt x="1503" y="535"/>
                </a:lnTo>
                <a:lnTo>
                  <a:pt x="1508" y="537"/>
                </a:lnTo>
                <a:lnTo>
                  <a:pt x="1513" y="540"/>
                </a:lnTo>
                <a:lnTo>
                  <a:pt x="1518" y="540"/>
                </a:lnTo>
                <a:lnTo>
                  <a:pt x="1523" y="537"/>
                </a:lnTo>
                <a:lnTo>
                  <a:pt x="1528" y="532"/>
                </a:lnTo>
                <a:lnTo>
                  <a:pt x="1530" y="529"/>
                </a:lnTo>
                <a:lnTo>
                  <a:pt x="1535" y="527"/>
                </a:lnTo>
                <a:lnTo>
                  <a:pt x="1540" y="527"/>
                </a:lnTo>
                <a:lnTo>
                  <a:pt x="1548" y="524"/>
                </a:lnTo>
                <a:lnTo>
                  <a:pt x="1556" y="519"/>
                </a:lnTo>
                <a:lnTo>
                  <a:pt x="1561" y="519"/>
                </a:lnTo>
                <a:lnTo>
                  <a:pt x="1563" y="519"/>
                </a:lnTo>
                <a:lnTo>
                  <a:pt x="1566" y="522"/>
                </a:lnTo>
                <a:lnTo>
                  <a:pt x="1568" y="524"/>
                </a:lnTo>
                <a:lnTo>
                  <a:pt x="1571" y="524"/>
                </a:lnTo>
                <a:lnTo>
                  <a:pt x="1573" y="527"/>
                </a:lnTo>
                <a:lnTo>
                  <a:pt x="1576" y="529"/>
                </a:lnTo>
                <a:lnTo>
                  <a:pt x="1578" y="529"/>
                </a:lnTo>
                <a:lnTo>
                  <a:pt x="1583" y="532"/>
                </a:lnTo>
                <a:lnTo>
                  <a:pt x="1588" y="532"/>
                </a:lnTo>
                <a:lnTo>
                  <a:pt x="1593" y="535"/>
                </a:lnTo>
                <a:lnTo>
                  <a:pt x="1603" y="535"/>
                </a:lnTo>
                <a:lnTo>
                  <a:pt x="1606" y="540"/>
                </a:lnTo>
                <a:lnTo>
                  <a:pt x="1606" y="542"/>
                </a:lnTo>
                <a:lnTo>
                  <a:pt x="1608" y="547"/>
                </a:lnTo>
                <a:lnTo>
                  <a:pt x="1611" y="547"/>
                </a:lnTo>
                <a:lnTo>
                  <a:pt x="1616" y="550"/>
                </a:lnTo>
                <a:lnTo>
                  <a:pt x="1619" y="550"/>
                </a:lnTo>
                <a:lnTo>
                  <a:pt x="1621" y="550"/>
                </a:lnTo>
                <a:lnTo>
                  <a:pt x="1624" y="547"/>
                </a:lnTo>
                <a:lnTo>
                  <a:pt x="1629" y="547"/>
                </a:lnTo>
                <a:lnTo>
                  <a:pt x="1631" y="547"/>
                </a:lnTo>
                <a:lnTo>
                  <a:pt x="1634" y="547"/>
                </a:lnTo>
                <a:lnTo>
                  <a:pt x="1639" y="547"/>
                </a:lnTo>
                <a:lnTo>
                  <a:pt x="1641" y="547"/>
                </a:lnTo>
                <a:lnTo>
                  <a:pt x="1644" y="550"/>
                </a:lnTo>
                <a:lnTo>
                  <a:pt x="1649" y="550"/>
                </a:lnTo>
                <a:lnTo>
                  <a:pt x="1651" y="550"/>
                </a:lnTo>
                <a:lnTo>
                  <a:pt x="1654" y="547"/>
                </a:lnTo>
                <a:lnTo>
                  <a:pt x="1659" y="547"/>
                </a:lnTo>
                <a:lnTo>
                  <a:pt x="1664" y="547"/>
                </a:lnTo>
                <a:lnTo>
                  <a:pt x="1669" y="545"/>
                </a:lnTo>
                <a:lnTo>
                  <a:pt x="1671" y="545"/>
                </a:lnTo>
                <a:lnTo>
                  <a:pt x="1674" y="545"/>
                </a:lnTo>
                <a:lnTo>
                  <a:pt x="1679" y="545"/>
                </a:lnTo>
                <a:lnTo>
                  <a:pt x="1682" y="545"/>
                </a:lnTo>
                <a:lnTo>
                  <a:pt x="1684" y="545"/>
                </a:lnTo>
                <a:lnTo>
                  <a:pt x="1687" y="545"/>
                </a:lnTo>
                <a:lnTo>
                  <a:pt x="1692" y="545"/>
                </a:lnTo>
                <a:lnTo>
                  <a:pt x="1697" y="545"/>
                </a:lnTo>
                <a:lnTo>
                  <a:pt x="1699" y="542"/>
                </a:lnTo>
                <a:lnTo>
                  <a:pt x="1697" y="540"/>
                </a:lnTo>
                <a:lnTo>
                  <a:pt x="1697" y="537"/>
                </a:lnTo>
                <a:lnTo>
                  <a:pt x="1692" y="535"/>
                </a:lnTo>
                <a:lnTo>
                  <a:pt x="1687" y="532"/>
                </a:lnTo>
                <a:lnTo>
                  <a:pt x="1679" y="529"/>
                </a:lnTo>
                <a:lnTo>
                  <a:pt x="1677" y="529"/>
                </a:lnTo>
                <a:lnTo>
                  <a:pt x="1674" y="527"/>
                </a:lnTo>
                <a:lnTo>
                  <a:pt x="1671" y="524"/>
                </a:lnTo>
                <a:lnTo>
                  <a:pt x="1669" y="524"/>
                </a:lnTo>
                <a:lnTo>
                  <a:pt x="1666" y="524"/>
                </a:lnTo>
                <a:lnTo>
                  <a:pt x="1664" y="524"/>
                </a:lnTo>
                <a:lnTo>
                  <a:pt x="1661" y="524"/>
                </a:lnTo>
                <a:lnTo>
                  <a:pt x="1656" y="522"/>
                </a:lnTo>
                <a:lnTo>
                  <a:pt x="1651" y="519"/>
                </a:lnTo>
                <a:lnTo>
                  <a:pt x="1641" y="517"/>
                </a:lnTo>
                <a:lnTo>
                  <a:pt x="1636" y="514"/>
                </a:lnTo>
                <a:lnTo>
                  <a:pt x="1634" y="512"/>
                </a:lnTo>
                <a:lnTo>
                  <a:pt x="1634" y="509"/>
                </a:lnTo>
                <a:lnTo>
                  <a:pt x="1636" y="509"/>
                </a:lnTo>
                <a:lnTo>
                  <a:pt x="1639" y="509"/>
                </a:lnTo>
                <a:lnTo>
                  <a:pt x="1644" y="509"/>
                </a:lnTo>
                <a:lnTo>
                  <a:pt x="1649" y="512"/>
                </a:lnTo>
                <a:lnTo>
                  <a:pt x="1651" y="512"/>
                </a:lnTo>
                <a:lnTo>
                  <a:pt x="1656" y="514"/>
                </a:lnTo>
                <a:lnTo>
                  <a:pt x="1659" y="514"/>
                </a:lnTo>
                <a:lnTo>
                  <a:pt x="1664" y="514"/>
                </a:lnTo>
                <a:lnTo>
                  <a:pt x="1666" y="519"/>
                </a:lnTo>
                <a:lnTo>
                  <a:pt x="1671" y="519"/>
                </a:lnTo>
                <a:lnTo>
                  <a:pt x="1677" y="517"/>
                </a:lnTo>
                <a:lnTo>
                  <a:pt x="1687" y="514"/>
                </a:lnTo>
                <a:lnTo>
                  <a:pt x="1694" y="514"/>
                </a:lnTo>
                <a:lnTo>
                  <a:pt x="1697" y="519"/>
                </a:lnTo>
                <a:lnTo>
                  <a:pt x="1699" y="519"/>
                </a:lnTo>
                <a:lnTo>
                  <a:pt x="1704" y="522"/>
                </a:lnTo>
                <a:lnTo>
                  <a:pt x="1707" y="524"/>
                </a:lnTo>
                <a:lnTo>
                  <a:pt x="1707" y="522"/>
                </a:lnTo>
                <a:lnTo>
                  <a:pt x="1704" y="519"/>
                </a:lnTo>
                <a:lnTo>
                  <a:pt x="1702" y="514"/>
                </a:lnTo>
                <a:lnTo>
                  <a:pt x="1699" y="514"/>
                </a:lnTo>
                <a:lnTo>
                  <a:pt x="1699" y="509"/>
                </a:lnTo>
                <a:lnTo>
                  <a:pt x="1697" y="507"/>
                </a:lnTo>
                <a:lnTo>
                  <a:pt x="1694" y="502"/>
                </a:lnTo>
                <a:lnTo>
                  <a:pt x="1692" y="494"/>
                </a:lnTo>
                <a:lnTo>
                  <a:pt x="1692" y="492"/>
                </a:lnTo>
                <a:lnTo>
                  <a:pt x="1692" y="489"/>
                </a:lnTo>
                <a:lnTo>
                  <a:pt x="1692" y="487"/>
                </a:lnTo>
                <a:lnTo>
                  <a:pt x="1689" y="482"/>
                </a:lnTo>
                <a:lnTo>
                  <a:pt x="1682" y="479"/>
                </a:lnTo>
                <a:lnTo>
                  <a:pt x="1677" y="479"/>
                </a:lnTo>
                <a:lnTo>
                  <a:pt x="1671" y="477"/>
                </a:lnTo>
                <a:lnTo>
                  <a:pt x="1669" y="471"/>
                </a:lnTo>
                <a:lnTo>
                  <a:pt x="1664" y="469"/>
                </a:lnTo>
                <a:lnTo>
                  <a:pt x="1659" y="469"/>
                </a:lnTo>
                <a:lnTo>
                  <a:pt x="1651" y="466"/>
                </a:lnTo>
                <a:lnTo>
                  <a:pt x="1646" y="466"/>
                </a:lnTo>
                <a:lnTo>
                  <a:pt x="1644" y="466"/>
                </a:lnTo>
                <a:lnTo>
                  <a:pt x="1639" y="464"/>
                </a:lnTo>
                <a:lnTo>
                  <a:pt x="1634" y="461"/>
                </a:lnTo>
                <a:lnTo>
                  <a:pt x="1631" y="459"/>
                </a:lnTo>
                <a:lnTo>
                  <a:pt x="1626" y="459"/>
                </a:lnTo>
                <a:lnTo>
                  <a:pt x="1624" y="454"/>
                </a:lnTo>
                <a:lnTo>
                  <a:pt x="1621" y="451"/>
                </a:lnTo>
                <a:lnTo>
                  <a:pt x="1616" y="446"/>
                </a:lnTo>
                <a:lnTo>
                  <a:pt x="1614" y="441"/>
                </a:lnTo>
                <a:lnTo>
                  <a:pt x="1611" y="439"/>
                </a:lnTo>
                <a:lnTo>
                  <a:pt x="1611" y="434"/>
                </a:lnTo>
                <a:lnTo>
                  <a:pt x="1614" y="431"/>
                </a:lnTo>
                <a:lnTo>
                  <a:pt x="1619" y="431"/>
                </a:lnTo>
                <a:lnTo>
                  <a:pt x="1624" y="431"/>
                </a:lnTo>
                <a:lnTo>
                  <a:pt x="1631" y="434"/>
                </a:lnTo>
                <a:lnTo>
                  <a:pt x="1636" y="436"/>
                </a:lnTo>
                <a:lnTo>
                  <a:pt x="1639" y="436"/>
                </a:lnTo>
                <a:lnTo>
                  <a:pt x="1644" y="439"/>
                </a:lnTo>
                <a:lnTo>
                  <a:pt x="1649" y="441"/>
                </a:lnTo>
                <a:lnTo>
                  <a:pt x="1654" y="444"/>
                </a:lnTo>
                <a:lnTo>
                  <a:pt x="1659" y="446"/>
                </a:lnTo>
                <a:lnTo>
                  <a:pt x="1664" y="449"/>
                </a:lnTo>
                <a:lnTo>
                  <a:pt x="1669" y="451"/>
                </a:lnTo>
                <a:lnTo>
                  <a:pt x="1671" y="451"/>
                </a:lnTo>
                <a:lnTo>
                  <a:pt x="1677" y="449"/>
                </a:lnTo>
                <a:lnTo>
                  <a:pt x="1679" y="444"/>
                </a:lnTo>
                <a:lnTo>
                  <a:pt x="1679" y="441"/>
                </a:lnTo>
                <a:lnTo>
                  <a:pt x="1677" y="436"/>
                </a:lnTo>
                <a:lnTo>
                  <a:pt x="1671" y="434"/>
                </a:lnTo>
                <a:lnTo>
                  <a:pt x="1666" y="431"/>
                </a:lnTo>
                <a:lnTo>
                  <a:pt x="1666" y="429"/>
                </a:lnTo>
                <a:lnTo>
                  <a:pt x="1666" y="426"/>
                </a:lnTo>
                <a:lnTo>
                  <a:pt x="1669" y="424"/>
                </a:lnTo>
                <a:lnTo>
                  <a:pt x="1671" y="424"/>
                </a:lnTo>
                <a:lnTo>
                  <a:pt x="1674" y="421"/>
                </a:lnTo>
                <a:lnTo>
                  <a:pt x="1677" y="419"/>
                </a:lnTo>
                <a:lnTo>
                  <a:pt x="1677" y="416"/>
                </a:lnTo>
                <a:lnTo>
                  <a:pt x="1674" y="413"/>
                </a:lnTo>
                <a:lnTo>
                  <a:pt x="1671" y="408"/>
                </a:lnTo>
                <a:lnTo>
                  <a:pt x="1669" y="406"/>
                </a:lnTo>
                <a:lnTo>
                  <a:pt x="1664" y="406"/>
                </a:lnTo>
                <a:lnTo>
                  <a:pt x="1664" y="403"/>
                </a:lnTo>
                <a:lnTo>
                  <a:pt x="1669" y="401"/>
                </a:lnTo>
                <a:lnTo>
                  <a:pt x="1674" y="398"/>
                </a:lnTo>
                <a:lnTo>
                  <a:pt x="1677" y="393"/>
                </a:lnTo>
                <a:lnTo>
                  <a:pt x="1674" y="391"/>
                </a:lnTo>
                <a:lnTo>
                  <a:pt x="1669" y="388"/>
                </a:lnTo>
                <a:lnTo>
                  <a:pt x="1661" y="386"/>
                </a:lnTo>
                <a:lnTo>
                  <a:pt x="1654" y="386"/>
                </a:lnTo>
                <a:lnTo>
                  <a:pt x="1649" y="386"/>
                </a:lnTo>
                <a:lnTo>
                  <a:pt x="1644" y="386"/>
                </a:lnTo>
                <a:lnTo>
                  <a:pt x="1639" y="388"/>
                </a:lnTo>
                <a:lnTo>
                  <a:pt x="1636" y="388"/>
                </a:lnTo>
                <a:lnTo>
                  <a:pt x="1634" y="388"/>
                </a:lnTo>
                <a:lnTo>
                  <a:pt x="1631" y="386"/>
                </a:lnTo>
                <a:lnTo>
                  <a:pt x="1634" y="383"/>
                </a:lnTo>
                <a:lnTo>
                  <a:pt x="1631" y="383"/>
                </a:lnTo>
                <a:lnTo>
                  <a:pt x="1629" y="381"/>
                </a:lnTo>
                <a:lnTo>
                  <a:pt x="1626" y="381"/>
                </a:lnTo>
                <a:lnTo>
                  <a:pt x="1621" y="381"/>
                </a:lnTo>
                <a:lnTo>
                  <a:pt x="1616" y="381"/>
                </a:lnTo>
                <a:lnTo>
                  <a:pt x="1611" y="378"/>
                </a:lnTo>
                <a:lnTo>
                  <a:pt x="1606" y="378"/>
                </a:lnTo>
                <a:lnTo>
                  <a:pt x="1603" y="378"/>
                </a:lnTo>
                <a:lnTo>
                  <a:pt x="1598" y="376"/>
                </a:lnTo>
                <a:lnTo>
                  <a:pt x="1598" y="378"/>
                </a:lnTo>
                <a:lnTo>
                  <a:pt x="1601" y="381"/>
                </a:lnTo>
                <a:lnTo>
                  <a:pt x="1603" y="386"/>
                </a:lnTo>
                <a:lnTo>
                  <a:pt x="1601" y="386"/>
                </a:lnTo>
                <a:lnTo>
                  <a:pt x="1596" y="386"/>
                </a:lnTo>
                <a:lnTo>
                  <a:pt x="1591" y="381"/>
                </a:lnTo>
                <a:lnTo>
                  <a:pt x="1583" y="376"/>
                </a:lnTo>
                <a:lnTo>
                  <a:pt x="1578" y="373"/>
                </a:lnTo>
                <a:lnTo>
                  <a:pt x="1576" y="373"/>
                </a:lnTo>
                <a:lnTo>
                  <a:pt x="1568" y="376"/>
                </a:lnTo>
                <a:lnTo>
                  <a:pt x="1563" y="373"/>
                </a:lnTo>
                <a:lnTo>
                  <a:pt x="1558" y="371"/>
                </a:lnTo>
                <a:lnTo>
                  <a:pt x="1558" y="366"/>
                </a:lnTo>
                <a:lnTo>
                  <a:pt x="1561" y="363"/>
                </a:lnTo>
                <a:lnTo>
                  <a:pt x="1561" y="361"/>
                </a:lnTo>
                <a:lnTo>
                  <a:pt x="1561" y="358"/>
                </a:lnTo>
                <a:lnTo>
                  <a:pt x="1563" y="356"/>
                </a:lnTo>
                <a:lnTo>
                  <a:pt x="1566" y="356"/>
                </a:lnTo>
                <a:lnTo>
                  <a:pt x="1568" y="356"/>
                </a:lnTo>
                <a:lnTo>
                  <a:pt x="1568" y="353"/>
                </a:lnTo>
                <a:lnTo>
                  <a:pt x="1561" y="350"/>
                </a:lnTo>
                <a:lnTo>
                  <a:pt x="1556" y="350"/>
                </a:lnTo>
                <a:lnTo>
                  <a:pt x="1553" y="345"/>
                </a:lnTo>
                <a:lnTo>
                  <a:pt x="1556" y="343"/>
                </a:lnTo>
                <a:lnTo>
                  <a:pt x="1561" y="343"/>
                </a:lnTo>
                <a:lnTo>
                  <a:pt x="1558" y="343"/>
                </a:lnTo>
                <a:lnTo>
                  <a:pt x="1556" y="340"/>
                </a:lnTo>
                <a:lnTo>
                  <a:pt x="1553" y="335"/>
                </a:lnTo>
                <a:lnTo>
                  <a:pt x="1548" y="333"/>
                </a:lnTo>
                <a:lnTo>
                  <a:pt x="1545" y="333"/>
                </a:lnTo>
                <a:lnTo>
                  <a:pt x="1540" y="333"/>
                </a:lnTo>
                <a:lnTo>
                  <a:pt x="1538" y="333"/>
                </a:lnTo>
                <a:lnTo>
                  <a:pt x="1540" y="330"/>
                </a:lnTo>
                <a:lnTo>
                  <a:pt x="1540" y="328"/>
                </a:lnTo>
                <a:lnTo>
                  <a:pt x="1538" y="325"/>
                </a:lnTo>
                <a:lnTo>
                  <a:pt x="1533" y="325"/>
                </a:lnTo>
                <a:lnTo>
                  <a:pt x="1528" y="325"/>
                </a:lnTo>
                <a:lnTo>
                  <a:pt x="1520" y="325"/>
                </a:lnTo>
                <a:lnTo>
                  <a:pt x="1515" y="325"/>
                </a:lnTo>
                <a:lnTo>
                  <a:pt x="1510" y="325"/>
                </a:lnTo>
                <a:lnTo>
                  <a:pt x="1503" y="323"/>
                </a:lnTo>
                <a:lnTo>
                  <a:pt x="1500" y="323"/>
                </a:lnTo>
                <a:lnTo>
                  <a:pt x="1500" y="320"/>
                </a:lnTo>
                <a:lnTo>
                  <a:pt x="1498" y="318"/>
                </a:lnTo>
                <a:lnTo>
                  <a:pt x="1492" y="315"/>
                </a:lnTo>
                <a:lnTo>
                  <a:pt x="1485" y="315"/>
                </a:lnTo>
                <a:lnTo>
                  <a:pt x="1480" y="318"/>
                </a:lnTo>
                <a:lnTo>
                  <a:pt x="1475" y="323"/>
                </a:lnTo>
                <a:lnTo>
                  <a:pt x="1472" y="325"/>
                </a:lnTo>
                <a:lnTo>
                  <a:pt x="1467" y="325"/>
                </a:lnTo>
                <a:lnTo>
                  <a:pt x="1462" y="320"/>
                </a:lnTo>
                <a:lnTo>
                  <a:pt x="1460" y="318"/>
                </a:lnTo>
                <a:lnTo>
                  <a:pt x="1457" y="313"/>
                </a:lnTo>
                <a:lnTo>
                  <a:pt x="1455" y="310"/>
                </a:lnTo>
                <a:lnTo>
                  <a:pt x="1450" y="305"/>
                </a:lnTo>
                <a:lnTo>
                  <a:pt x="1442" y="300"/>
                </a:lnTo>
                <a:lnTo>
                  <a:pt x="1435" y="298"/>
                </a:lnTo>
                <a:lnTo>
                  <a:pt x="1429" y="298"/>
                </a:lnTo>
                <a:lnTo>
                  <a:pt x="1427" y="300"/>
                </a:lnTo>
                <a:lnTo>
                  <a:pt x="1419" y="303"/>
                </a:lnTo>
                <a:lnTo>
                  <a:pt x="1414" y="305"/>
                </a:lnTo>
                <a:lnTo>
                  <a:pt x="1414" y="308"/>
                </a:lnTo>
                <a:lnTo>
                  <a:pt x="1414" y="313"/>
                </a:lnTo>
                <a:lnTo>
                  <a:pt x="1409" y="315"/>
                </a:lnTo>
                <a:lnTo>
                  <a:pt x="1404" y="320"/>
                </a:lnTo>
                <a:lnTo>
                  <a:pt x="1397" y="320"/>
                </a:lnTo>
                <a:lnTo>
                  <a:pt x="1394" y="320"/>
                </a:lnTo>
                <a:lnTo>
                  <a:pt x="1392" y="315"/>
                </a:lnTo>
                <a:lnTo>
                  <a:pt x="1392" y="310"/>
                </a:lnTo>
                <a:lnTo>
                  <a:pt x="1389" y="305"/>
                </a:lnTo>
                <a:lnTo>
                  <a:pt x="1389" y="303"/>
                </a:lnTo>
                <a:lnTo>
                  <a:pt x="1387" y="298"/>
                </a:lnTo>
                <a:lnTo>
                  <a:pt x="1384" y="292"/>
                </a:lnTo>
                <a:lnTo>
                  <a:pt x="1382" y="290"/>
                </a:lnTo>
                <a:lnTo>
                  <a:pt x="1374" y="285"/>
                </a:lnTo>
                <a:lnTo>
                  <a:pt x="1366" y="285"/>
                </a:lnTo>
                <a:lnTo>
                  <a:pt x="1359" y="287"/>
                </a:lnTo>
                <a:lnTo>
                  <a:pt x="1354" y="292"/>
                </a:lnTo>
                <a:lnTo>
                  <a:pt x="1351" y="303"/>
                </a:lnTo>
                <a:lnTo>
                  <a:pt x="1349" y="313"/>
                </a:lnTo>
                <a:lnTo>
                  <a:pt x="1349" y="325"/>
                </a:lnTo>
                <a:lnTo>
                  <a:pt x="1354" y="343"/>
                </a:lnTo>
                <a:lnTo>
                  <a:pt x="1359" y="356"/>
                </a:lnTo>
                <a:lnTo>
                  <a:pt x="1356" y="353"/>
                </a:lnTo>
                <a:lnTo>
                  <a:pt x="1354" y="350"/>
                </a:lnTo>
                <a:lnTo>
                  <a:pt x="1349" y="345"/>
                </a:lnTo>
                <a:lnTo>
                  <a:pt x="1344" y="338"/>
                </a:lnTo>
                <a:lnTo>
                  <a:pt x="1341" y="330"/>
                </a:lnTo>
                <a:lnTo>
                  <a:pt x="1339" y="323"/>
                </a:lnTo>
                <a:lnTo>
                  <a:pt x="1339" y="310"/>
                </a:lnTo>
                <a:lnTo>
                  <a:pt x="1344" y="298"/>
                </a:lnTo>
                <a:lnTo>
                  <a:pt x="1344" y="290"/>
                </a:lnTo>
                <a:lnTo>
                  <a:pt x="1341" y="287"/>
                </a:lnTo>
                <a:lnTo>
                  <a:pt x="1336" y="287"/>
                </a:lnTo>
                <a:lnTo>
                  <a:pt x="1331" y="287"/>
                </a:lnTo>
                <a:lnTo>
                  <a:pt x="1324" y="290"/>
                </a:lnTo>
                <a:lnTo>
                  <a:pt x="1316" y="298"/>
                </a:lnTo>
                <a:lnTo>
                  <a:pt x="1311" y="310"/>
                </a:lnTo>
                <a:lnTo>
                  <a:pt x="1308" y="325"/>
                </a:lnTo>
                <a:lnTo>
                  <a:pt x="1308" y="335"/>
                </a:lnTo>
                <a:lnTo>
                  <a:pt x="1308" y="340"/>
                </a:lnTo>
                <a:lnTo>
                  <a:pt x="1308" y="345"/>
                </a:lnTo>
                <a:lnTo>
                  <a:pt x="1308" y="356"/>
                </a:lnTo>
                <a:lnTo>
                  <a:pt x="1308" y="361"/>
                </a:lnTo>
                <a:lnTo>
                  <a:pt x="1311" y="363"/>
                </a:lnTo>
                <a:lnTo>
                  <a:pt x="1316" y="366"/>
                </a:lnTo>
                <a:lnTo>
                  <a:pt x="1319" y="366"/>
                </a:lnTo>
                <a:lnTo>
                  <a:pt x="1321" y="366"/>
                </a:lnTo>
                <a:lnTo>
                  <a:pt x="1329" y="368"/>
                </a:lnTo>
                <a:lnTo>
                  <a:pt x="1334" y="371"/>
                </a:lnTo>
                <a:lnTo>
                  <a:pt x="1339" y="371"/>
                </a:lnTo>
                <a:lnTo>
                  <a:pt x="1341" y="373"/>
                </a:lnTo>
                <a:lnTo>
                  <a:pt x="1339" y="376"/>
                </a:lnTo>
                <a:lnTo>
                  <a:pt x="1334" y="376"/>
                </a:lnTo>
                <a:lnTo>
                  <a:pt x="1331" y="376"/>
                </a:lnTo>
                <a:lnTo>
                  <a:pt x="1326" y="376"/>
                </a:lnTo>
                <a:lnTo>
                  <a:pt x="1321" y="378"/>
                </a:lnTo>
                <a:lnTo>
                  <a:pt x="1316" y="381"/>
                </a:lnTo>
                <a:lnTo>
                  <a:pt x="1316" y="383"/>
                </a:lnTo>
                <a:lnTo>
                  <a:pt x="1319" y="386"/>
                </a:lnTo>
                <a:lnTo>
                  <a:pt x="1321" y="386"/>
                </a:lnTo>
                <a:lnTo>
                  <a:pt x="1326" y="388"/>
                </a:lnTo>
                <a:lnTo>
                  <a:pt x="1331" y="391"/>
                </a:lnTo>
                <a:lnTo>
                  <a:pt x="1334" y="393"/>
                </a:lnTo>
                <a:lnTo>
                  <a:pt x="1339" y="396"/>
                </a:lnTo>
                <a:lnTo>
                  <a:pt x="1341" y="396"/>
                </a:lnTo>
                <a:lnTo>
                  <a:pt x="1346" y="396"/>
                </a:lnTo>
                <a:lnTo>
                  <a:pt x="1351" y="393"/>
                </a:lnTo>
                <a:lnTo>
                  <a:pt x="1356" y="391"/>
                </a:lnTo>
                <a:lnTo>
                  <a:pt x="1359" y="393"/>
                </a:lnTo>
                <a:lnTo>
                  <a:pt x="1361" y="396"/>
                </a:lnTo>
                <a:lnTo>
                  <a:pt x="1371" y="398"/>
                </a:lnTo>
                <a:lnTo>
                  <a:pt x="1374" y="398"/>
                </a:lnTo>
                <a:lnTo>
                  <a:pt x="1366" y="436"/>
                </a:lnTo>
                <a:lnTo>
                  <a:pt x="1336" y="482"/>
                </a:lnTo>
                <a:lnTo>
                  <a:pt x="1326" y="426"/>
                </a:lnTo>
                <a:lnTo>
                  <a:pt x="1308" y="403"/>
                </a:lnTo>
                <a:lnTo>
                  <a:pt x="1288" y="431"/>
                </a:lnTo>
                <a:lnTo>
                  <a:pt x="1278" y="403"/>
                </a:lnTo>
                <a:lnTo>
                  <a:pt x="1258" y="368"/>
                </a:lnTo>
                <a:lnTo>
                  <a:pt x="1248" y="323"/>
                </a:lnTo>
                <a:lnTo>
                  <a:pt x="1215" y="270"/>
                </a:lnTo>
                <a:lnTo>
                  <a:pt x="1190" y="343"/>
                </a:lnTo>
                <a:lnTo>
                  <a:pt x="1190" y="368"/>
                </a:lnTo>
                <a:lnTo>
                  <a:pt x="1225" y="398"/>
                </a:lnTo>
                <a:lnTo>
                  <a:pt x="1230" y="431"/>
                </a:lnTo>
                <a:lnTo>
                  <a:pt x="1205" y="456"/>
                </a:lnTo>
                <a:lnTo>
                  <a:pt x="1190" y="446"/>
                </a:lnTo>
                <a:lnTo>
                  <a:pt x="1185" y="446"/>
                </a:lnTo>
                <a:lnTo>
                  <a:pt x="1185" y="444"/>
                </a:lnTo>
                <a:lnTo>
                  <a:pt x="1187" y="439"/>
                </a:lnTo>
                <a:lnTo>
                  <a:pt x="1185" y="434"/>
                </a:lnTo>
                <a:lnTo>
                  <a:pt x="1185" y="429"/>
                </a:lnTo>
                <a:lnTo>
                  <a:pt x="1182" y="424"/>
                </a:lnTo>
                <a:lnTo>
                  <a:pt x="1185" y="424"/>
                </a:lnTo>
                <a:lnTo>
                  <a:pt x="1187" y="424"/>
                </a:lnTo>
                <a:lnTo>
                  <a:pt x="1190" y="424"/>
                </a:lnTo>
                <a:lnTo>
                  <a:pt x="1192" y="424"/>
                </a:lnTo>
                <a:lnTo>
                  <a:pt x="1195" y="424"/>
                </a:lnTo>
                <a:lnTo>
                  <a:pt x="1198" y="419"/>
                </a:lnTo>
                <a:lnTo>
                  <a:pt x="1200" y="413"/>
                </a:lnTo>
                <a:lnTo>
                  <a:pt x="1198" y="408"/>
                </a:lnTo>
                <a:lnTo>
                  <a:pt x="1192" y="406"/>
                </a:lnTo>
                <a:lnTo>
                  <a:pt x="1190" y="403"/>
                </a:lnTo>
                <a:lnTo>
                  <a:pt x="1185" y="403"/>
                </a:lnTo>
                <a:lnTo>
                  <a:pt x="1180" y="398"/>
                </a:lnTo>
                <a:lnTo>
                  <a:pt x="1175" y="396"/>
                </a:lnTo>
                <a:lnTo>
                  <a:pt x="1170" y="391"/>
                </a:lnTo>
                <a:lnTo>
                  <a:pt x="1167" y="388"/>
                </a:lnTo>
                <a:lnTo>
                  <a:pt x="1165" y="383"/>
                </a:lnTo>
                <a:lnTo>
                  <a:pt x="1162" y="378"/>
                </a:lnTo>
                <a:lnTo>
                  <a:pt x="1162" y="373"/>
                </a:lnTo>
                <a:lnTo>
                  <a:pt x="1162" y="371"/>
                </a:lnTo>
                <a:lnTo>
                  <a:pt x="1165" y="368"/>
                </a:lnTo>
                <a:lnTo>
                  <a:pt x="1165" y="363"/>
                </a:lnTo>
                <a:lnTo>
                  <a:pt x="1162" y="356"/>
                </a:lnTo>
                <a:lnTo>
                  <a:pt x="1162" y="350"/>
                </a:lnTo>
                <a:lnTo>
                  <a:pt x="1160" y="343"/>
                </a:lnTo>
                <a:lnTo>
                  <a:pt x="1160" y="338"/>
                </a:lnTo>
                <a:lnTo>
                  <a:pt x="1157" y="333"/>
                </a:lnTo>
                <a:lnTo>
                  <a:pt x="1157" y="328"/>
                </a:lnTo>
                <a:lnTo>
                  <a:pt x="1160" y="325"/>
                </a:lnTo>
                <a:lnTo>
                  <a:pt x="1162" y="323"/>
                </a:lnTo>
                <a:lnTo>
                  <a:pt x="1165" y="323"/>
                </a:lnTo>
                <a:lnTo>
                  <a:pt x="1167" y="318"/>
                </a:lnTo>
                <a:lnTo>
                  <a:pt x="1172" y="310"/>
                </a:lnTo>
                <a:lnTo>
                  <a:pt x="1172" y="308"/>
                </a:lnTo>
                <a:lnTo>
                  <a:pt x="1172" y="305"/>
                </a:lnTo>
                <a:lnTo>
                  <a:pt x="1170" y="303"/>
                </a:lnTo>
                <a:lnTo>
                  <a:pt x="1165" y="300"/>
                </a:lnTo>
                <a:lnTo>
                  <a:pt x="1162" y="300"/>
                </a:lnTo>
                <a:lnTo>
                  <a:pt x="1157" y="300"/>
                </a:lnTo>
                <a:lnTo>
                  <a:pt x="1152" y="300"/>
                </a:lnTo>
                <a:lnTo>
                  <a:pt x="1147" y="300"/>
                </a:lnTo>
                <a:lnTo>
                  <a:pt x="1142" y="303"/>
                </a:lnTo>
                <a:lnTo>
                  <a:pt x="1145" y="305"/>
                </a:lnTo>
                <a:lnTo>
                  <a:pt x="1147" y="308"/>
                </a:lnTo>
                <a:lnTo>
                  <a:pt x="1150" y="310"/>
                </a:lnTo>
                <a:lnTo>
                  <a:pt x="1152" y="313"/>
                </a:lnTo>
                <a:lnTo>
                  <a:pt x="1150" y="313"/>
                </a:lnTo>
                <a:lnTo>
                  <a:pt x="1147" y="315"/>
                </a:lnTo>
                <a:lnTo>
                  <a:pt x="1145" y="313"/>
                </a:lnTo>
                <a:lnTo>
                  <a:pt x="1142" y="310"/>
                </a:lnTo>
                <a:lnTo>
                  <a:pt x="1137" y="310"/>
                </a:lnTo>
                <a:lnTo>
                  <a:pt x="1134" y="313"/>
                </a:lnTo>
                <a:lnTo>
                  <a:pt x="1132" y="315"/>
                </a:lnTo>
                <a:lnTo>
                  <a:pt x="1132" y="320"/>
                </a:lnTo>
                <a:lnTo>
                  <a:pt x="1132" y="323"/>
                </a:lnTo>
                <a:lnTo>
                  <a:pt x="1134" y="328"/>
                </a:lnTo>
                <a:lnTo>
                  <a:pt x="1137" y="330"/>
                </a:lnTo>
                <a:lnTo>
                  <a:pt x="1134" y="335"/>
                </a:lnTo>
                <a:lnTo>
                  <a:pt x="1132" y="340"/>
                </a:lnTo>
                <a:lnTo>
                  <a:pt x="1132" y="348"/>
                </a:lnTo>
                <a:lnTo>
                  <a:pt x="1129" y="353"/>
                </a:lnTo>
                <a:lnTo>
                  <a:pt x="1127" y="350"/>
                </a:lnTo>
                <a:lnTo>
                  <a:pt x="1124" y="343"/>
                </a:lnTo>
                <a:lnTo>
                  <a:pt x="1124" y="335"/>
                </a:lnTo>
                <a:lnTo>
                  <a:pt x="1124" y="328"/>
                </a:lnTo>
                <a:lnTo>
                  <a:pt x="1119" y="323"/>
                </a:lnTo>
                <a:lnTo>
                  <a:pt x="1117" y="320"/>
                </a:lnTo>
                <a:lnTo>
                  <a:pt x="1112" y="315"/>
                </a:lnTo>
                <a:lnTo>
                  <a:pt x="1109" y="315"/>
                </a:lnTo>
                <a:lnTo>
                  <a:pt x="1109" y="318"/>
                </a:lnTo>
                <a:lnTo>
                  <a:pt x="1112" y="323"/>
                </a:lnTo>
                <a:lnTo>
                  <a:pt x="1112" y="328"/>
                </a:lnTo>
                <a:lnTo>
                  <a:pt x="1109" y="328"/>
                </a:lnTo>
                <a:lnTo>
                  <a:pt x="1104" y="328"/>
                </a:lnTo>
                <a:lnTo>
                  <a:pt x="1099" y="325"/>
                </a:lnTo>
                <a:lnTo>
                  <a:pt x="1094" y="320"/>
                </a:lnTo>
                <a:lnTo>
                  <a:pt x="1092" y="315"/>
                </a:lnTo>
                <a:lnTo>
                  <a:pt x="1092" y="313"/>
                </a:lnTo>
                <a:lnTo>
                  <a:pt x="1087" y="313"/>
                </a:lnTo>
                <a:lnTo>
                  <a:pt x="1082" y="315"/>
                </a:lnTo>
                <a:lnTo>
                  <a:pt x="1079" y="315"/>
                </a:lnTo>
                <a:lnTo>
                  <a:pt x="1077" y="313"/>
                </a:lnTo>
                <a:lnTo>
                  <a:pt x="1079" y="310"/>
                </a:lnTo>
                <a:lnTo>
                  <a:pt x="1082" y="303"/>
                </a:lnTo>
                <a:lnTo>
                  <a:pt x="1082" y="300"/>
                </a:lnTo>
                <a:lnTo>
                  <a:pt x="1077" y="298"/>
                </a:lnTo>
                <a:lnTo>
                  <a:pt x="1071" y="300"/>
                </a:lnTo>
                <a:lnTo>
                  <a:pt x="1064" y="300"/>
                </a:lnTo>
                <a:lnTo>
                  <a:pt x="1056" y="303"/>
                </a:lnTo>
                <a:lnTo>
                  <a:pt x="1051" y="303"/>
                </a:lnTo>
                <a:lnTo>
                  <a:pt x="1049" y="305"/>
                </a:lnTo>
                <a:lnTo>
                  <a:pt x="1044" y="305"/>
                </a:lnTo>
                <a:lnTo>
                  <a:pt x="1039" y="308"/>
                </a:lnTo>
                <a:lnTo>
                  <a:pt x="1036" y="310"/>
                </a:lnTo>
                <a:lnTo>
                  <a:pt x="1036" y="315"/>
                </a:lnTo>
                <a:lnTo>
                  <a:pt x="1034" y="320"/>
                </a:lnTo>
                <a:lnTo>
                  <a:pt x="1029" y="323"/>
                </a:lnTo>
                <a:lnTo>
                  <a:pt x="1024" y="323"/>
                </a:lnTo>
                <a:lnTo>
                  <a:pt x="1021" y="325"/>
                </a:lnTo>
                <a:lnTo>
                  <a:pt x="1021" y="330"/>
                </a:lnTo>
                <a:lnTo>
                  <a:pt x="1024" y="333"/>
                </a:lnTo>
                <a:lnTo>
                  <a:pt x="1029" y="338"/>
                </a:lnTo>
                <a:lnTo>
                  <a:pt x="1034" y="343"/>
                </a:lnTo>
                <a:lnTo>
                  <a:pt x="1036" y="345"/>
                </a:lnTo>
                <a:lnTo>
                  <a:pt x="1039" y="345"/>
                </a:lnTo>
                <a:lnTo>
                  <a:pt x="1039" y="350"/>
                </a:lnTo>
                <a:lnTo>
                  <a:pt x="1039" y="353"/>
                </a:lnTo>
                <a:lnTo>
                  <a:pt x="1034" y="356"/>
                </a:lnTo>
                <a:lnTo>
                  <a:pt x="1026" y="353"/>
                </a:lnTo>
                <a:lnTo>
                  <a:pt x="1021" y="356"/>
                </a:lnTo>
                <a:lnTo>
                  <a:pt x="1021" y="358"/>
                </a:lnTo>
                <a:lnTo>
                  <a:pt x="1021" y="361"/>
                </a:lnTo>
                <a:lnTo>
                  <a:pt x="1021" y="366"/>
                </a:lnTo>
                <a:lnTo>
                  <a:pt x="1024" y="371"/>
                </a:lnTo>
                <a:lnTo>
                  <a:pt x="1026" y="373"/>
                </a:lnTo>
                <a:lnTo>
                  <a:pt x="1031" y="373"/>
                </a:lnTo>
                <a:lnTo>
                  <a:pt x="1036" y="373"/>
                </a:lnTo>
                <a:lnTo>
                  <a:pt x="1044" y="373"/>
                </a:lnTo>
                <a:lnTo>
                  <a:pt x="1051" y="376"/>
                </a:lnTo>
                <a:lnTo>
                  <a:pt x="1054" y="376"/>
                </a:lnTo>
                <a:lnTo>
                  <a:pt x="1059" y="376"/>
                </a:lnTo>
                <a:lnTo>
                  <a:pt x="1069" y="378"/>
                </a:lnTo>
                <a:lnTo>
                  <a:pt x="1077" y="381"/>
                </a:lnTo>
                <a:lnTo>
                  <a:pt x="1082" y="386"/>
                </a:lnTo>
                <a:lnTo>
                  <a:pt x="1082" y="391"/>
                </a:lnTo>
                <a:lnTo>
                  <a:pt x="1079" y="396"/>
                </a:lnTo>
                <a:lnTo>
                  <a:pt x="1079" y="398"/>
                </a:lnTo>
                <a:lnTo>
                  <a:pt x="1077" y="398"/>
                </a:lnTo>
                <a:lnTo>
                  <a:pt x="1071" y="396"/>
                </a:lnTo>
                <a:lnTo>
                  <a:pt x="1066" y="396"/>
                </a:lnTo>
                <a:lnTo>
                  <a:pt x="1059" y="393"/>
                </a:lnTo>
                <a:lnTo>
                  <a:pt x="1054" y="388"/>
                </a:lnTo>
                <a:lnTo>
                  <a:pt x="1049" y="388"/>
                </a:lnTo>
                <a:lnTo>
                  <a:pt x="1044" y="386"/>
                </a:lnTo>
                <a:lnTo>
                  <a:pt x="1039" y="383"/>
                </a:lnTo>
                <a:lnTo>
                  <a:pt x="1034" y="383"/>
                </a:lnTo>
                <a:lnTo>
                  <a:pt x="1026" y="383"/>
                </a:lnTo>
                <a:lnTo>
                  <a:pt x="1021" y="383"/>
                </a:lnTo>
                <a:lnTo>
                  <a:pt x="1019" y="383"/>
                </a:lnTo>
                <a:lnTo>
                  <a:pt x="1019" y="388"/>
                </a:lnTo>
                <a:lnTo>
                  <a:pt x="1019" y="393"/>
                </a:lnTo>
                <a:lnTo>
                  <a:pt x="1019" y="398"/>
                </a:lnTo>
                <a:lnTo>
                  <a:pt x="1019" y="403"/>
                </a:lnTo>
                <a:lnTo>
                  <a:pt x="1021" y="406"/>
                </a:lnTo>
                <a:lnTo>
                  <a:pt x="1026" y="406"/>
                </a:lnTo>
                <a:lnTo>
                  <a:pt x="1031" y="408"/>
                </a:lnTo>
                <a:lnTo>
                  <a:pt x="1036" y="413"/>
                </a:lnTo>
                <a:lnTo>
                  <a:pt x="1044" y="419"/>
                </a:lnTo>
                <a:lnTo>
                  <a:pt x="1049" y="424"/>
                </a:lnTo>
                <a:lnTo>
                  <a:pt x="1049" y="429"/>
                </a:lnTo>
                <a:lnTo>
                  <a:pt x="1051" y="434"/>
                </a:lnTo>
                <a:lnTo>
                  <a:pt x="1051" y="439"/>
                </a:lnTo>
                <a:lnTo>
                  <a:pt x="1054" y="441"/>
                </a:lnTo>
                <a:lnTo>
                  <a:pt x="1056" y="441"/>
                </a:lnTo>
                <a:lnTo>
                  <a:pt x="1059" y="441"/>
                </a:lnTo>
                <a:lnTo>
                  <a:pt x="1064" y="444"/>
                </a:lnTo>
                <a:lnTo>
                  <a:pt x="1066" y="444"/>
                </a:lnTo>
                <a:lnTo>
                  <a:pt x="1071" y="446"/>
                </a:lnTo>
                <a:lnTo>
                  <a:pt x="1074" y="446"/>
                </a:lnTo>
                <a:lnTo>
                  <a:pt x="1077" y="446"/>
                </a:lnTo>
                <a:lnTo>
                  <a:pt x="1079" y="446"/>
                </a:lnTo>
                <a:lnTo>
                  <a:pt x="1084" y="446"/>
                </a:lnTo>
                <a:lnTo>
                  <a:pt x="1087" y="444"/>
                </a:lnTo>
                <a:lnTo>
                  <a:pt x="1094" y="444"/>
                </a:lnTo>
                <a:lnTo>
                  <a:pt x="1102" y="441"/>
                </a:lnTo>
                <a:lnTo>
                  <a:pt x="1107" y="439"/>
                </a:lnTo>
                <a:lnTo>
                  <a:pt x="1114" y="439"/>
                </a:lnTo>
                <a:lnTo>
                  <a:pt x="1119" y="436"/>
                </a:lnTo>
                <a:lnTo>
                  <a:pt x="1124" y="434"/>
                </a:lnTo>
                <a:lnTo>
                  <a:pt x="1129" y="429"/>
                </a:lnTo>
                <a:lnTo>
                  <a:pt x="1132" y="426"/>
                </a:lnTo>
                <a:lnTo>
                  <a:pt x="1134" y="429"/>
                </a:lnTo>
                <a:lnTo>
                  <a:pt x="1137" y="429"/>
                </a:lnTo>
                <a:lnTo>
                  <a:pt x="1142" y="434"/>
                </a:lnTo>
                <a:lnTo>
                  <a:pt x="1145" y="434"/>
                </a:lnTo>
                <a:lnTo>
                  <a:pt x="1147" y="439"/>
                </a:lnTo>
                <a:lnTo>
                  <a:pt x="1152" y="441"/>
                </a:lnTo>
                <a:lnTo>
                  <a:pt x="1157" y="444"/>
                </a:lnTo>
                <a:lnTo>
                  <a:pt x="1160" y="449"/>
                </a:lnTo>
                <a:lnTo>
                  <a:pt x="1167" y="451"/>
                </a:lnTo>
                <a:lnTo>
                  <a:pt x="1157" y="471"/>
                </a:lnTo>
                <a:lnTo>
                  <a:pt x="1122" y="461"/>
                </a:lnTo>
                <a:lnTo>
                  <a:pt x="1069" y="461"/>
                </a:lnTo>
                <a:lnTo>
                  <a:pt x="1039" y="441"/>
                </a:lnTo>
                <a:lnTo>
                  <a:pt x="991" y="451"/>
                </a:lnTo>
                <a:lnTo>
                  <a:pt x="996" y="466"/>
                </a:lnTo>
                <a:lnTo>
                  <a:pt x="1001" y="497"/>
                </a:lnTo>
                <a:lnTo>
                  <a:pt x="986" y="492"/>
                </a:lnTo>
                <a:lnTo>
                  <a:pt x="958" y="461"/>
                </a:lnTo>
                <a:lnTo>
                  <a:pt x="903" y="471"/>
                </a:lnTo>
                <a:lnTo>
                  <a:pt x="875" y="451"/>
                </a:lnTo>
                <a:lnTo>
                  <a:pt x="885" y="431"/>
                </a:lnTo>
                <a:lnTo>
                  <a:pt x="850" y="421"/>
                </a:lnTo>
                <a:lnTo>
                  <a:pt x="807" y="398"/>
                </a:lnTo>
                <a:lnTo>
                  <a:pt x="749" y="383"/>
                </a:lnTo>
                <a:lnTo>
                  <a:pt x="713" y="393"/>
                </a:lnTo>
                <a:lnTo>
                  <a:pt x="676" y="353"/>
                </a:lnTo>
                <a:lnTo>
                  <a:pt x="577" y="398"/>
                </a:lnTo>
                <a:lnTo>
                  <a:pt x="550" y="426"/>
                </a:lnTo>
                <a:lnTo>
                  <a:pt x="509" y="416"/>
                </a:lnTo>
                <a:lnTo>
                  <a:pt x="482" y="388"/>
                </a:lnTo>
                <a:lnTo>
                  <a:pt x="451" y="378"/>
                </a:lnTo>
                <a:lnTo>
                  <a:pt x="439" y="378"/>
                </a:lnTo>
                <a:lnTo>
                  <a:pt x="424" y="363"/>
                </a:lnTo>
                <a:lnTo>
                  <a:pt x="376" y="368"/>
                </a:lnTo>
                <a:lnTo>
                  <a:pt x="308" y="338"/>
                </a:lnTo>
                <a:lnTo>
                  <a:pt x="277" y="343"/>
                </a:lnTo>
                <a:lnTo>
                  <a:pt x="252" y="328"/>
                </a:lnTo>
                <a:lnTo>
                  <a:pt x="245" y="310"/>
                </a:lnTo>
                <a:lnTo>
                  <a:pt x="199" y="295"/>
                </a:lnTo>
                <a:lnTo>
                  <a:pt x="171" y="315"/>
                </a:lnTo>
                <a:lnTo>
                  <a:pt x="131" y="333"/>
                </a:lnTo>
                <a:lnTo>
                  <a:pt x="98" y="353"/>
                </a:lnTo>
                <a:lnTo>
                  <a:pt x="78" y="403"/>
                </a:lnTo>
                <a:lnTo>
                  <a:pt x="35" y="413"/>
                </a:lnTo>
                <a:lnTo>
                  <a:pt x="35" y="446"/>
                </a:lnTo>
                <a:lnTo>
                  <a:pt x="68" y="487"/>
                </a:lnTo>
                <a:lnTo>
                  <a:pt x="98" y="502"/>
                </a:lnTo>
                <a:lnTo>
                  <a:pt x="98" y="522"/>
                </a:lnTo>
                <a:lnTo>
                  <a:pt x="78" y="532"/>
                </a:lnTo>
                <a:lnTo>
                  <a:pt x="50" y="522"/>
                </a:lnTo>
                <a:lnTo>
                  <a:pt x="0" y="560"/>
                </a:lnTo>
                <a:lnTo>
                  <a:pt x="15" y="575"/>
                </a:lnTo>
                <a:lnTo>
                  <a:pt x="35" y="595"/>
                </a:lnTo>
                <a:lnTo>
                  <a:pt x="83" y="595"/>
                </a:lnTo>
                <a:lnTo>
                  <a:pt x="118" y="600"/>
                </a:lnTo>
                <a:lnTo>
                  <a:pt x="103" y="635"/>
                </a:lnTo>
                <a:lnTo>
                  <a:pt x="63" y="653"/>
                </a:lnTo>
                <a:lnTo>
                  <a:pt x="30" y="673"/>
                </a:lnTo>
                <a:lnTo>
                  <a:pt x="25" y="698"/>
                </a:lnTo>
                <a:lnTo>
                  <a:pt x="63" y="724"/>
                </a:lnTo>
                <a:lnTo>
                  <a:pt x="68" y="751"/>
                </a:lnTo>
                <a:lnTo>
                  <a:pt x="93" y="761"/>
                </a:lnTo>
                <a:lnTo>
                  <a:pt x="98" y="797"/>
                </a:lnTo>
                <a:lnTo>
                  <a:pt x="136" y="792"/>
                </a:lnTo>
                <a:lnTo>
                  <a:pt x="182" y="792"/>
                </a:lnTo>
                <a:lnTo>
                  <a:pt x="156" y="840"/>
                </a:lnTo>
                <a:lnTo>
                  <a:pt x="78" y="905"/>
                </a:lnTo>
                <a:lnTo>
                  <a:pt x="166" y="860"/>
                </a:lnTo>
                <a:lnTo>
                  <a:pt x="234" y="787"/>
                </a:lnTo>
                <a:lnTo>
                  <a:pt x="229" y="772"/>
                </a:lnTo>
                <a:lnTo>
                  <a:pt x="272" y="719"/>
                </a:lnTo>
                <a:lnTo>
                  <a:pt x="282" y="741"/>
                </a:lnTo>
                <a:lnTo>
                  <a:pt x="287" y="766"/>
                </a:lnTo>
                <a:lnTo>
                  <a:pt x="320" y="741"/>
                </a:lnTo>
                <a:lnTo>
                  <a:pt x="355" y="719"/>
                </a:lnTo>
                <a:lnTo>
                  <a:pt x="371" y="731"/>
                </a:lnTo>
                <a:lnTo>
                  <a:pt x="451" y="746"/>
                </a:lnTo>
                <a:lnTo>
                  <a:pt x="504" y="772"/>
                </a:lnTo>
                <a:lnTo>
                  <a:pt x="545" y="751"/>
                </a:lnTo>
                <a:lnTo>
                  <a:pt x="603" y="855"/>
                </a:lnTo>
                <a:lnTo>
                  <a:pt x="640" y="880"/>
                </a:lnTo>
                <a:lnTo>
                  <a:pt x="635" y="920"/>
                </a:lnTo>
                <a:lnTo>
                  <a:pt x="650" y="953"/>
                </a:lnTo>
                <a:lnTo>
                  <a:pt x="691" y="1009"/>
                </a:lnTo>
                <a:lnTo>
                  <a:pt x="749" y="1046"/>
                </a:lnTo>
                <a:lnTo>
                  <a:pt x="754" y="1072"/>
                </a:lnTo>
                <a:lnTo>
                  <a:pt x="759" y="1102"/>
                </a:lnTo>
                <a:lnTo>
                  <a:pt x="744" y="1112"/>
                </a:lnTo>
                <a:lnTo>
                  <a:pt x="749" y="1092"/>
                </a:lnTo>
                <a:lnTo>
                  <a:pt x="719" y="1082"/>
                </a:lnTo>
                <a:lnTo>
                  <a:pt x="734" y="1137"/>
                </a:lnTo>
                <a:lnTo>
                  <a:pt x="729" y="1180"/>
                </a:lnTo>
                <a:lnTo>
                  <a:pt x="719" y="1220"/>
                </a:lnTo>
                <a:lnTo>
                  <a:pt x="729" y="1253"/>
                </a:lnTo>
                <a:lnTo>
                  <a:pt x="729" y="1273"/>
                </a:lnTo>
                <a:lnTo>
                  <a:pt x="754" y="1324"/>
                </a:lnTo>
                <a:lnTo>
                  <a:pt x="774" y="1359"/>
                </a:lnTo>
                <a:lnTo>
                  <a:pt x="792" y="1387"/>
                </a:lnTo>
                <a:lnTo>
                  <a:pt x="837" y="1417"/>
                </a:lnTo>
                <a:lnTo>
                  <a:pt x="842" y="1427"/>
                </a:lnTo>
                <a:lnTo>
                  <a:pt x="845" y="1427"/>
                </a:lnTo>
                <a:lnTo>
                  <a:pt x="875" y="1483"/>
                </a:lnTo>
                <a:lnTo>
                  <a:pt x="895" y="1515"/>
                </a:lnTo>
                <a:lnTo>
                  <a:pt x="890" y="1525"/>
                </a:lnTo>
                <a:lnTo>
                  <a:pt x="928" y="1551"/>
                </a:lnTo>
                <a:lnTo>
                  <a:pt x="933" y="1576"/>
                </a:lnTo>
                <a:lnTo>
                  <a:pt x="948" y="1586"/>
                </a:lnTo>
                <a:lnTo>
                  <a:pt x="968" y="1606"/>
                </a:lnTo>
                <a:lnTo>
                  <a:pt x="976" y="1591"/>
                </a:lnTo>
                <a:lnTo>
                  <a:pt x="953" y="1576"/>
                </a:lnTo>
                <a:lnTo>
                  <a:pt x="933" y="1530"/>
                </a:lnTo>
                <a:lnTo>
                  <a:pt x="895" y="1477"/>
                </a:lnTo>
                <a:lnTo>
                  <a:pt x="885" y="1447"/>
                </a:lnTo>
                <a:lnTo>
                  <a:pt x="913" y="1457"/>
                </a:lnTo>
                <a:lnTo>
                  <a:pt x="938" y="1510"/>
                </a:lnTo>
                <a:lnTo>
                  <a:pt x="948" y="1525"/>
                </a:lnTo>
                <a:lnTo>
                  <a:pt x="976" y="1541"/>
                </a:lnTo>
                <a:lnTo>
                  <a:pt x="976" y="1556"/>
                </a:lnTo>
                <a:lnTo>
                  <a:pt x="996" y="1566"/>
                </a:lnTo>
                <a:lnTo>
                  <a:pt x="1006" y="1581"/>
                </a:lnTo>
                <a:lnTo>
                  <a:pt x="1031" y="1606"/>
                </a:lnTo>
                <a:lnTo>
                  <a:pt x="1036" y="1644"/>
                </a:lnTo>
                <a:lnTo>
                  <a:pt x="1036" y="1659"/>
                </a:lnTo>
                <a:lnTo>
                  <a:pt x="1104" y="1699"/>
                </a:lnTo>
                <a:lnTo>
                  <a:pt x="1137" y="1717"/>
                </a:lnTo>
                <a:lnTo>
                  <a:pt x="1195" y="1732"/>
                </a:lnTo>
                <a:lnTo>
                  <a:pt x="1210" y="1727"/>
                </a:lnTo>
                <a:lnTo>
                  <a:pt x="1225" y="1727"/>
                </a:lnTo>
                <a:lnTo>
                  <a:pt x="1250" y="1747"/>
                </a:lnTo>
                <a:lnTo>
                  <a:pt x="1256" y="1755"/>
                </a:lnTo>
                <a:lnTo>
                  <a:pt x="1288" y="1760"/>
                </a:lnTo>
                <a:lnTo>
                  <a:pt x="1303" y="1755"/>
                </a:lnTo>
                <a:lnTo>
                  <a:pt x="1303" y="1752"/>
                </a:lnTo>
                <a:lnTo>
                  <a:pt x="1331" y="1767"/>
                </a:lnTo>
                <a:lnTo>
                  <a:pt x="1361" y="1755"/>
                </a:lnTo>
                <a:lnTo>
                  <a:pt x="1329" y="1767"/>
                </a:lnTo>
                <a:lnTo>
                  <a:pt x="1356" y="1810"/>
                </a:lnTo>
                <a:lnTo>
                  <a:pt x="1366" y="1820"/>
                </a:lnTo>
                <a:lnTo>
                  <a:pt x="1414" y="1851"/>
                </a:lnTo>
                <a:lnTo>
                  <a:pt x="1419" y="1830"/>
                </a:lnTo>
                <a:lnTo>
                  <a:pt x="1404" y="1810"/>
                </a:lnTo>
                <a:close/>
                <a:moveTo>
                  <a:pt x="1268" y="1722"/>
                </a:moveTo>
                <a:lnTo>
                  <a:pt x="1268" y="1722"/>
                </a:lnTo>
                <a:lnTo>
                  <a:pt x="1281" y="1722"/>
                </a:lnTo>
                <a:lnTo>
                  <a:pt x="1283" y="1722"/>
                </a:lnTo>
                <a:lnTo>
                  <a:pt x="1268" y="1722"/>
                </a:lnTo>
                <a:close/>
                <a:moveTo>
                  <a:pt x="1593" y="1692"/>
                </a:moveTo>
                <a:lnTo>
                  <a:pt x="1614" y="1692"/>
                </a:lnTo>
                <a:lnTo>
                  <a:pt x="1629" y="1679"/>
                </a:lnTo>
                <a:lnTo>
                  <a:pt x="1671" y="1687"/>
                </a:lnTo>
                <a:lnTo>
                  <a:pt x="1651" y="1674"/>
                </a:lnTo>
                <a:lnTo>
                  <a:pt x="1619" y="1659"/>
                </a:lnTo>
                <a:lnTo>
                  <a:pt x="1578" y="1659"/>
                </a:lnTo>
                <a:lnTo>
                  <a:pt x="1578" y="1669"/>
                </a:lnTo>
                <a:lnTo>
                  <a:pt x="1556" y="1674"/>
                </a:lnTo>
                <a:lnTo>
                  <a:pt x="1583" y="1687"/>
                </a:lnTo>
                <a:lnTo>
                  <a:pt x="1593" y="1692"/>
                </a:lnTo>
                <a:close/>
                <a:moveTo>
                  <a:pt x="1520" y="1634"/>
                </a:moveTo>
                <a:lnTo>
                  <a:pt x="1520" y="1634"/>
                </a:lnTo>
                <a:lnTo>
                  <a:pt x="1513" y="1624"/>
                </a:lnTo>
                <a:lnTo>
                  <a:pt x="1510" y="1619"/>
                </a:lnTo>
                <a:lnTo>
                  <a:pt x="1472" y="1604"/>
                </a:lnTo>
                <a:lnTo>
                  <a:pt x="1414" y="1604"/>
                </a:lnTo>
                <a:lnTo>
                  <a:pt x="1382" y="1609"/>
                </a:lnTo>
                <a:lnTo>
                  <a:pt x="1371" y="1619"/>
                </a:lnTo>
                <a:lnTo>
                  <a:pt x="1397" y="1624"/>
                </a:lnTo>
                <a:lnTo>
                  <a:pt x="1419" y="1624"/>
                </a:lnTo>
                <a:lnTo>
                  <a:pt x="1450" y="1624"/>
                </a:lnTo>
                <a:lnTo>
                  <a:pt x="1482" y="1629"/>
                </a:lnTo>
                <a:lnTo>
                  <a:pt x="1492" y="1644"/>
                </a:lnTo>
                <a:lnTo>
                  <a:pt x="1503" y="1654"/>
                </a:lnTo>
                <a:lnTo>
                  <a:pt x="1545" y="1654"/>
                </a:lnTo>
                <a:lnTo>
                  <a:pt x="1553" y="1654"/>
                </a:lnTo>
                <a:lnTo>
                  <a:pt x="1556" y="1651"/>
                </a:lnTo>
                <a:lnTo>
                  <a:pt x="1556" y="1649"/>
                </a:lnTo>
                <a:lnTo>
                  <a:pt x="1545" y="1639"/>
                </a:lnTo>
                <a:lnTo>
                  <a:pt x="1538" y="1639"/>
                </a:lnTo>
                <a:lnTo>
                  <a:pt x="1528" y="1636"/>
                </a:lnTo>
                <a:lnTo>
                  <a:pt x="1520" y="1634"/>
                </a:lnTo>
                <a:close/>
                <a:moveTo>
                  <a:pt x="1704" y="1717"/>
                </a:moveTo>
                <a:lnTo>
                  <a:pt x="1729" y="1722"/>
                </a:lnTo>
                <a:lnTo>
                  <a:pt x="1729" y="1709"/>
                </a:lnTo>
                <a:lnTo>
                  <a:pt x="1707" y="1709"/>
                </a:lnTo>
                <a:lnTo>
                  <a:pt x="1704" y="1717"/>
                </a:lnTo>
                <a:close/>
                <a:moveTo>
                  <a:pt x="1452" y="1861"/>
                </a:moveTo>
                <a:lnTo>
                  <a:pt x="1452" y="1861"/>
                </a:lnTo>
                <a:lnTo>
                  <a:pt x="1467" y="1846"/>
                </a:lnTo>
                <a:lnTo>
                  <a:pt x="1487" y="1851"/>
                </a:lnTo>
                <a:lnTo>
                  <a:pt x="1492" y="1866"/>
                </a:lnTo>
                <a:lnTo>
                  <a:pt x="1508" y="1851"/>
                </a:lnTo>
                <a:lnTo>
                  <a:pt x="1487" y="1836"/>
                </a:lnTo>
                <a:lnTo>
                  <a:pt x="1462" y="1836"/>
                </a:lnTo>
                <a:lnTo>
                  <a:pt x="1445" y="1838"/>
                </a:lnTo>
                <a:lnTo>
                  <a:pt x="1432" y="1838"/>
                </a:lnTo>
                <a:lnTo>
                  <a:pt x="1424" y="1836"/>
                </a:lnTo>
                <a:lnTo>
                  <a:pt x="1419" y="1836"/>
                </a:lnTo>
                <a:lnTo>
                  <a:pt x="1419" y="1830"/>
                </a:lnTo>
                <a:lnTo>
                  <a:pt x="1414" y="1851"/>
                </a:lnTo>
                <a:lnTo>
                  <a:pt x="1435" y="1871"/>
                </a:lnTo>
                <a:lnTo>
                  <a:pt x="1445" y="1871"/>
                </a:lnTo>
                <a:lnTo>
                  <a:pt x="1452" y="1861"/>
                </a:lnTo>
                <a:close/>
                <a:moveTo>
                  <a:pt x="2201" y="2073"/>
                </a:moveTo>
                <a:lnTo>
                  <a:pt x="2201" y="2073"/>
                </a:lnTo>
                <a:lnTo>
                  <a:pt x="2168" y="2062"/>
                </a:lnTo>
                <a:lnTo>
                  <a:pt x="2123" y="2037"/>
                </a:lnTo>
                <a:lnTo>
                  <a:pt x="2070" y="2032"/>
                </a:lnTo>
                <a:lnTo>
                  <a:pt x="2055" y="2027"/>
                </a:lnTo>
                <a:lnTo>
                  <a:pt x="2042" y="2012"/>
                </a:lnTo>
                <a:lnTo>
                  <a:pt x="2002" y="1997"/>
                </a:lnTo>
                <a:lnTo>
                  <a:pt x="1964" y="1974"/>
                </a:lnTo>
                <a:lnTo>
                  <a:pt x="1959" y="1954"/>
                </a:lnTo>
                <a:lnTo>
                  <a:pt x="1944" y="1914"/>
                </a:lnTo>
                <a:lnTo>
                  <a:pt x="1939" y="1914"/>
                </a:lnTo>
                <a:lnTo>
                  <a:pt x="1903" y="1893"/>
                </a:lnTo>
                <a:lnTo>
                  <a:pt x="1891" y="1893"/>
                </a:lnTo>
                <a:lnTo>
                  <a:pt x="1891" y="1896"/>
                </a:lnTo>
                <a:lnTo>
                  <a:pt x="1891" y="1893"/>
                </a:lnTo>
                <a:lnTo>
                  <a:pt x="1848" y="1888"/>
                </a:lnTo>
                <a:lnTo>
                  <a:pt x="1848" y="1883"/>
                </a:lnTo>
                <a:lnTo>
                  <a:pt x="1848" y="1888"/>
                </a:lnTo>
                <a:lnTo>
                  <a:pt x="1848" y="1881"/>
                </a:lnTo>
                <a:lnTo>
                  <a:pt x="1828" y="1876"/>
                </a:lnTo>
                <a:lnTo>
                  <a:pt x="1823" y="1861"/>
                </a:lnTo>
                <a:lnTo>
                  <a:pt x="1803" y="1846"/>
                </a:lnTo>
                <a:lnTo>
                  <a:pt x="1798" y="1846"/>
                </a:lnTo>
                <a:lnTo>
                  <a:pt x="1782" y="1841"/>
                </a:lnTo>
                <a:lnTo>
                  <a:pt x="1777" y="1830"/>
                </a:lnTo>
                <a:lnTo>
                  <a:pt x="1745" y="1815"/>
                </a:lnTo>
                <a:lnTo>
                  <a:pt x="1694" y="1820"/>
                </a:lnTo>
                <a:lnTo>
                  <a:pt x="1666" y="1815"/>
                </a:lnTo>
                <a:lnTo>
                  <a:pt x="1661" y="1805"/>
                </a:lnTo>
                <a:lnTo>
                  <a:pt x="1636" y="1800"/>
                </a:lnTo>
                <a:lnTo>
                  <a:pt x="1608" y="1805"/>
                </a:lnTo>
                <a:lnTo>
                  <a:pt x="1606" y="1803"/>
                </a:lnTo>
                <a:lnTo>
                  <a:pt x="1606" y="1798"/>
                </a:lnTo>
                <a:lnTo>
                  <a:pt x="1603" y="1790"/>
                </a:lnTo>
                <a:lnTo>
                  <a:pt x="1591" y="1795"/>
                </a:lnTo>
                <a:lnTo>
                  <a:pt x="1603" y="1790"/>
                </a:lnTo>
                <a:lnTo>
                  <a:pt x="1603" y="1785"/>
                </a:lnTo>
                <a:lnTo>
                  <a:pt x="1566" y="1795"/>
                </a:lnTo>
                <a:lnTo>
                  <a:pt x="1545" y="1805"/>
                </a:lnTo>
                <a:lnTo>
                  <a:pt x="1535" y="1830"/>
                </a:lnTo>
                <a:lnTo>
                  <a:pt x="1525" y="1836"/>
                </a:lnTo>
                <a:lnTo>
                  <a:pt x="1508" y="1851"/>
                </a:lnTo>
                <a:lnTo>
                  <a:pt x="1492" y="1866"/>
                </a:lnTo>
                <a:lnTo>
                  <a:pt x="1498" y="1878"/>
                </a:lnTo>
                <a:lnTo>
                  <a:pt x="1503" y="1904"/>
                </a:lnTo>
                <a:lnTo>
                  <a:pt x="1503" y="1919"/>
                </a:lnTo>
                <a:lnTo>
                  <a:pt x="1508" y="1939"/>
                </a:lnTo>
                <a:lnTo>
                  <a:pt x="1487" y="1954"/>
                </a:lnTo>
                <a:lnTo>
                  <a:pt x="1477" y="1964"/>
                </a:lnTo>
                <a:lnTo>
                  <a:pt x="1472" y="1974"/>
                </a:lnTo>
                <a:lnTo>
                  <a:pt x="1450" y="2022"/>
                </a:lnTo>
                <a:lnTo>
                  <a:pt x="1462" y="2042"/>
                </a:lnTo>
                <a:lnTo>
                  <a:pt x="1450" y="2047"/>
                </a:lnTo>
                <a:lnTo>
                  <a:pt x="1452" y="2047"/>
                </a:lnTo>
                <a:lnTo>
                  <a:pt x="1435" y="2057"/>
                </a:lnTo>
                <a:lnTo>
                  <a:pt x="1452" y="2093"/>
                </a:lnTo>
                <a:lnTo>
                  <a:pt x="1482" y="2146"/>
                </a:lnTo>
                <a:lnTo>
                  <a:pt x="1515" y="2211"/>
                </a:lnTo>
                <a:lnTo>
                  <a:pt x="1515" y="2221"/>
                </a:lnTo>
                <a:lnTo>
                  <a:pt x="1626" y="2284"/>
                </a:lnTo>
                <a:lnTo>
                  <a:pt x="1631" y="2284"/>
                </a:lnTo>
                <a:lnTo>
                  <a:pt x="1631" y="2282"/>
                </a:lnTo>
                <a:lnTo>
                  <a:pt x="1634" y="2279"/>
                </a:lnTo>
                <a:lnTo>
                  <a:pt x="1649" y="2294"/>
                </a:lnTo>
                <a:lnTo>
                  <a:pt x="1649" y="2297"/>
                </a:lnTo>
                <a:lnTo>
                  <a:pt x="1644" y="2315"/>
                </a:lnTo>
                <a:lnTo>
                  <a:pt x="1666" y="2352"/>
                </a:lnTo>
                <a:lnTo>
                  <a:pt x="1671" y="2362"/>
                </a:lnTo>
                <a:lnTo>
                  <a:pt x="1677" y="2357"/>
                </a:lnTo>
                <a:lnTo>
                  <a:pt x="1677" y="2360"/>
                </a:lnTo>
                <a:lnTo>
                  <a:pt x="1671" y="2362"/>
                </a:lnTo>
                <a:lnTo>
                  <a:pt x="1677" y="2368"/>
                </a:lnTo>
                <a:lnTo>
                  <a:pt x="1671" y="2388"/>
                </a:lnTo>
                <a:lnTo>
                  <a:pt x="1656" y="2405"/>
                </a:lnTo>
                <a:lnTo>
                  <a:pt x="1656" y="2436"/>
                </a:lnTo>
                <a:lnTo>
                  <a:pt x="1646" y="2456"/>
                </a:lnTo>
                <a:lnTo>
                  <a:pt x="1629" y="2524"/>
                </a:lnTo>
                <a:lnTo>
                  <a:pt x="1634" y="2574"/>
                </a:lnTo>
                <a:lnTo>
                  <a:pt x="1603" y="2642"/>
                </a:lnTo>
                <a:lnTo>
                  <a:pt x="1598" y="2713"/>
                </a:lnTo>
                <a:lnTo>
                  <a:pt x="1598" y="2751"/>
                </a:lnTo>
                <a:lnTo>
                  <a:pt x="1593" y="2786"/>
                </a:lnTo>
                <a:lnTo>
                  <a:pt x="1603" y="2806"/>
                </a:lnTo>
                <a:lnTo>
                  <a:pt x="1588" y="2889"/>
                </a:lnTo>
                <a:lnTo>
                  <a:pt x="1571" y="2925"/>
                </a:lnTo>
                <a:lnTo>
                  <a:pt x="1578" y="2950"/>
                </a:lnTo>
                <a:lnTo>
                  <a:pt x="1593" y="2983"/>
                </a:lnTo>
                <a:lnTo>
                  <a:pt x="1677" y="3018"/>
                </a:lnTo>
                <a:lnTo>
                  <a:pt x="1656" y="2998"/>
                </a:lnTo>
                <a:lnTo>
                  <a:pt x="1654" y="2993"/>
                </a:lnTo>
                <a:lnTo>
                  <a:pt x="1679" y="3018"/>
                </a:lnTo>
                <a:lnTo>
                  <a:pt x="1651" y="2960"/>
                </a:lnTo>
                <a:lnTo>
                  <a:pt x="1671" y="2927"/>
                </a:lnTo>
                <a:lnTo>
                  <a:pt x="1694" y="2894"/>
                </a:lnTo>
                <a:lnTo>
                  <a:pt x="1702" y="2862"/>
                </a:lnTo>
                <a:lnTo>
                  <a:pt x="1689" y="2847"/>
                </a:lnTo>
                <a:lnTo>
                  <a:pt x="1687" y="2824"/>
                </a:lnTo>
                <a:lnTo>
                  <a:pt x="1722" y="2781"/>
                </a:lnTo>
                <a:lnTo>
                  <a:pt x="1740" y="2741"/>
                </a:lnTo>
                <a:lnTo>
                  <a:pt x="1727" y="2726"/>
                </a:lnTo>
                <a:lnTo>
                  <a:pt x="1752" y="2715"/>
                </a:lnTo>
                <a:lnTo>
                  <a:pt x="1780" y="2673"/>
                </a:lnTo>
                <a:lnTo>
                  <a:pt x="1828" y="2655"/>
                </a:lnTo>
                <a:lnTo>
                  <a:pt x="1848" y="2642"/>
                </a:lnTo>
                <a:lnTo>
                  <a:pt x="1856" y="2605"/>
                </a:lnTo>
                <a:lnTo>
                  <a:pt x="1840" y="2594"/>
                </a:lnTo>
                <a:lnTo>
                  <a:pt x="1840" y="2584"/>
                </a:lnTo>
                <a:lnTo>
                  <a:pt x="1850" y="2594"/>
                </a:lnTo>
                <a:lnTo>
                  <a:pt x="1876" y="2599"/>
                </a:lnTo>
                <a:lnTo>
                  <a:pt x="1901" y="2579"/>
                </a:lnTo>
                <a:lnTo>
                  <a:pt x="1906" y="2569"/>
                </a:lnTo>
                <a:lnTo>
                  <a:pt x="1903" y="2559"/>
                </a:lnTo>
                <a:lnTo>
                  <a:pt x="1906" y="2569"/>
                </a:lnTo>
                <a:lnTo>
                  <a:pt x="1914" y="2552"/>
                </a:lnTo>
                <a:lnTo>
                  <a:pt x="1934" y="2531"/>
                </a:lnTo>
                <a:lnTo>
                  <a:pt x="1959" y="2506"/>
                </a:lnTo>
                <a:lnTo>
                  <a:pt x="1982" y="2438"/>
                </a:lnTo>
                <a:lnTo>
                  <a:pt x="1997" y="2408"/>
                </a:lnTo>
                <a:lnTo>
                  <a:pt x="2055" y="2373"/>
                </a:lnTo>
                <a:lnTo>
                  <a:pt x="2090" y="2368"/>
                </a:lnTo>
                <a:lnTo>
                  <a:pt x="2100" y="2362"/>
                </a:lnTo>
                <a:lnTo>
                  <a:pt x="2110" y="2342"/>
                </a:lnTo>
                <a:lnTo>
                  <a:pt x="2118" y="2320"/>
                </a:lnTo>
                <a:lnTo>
                  <a:pt x="2133" y="2294"/>
                </a:lnTo>
                <a:lnTo>
                  <a:pt x="2138" y="2284"/>
                </a:lnTo>
                <a:lnTo>
                  <a:pt x="2143" y="2196"/>
                </a:lnTo>
                <a:lnTo>
                  <a:pt x="2158" y="2191"/>
                </a:lnTo>
                <a:lnTo>
                  <a:pt x="2211" y="2125"/>
                </a:lnTo>
                <a:lnTo>
                  <a:pt x="2211" y="2110"/>
                </a:lnTo>
                <a:lnTo>
                  <a:pt x="2201" y="2073"/>
                </a:lnTo>
                <a:close/>
                <a:moveTo>
                  <a:pt x="1440" y="567"/>
                </a:moveTo>
                <a:lnTo>
                  <a:pt x="1445" y="570"/>
                </a:lnTo>
                <a:lnTo>
                  <a:pt x="1447" y="570"/>
                </a:lnTo>
                <a:lnTo>
                  <a:pt x="1450" y="572"/>
                </a:lnTo>
                <a:lnTo>
                  <a:pt x="1455" y="575"/>
                </a:lnTo>
                <a:lnTo>
                  <a:pt x="1457" y="575"/>
                </a:lnTo>
                <a:lnTo>
                  <a:pt x="1462" y="577"/>
                </a:lnTo>
                <a:lnTo>
                  <a:pt x="1467" y="577"/>
                </a:lnTo>
                <a:lnTo>
                  <a:pt x="1470" y="580"/>
                </a:lnTo>
                <a:lnTo>
                  <a:pt x="1472" y="580"/>
                </a:lnTo>
                <a:lnTo>
                  <a:pt x="1475" y="577"/>
                </a:lnTo>
                <a:lnTo>
                  <a:pt x="1475" y="575"/>
                </a:lnTo>
                <a:lnTo>
                  <a:pt x="1477" y="575"/>
                </a:lnTo>
                <a:lnTo>
                  <a:pt x="1480" y="570"/>
                </a:lnTo>
                <a:lnTo>
                  <a:pt x="1482" y="567"/>
                </a:lnTo>
                <a:lnTo>
                  <a:pt x="1480" y="565"/>
                </a:lnTo>
                <a:lnTo>
                  <a:pt x="1475" y="565"/>
                </a:lnTo>
                <a:lnTo>
                  <a:pt x="1472" y="562"/>
                </a:lnTo>
                <a:lnTo>
                  <a:pt x="1457" y="562"/>
                </a:lnTo>
                <a:lnTo>
                  <a:pt x="1455" y="560"/>
                </a:lnTo>
                <a:lnTo>
                  <a:pt x="1452" y="555"/>
                </a:lnTo>
                <a:lnTo>
                  <a:pt x="1450" y="550"/>
                </a:lnTo>
                <a:lnTo>
                  <a:pt x="1447" y="545"/>
                </a:lnTo>
                <a:lnTo>
                  <a:pt x="1442" y="545"/>
                </a:lnTo>
                <a:lnTo>
                  <a:pt x="1435" y="542"/>
                </a:lnTo>
                <a:lnTo>
                  <a:pt x="1429" y="540"/>
                </a:lnTo>
                <a:lnTo>
                  <a:pt x="1424" y="540"/>
                </a:lnTo>
                <a:lnTo>
                  <a:pt x="1419" y="540"/>
                </a:lnTo>
                <a:lnTo>
                  <a:pt x="1417" y="540"/>
                </a:lnTo>
                <a:lnTo>
                  <a:pt x="1414" y="542"/>
                </a:lnTo>
                <a:lnTo>
                  <a:pt x="1412" y="545"/>
                </a:lnTo>
                <a:lnTo>
                  <a:pt x="1409" y="545"/>
                </a:lnTo>
                <a:lnTo>
                  <a:pt x="1409" y="542"/>
                </a:lnTo>
                <a:lnTo>
                  <a:pt x="1407" y="535"/>
                </a:lnTo>
                <a:lnTo>
                  <a:pt x="1404" y="529"/>
                </a:lnTo>
                <a:lnTo>
                  <a:pt x="1402" y="527"/>
                </a:lnTo>
                <a:lnTo>
                  <a:pt x="1399" y="524"/>
                </a:lnTo>
                <a:lnTo>
                  <a:pt x="1394" y="524"/>
                </a:lnTo>
                <a:lnTo>
                  <a:pt x="1392" y="524"/>
                </a:lnTo>
                <a:lnTo>
                  <a:pt x="1392" y="529"/>
                </a:lnTo>
                <a:lnTo>
                  <a:pt x="1392" y="535"/>
                </a:lnTo>
                <a:lnTo>
                  <a:pt x="1392" y="542"/>
                </a:lnTo>
                <a:lnTo>
                  <a:pt x="1392" y="547"/>
                </a:lnTo>
                <a:lnTo>
                  <a:pt x="1392" y="550"/>
                </a:lnTo>
                <a:lnTo>
                  <a:pt x="1394" y="552"/>
                </a:lnTo>
                <a:lnTo>
                  <a:pt x="1394" y="555"/>
                </a:lnTo>
                <a:lnTo>
                  <a:pt x="1394" y="560"/>
                </a:lnTo>
                <a:lnTo>
                  <a:pt x="1394" y="565"/>
                </a:lnTo>
                <a:lnTo>
                  <a:pt x="1394" y="570"/>
                </a:lnTo>
                <a:lnTo>
                  <a:pt x="1397" y="575"/>
                </a:lnTo>
                <a:lnTo>
                  <a:pt x="1397" y="577"/>
                </a:lnTo>
                <a:lnTo>
                  <a:pt x="1394" y="577"/>
                </a:lnTo>
                <a:lnTo>
                  <a:pt x="1392" y="580"/>
                </a:lnTo>
                <a:lnTo>
                  <a:pt x="1389" y="585"/>
                </a:lnTo>
                <a:lnTo>
                  <a:pt x="1387" y="587"/>
                </a:lnTo>
                <a:lnTo>
                  <a:pt x="1384" y="590"/>
                </a:lnTo>
                <a:lnTo>
                  <a:pt x="1387" y="593"/>
                </a:lnTo>
                <a:lnTo>
                  <a:pt x="1392" y="593"/>
                </a:lnTo>
                <a:lnTo>
                  <a:pt x="1397" y="590"/>
                </a:lnTo>
                <a:lnTo>
                  <a:pt x="1399" y="590"/>
                </a:lnTo>
                <a:lnTo>
                  <a:pt x="1402" y="590"/>
                </a:lnTo>
                <a:lnTo>
                  <a:pt x="1407" y="590"/>
                </a:lnTo>
                <a:lnTo>
                  <a:pt x="1409" y="590"/>
                </a:lnTo>
                <a:lnTo>
                  <a:pt x="1412" y="593"/>
                </a:lnTo>
                <a:lnTo>
                  <a:pt x="1414" y="598"/>
                </a:lnTo>
                <a:lnTo>
                  <a:pt x="1414" y="600"/>
                </a:lnTo>
                <a:lnTo>
                  <a:pt x="1417" y="603"/>
                </a:lnTo>
                <a:lnTo>
                  <a:pt x="1419" y="603"/>
                </a:lnTo>
                <a:lnTo>
                  <a:pt x="1424" y="600"/>
                </a:lnTo>
                <a:lnTo>
                  <a:pt x="1424" y="598"/>
                </a:lnTo>
                <a:lnTo>
                  <a:pt x="1427" y="595"/>
                </a:lnTo>
                <a:lnTo>
                  <a:pt x="1427" y="593"/>
                </a:lnTo>
                <a:lnTo>
                  <a:pt x="1429" y="590"/>
                </a:lnTo>
                <a:lnTo>
                  <a:pt x="1435" y="587"/>
                </a:lnTo>
                <a:lnTo>
                  <a:pt x="1437" y="585"/>
                </a:lnTo>
                <a:lnTo>
                  <a:pt x="1437" y="580"/>
                </a:lnTo>
                <a:lnTo>
                  <a:pt x="1437" y="575"/>
                </a:lnTo>
                <a:lnTo>
                  <a:pt x="1435" y="570"/>
                </a:lnTo>
                <a:lnTo>
                  <a:pt x="1437" y="567"/>
                </a:lnTo>
                <a:lnTo>
                  <a:pt x="1440" y="567"/>
                </a:lnTo>
                <a:close/>
                <a:moveTo>
                  <a:pt x="966" y="300"/>
                </a:moveTo>
                <a:lnTo>
                  <a:pt x="968" y="303"/>
                </a:lnTo>
                <a:lnTo>
                  <a:pt x="971" y="310"/>
                </a:lnTo>
                <a:lnTo>
                  <a:pt x="973" y="323"/>
                </a:lnTo>
                <a:lnTo>
                  <a:pt x="973" y="330"/>
                </a:lnTo>
                <a:lnTo>
                  <a:pt x="973" y="335"/>
                </a:lnTo>
                <a:lnTo>
                  <a:pt x="978" y="338"/>
                </a:lnTo>
                <a:lnTo>
                  <a:pt x="983" y="335"/>
                </a:lnTo>
                <a:lnTo>
                  <a:pt x="986" y="333"/>
                </a:lnTo>
                <a:lnTo>
                  <a:pt x="988" y="330"/>
                </a:lnTo>
                <a:lnTo>
                  <a:pt x="991" y="333"/>
                </a:lnTo>
                <a:lnTo>
                  <a:pt x="996" y="335"/>
                </a:lnTo>
                <a:lnTo>
                  <a:pt x="998" y="338"/>
                </a:lnTo>
                <a:lnTo>
                  <a:pt x="1003" y="335"/>
                </a:lnTo>
                <a:lnTo>
                  <a:pt x="1006" y="330"/>
                </a:lnTo>
                <a:lnTo>
                  <a:pt x="1011" y="323"/>
                </a:lnTo>
                <a:lnTo>
                  <a:pt x="1016" y="320"/>
                </a:lnTo>
                <a:lnTo>
                  <a:pt x="1024" y="318"/>
                </a:lnTo>
                <a:lnTo>
                  <a:pt x="1026" y="315"/>
                </a:lnTo>
                <a:lnTo>
                  <a:pt x="1026" y="310"/>
                </a:lnTo>
                <a:lnTo>
                  <a:pt x="1026" y="305"/>
                </a:lnTo>
                <a:lnTo>
                  <a:pt x="1029" y="305"/>
                </a:lnTo>
                <a:lnTo>
                  <a:pt x="1039" y="303"/>
                </a:lnTo>
                <a:lnTo>
                  <a:pt x="1044" y="300"/>
                </a:lnTo>
                <a:lnTo>
                  <a:pt x="1049" y="300"/>
                </a:lnTo>
                <a:lnTo>
                  <a:pt x="1054" y="298"/>
                </a:lnTo>
                <a:lnTo>
                  <a:pt x="1059" y="295"/>
                </a:lnTo>
                <a:lnTo>
                  <a:pt x="1064" y="295"/>
                </a:lnTo>
                <a:lnTo>
                  <a:pt x="1066" y="292"/>
                </a:lnTo>
                <a:lnTo>
                  <a:pt x="1066" y="290"/>
                </a:lnTo>
                <a:lnTo>
                  <a:pt x="1069" y="287"/>
                </a:lnTo>
                <a:lnTo>
                  <a:pt x="1066" y="285"/>
                </a:lnTo>
                <a:lnTo>
                  <a:pt x="1066" y="277"/>
                </a:lnTo>
                <a:lnTo>
                  <a:pt x="1064" y="270"/>
                </a:lnTo>
                <a:lnTo>
                  <a:pt x="1059" y="265"/>
                </a:lnTo>
                <a:lnTo>
                  <a:pt x="1056" y="262"/>
                </a:lnTo>
                <a:lnTo>
                  <a:pt x="1054" y="262"/>
                </a:lnTo>
                <a:lnTo>
                  <a:pt x="1049" y="262"/>
                </a:lnTo>
                <a:lnTo>
                  <a:pt x="1046" y="262"/>
                </a:lnTo>
                <a:lnTo>
                  <a:pt x="1044" y="257"/>
                </a:lnTo>
                <a:lnTo>
                  <a:pt x="1041" y="255"/>
                </a:lnTo>
                <a:lnTo>
                  <a:pt x="1039" y="250"/>
                </a:lnTo>
                <a:lnTo>
                  <a:pt x="1031" y="247"/>
                </a:lnTo>
                <a:lnTo>
                  <a:pt x="1026" y="247"/>
                </a:lnTo>
                <a:lnTo>
                  <a:pt x="1021" y="247"/>
                </a:lnTo>
                <a:lnTo>
                  <a:pt x="1019" y="245"/>
                </a:lnTo>
                <a:lnTo>
                  <a:pt x="1016" y="242"/>
                </a:lnTo>
                <a:lnTo>
                  <a:pt x="1011" y="242"/>
                </a:lnTo>
                <a:lnTo>
                  <a:pt x="1008" y="240"/>
                </a:lnTo>
                <a:lnTo>
                  <a:pt x="1006" y="242"/>
                </a:lnTo>
                <a:lnTo>
                  <a:pt x="1006" y="245"/>
                </a:lnTo>
                <a:lnTo>
                  <a:pt x="1006" y="250"/>
                </a:lnTo>
                <a:lnTo>
                  <a:pt x="1003" y="255"/>
                </a:lnTo>
                <a:lnTo>
                  <a:pt x="1003" y="257"/>
                </a:lnTo>
                <a:lnTo>
                  <a:pt x="998" y="260"/>
                </a:lnTo>
                <a:lnTo>
                  <a:pt x="993" y="267"/>
                </a:lnTo>
                <a:lnTo>
                  <a:pt x="986" y="272"/>
                </a:lnTo>
                <a:lnTo>
                  <a:pt x="983" y="277"/>
                </a:lnTo>
                <a:lnTo>
                  <a:pt x="978" y="282"/>
                </a:lnTo>
                <a:lnTo>
                  <a:pt x="971" y="287"/>
                </a:lnTo>
                <a:lnTo>
                  <a:pt x="966" y="295"/>
                </a:lnTo>
                <a:lnTo>
                  <a:pt x="963" y="300"/>
                </a:lnTo>
                <a:lnTo>
                  <a:pt x="966" y="300"/>
                </a:lnTo>
                <a:close/>
                <a:moveTo>
                  <a:pt x="1498" y="494"/>
                </a:moveTo>
                <a:lnTo>
                  <a:pt x="1498" y="494"/>
                </a:lnTo>
                <a:lnTo>
                  <a:pt x="1498" y="492"/>
                </a:lnTo>
                <a:lnTo>
                  <a:pt x="1498" y="489"/>
                </a:lnTo>
                <a:lnTo>
                  <a:pt x="1495" y="489"/>
                </a:lnTo>
                <a:lnTo>
                  <a:pt x="1495" y="492"/>
                </a:lnTo>
                <a:lnTo>
                  <a:pt x="1498" y="494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03" name="Freeform 43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5202238" y="3745922"/>
            <a:ext cx="73025" cy="44450"/>
          </a:xfrm>
          <a:custGeom>
            <a:avLst/>
            <a:gdLst>
              <a:gd name="T0" fmla="*/ 0 w 46"/>
              <a:gd name="T1" fmla="*/ 15 h 28"/>
              <a:gd name="T2" fmla="*/ 3 w 46"/>
              <a:gd name="T3" fmla="*/ 17 h 28"/>
              <a:gd name="T4" fmla="*/ 12 w 46"/>
              <a:gd name="T5" fmla="*/ 14 h 28"/>
              <a:gd name="T6" fmla="*/ 13 w 46"/>
              <a:gd name="T7" fmla="*/ 8 h 28"/>
              <a:gd name="T8" fmla="*/ 27 w 46"/>
              <a:gd name="T9" fmla="*/ 9 h 28"/>
              <a:gd name="T10" fmla="*/ 46 w 46"/>
              <a:gd name="T11" fmla="*/ 0 h 28"/>
              <a:gd name="T12" fmla="*/ 46 w 46"/>
              <a:gd name="T13" fmla="*/ 1 h 28"/>
              <a:gd name="T14" fmla="*/ 33 w 46"/>
              <a:gd name="T15" fmla="*/ 11 h 28"/>
              <a:gd name="T16" fmla="*/ 36 w 46"/>
              <a:gd name="T17" fmla="*/ 18 h 28"/>
              <a:gd name="T18" fmla="*/ 27 w 46"/>
              <a:gd name="T19" fmla="*/ 21 h 28"/>
              <a:gd name="T20" fmla="*/ 15 w 46"/>
              <a:gd name="T21" fmla="*/ 28 h 28"/>
              <a:gd name="T22" fmla="*/ 13 w 46"/>
              <a:gd name="T23" fmla="*/ 28 h 28"/>
              <a:gd name="T24" fmla="*/ 8 w 46"/>
              <a:gd name="T25" fmla="*/ 26 h 28"/>
              <a:gd name="T26" fmla="*/ 2 w 46"/>
              <a:gd name="T27" fmla="*/ 23 h 28"/>
              <a:gd name="T28" fmla="*/ 0 w 46"/>
              <a:gd name="T29" fmla="*/ 15 h 2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6"/>
              <a:gd name="T46" fmla="*/ 0 h 28"/>
              <a:gd name="T47" fmla="*/ 46 w 46"/>
              <a:gd name="T48" fmla="*/ 28 h 2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6" h="28">
                <a:moveTo>
                  <a:pt x="0" y="15"/>
                </a:moveTo>
                <a:lnTo>
                  <a:pt x="3" y="17"/>
                </a:lnTo>
                <a:lnTo>
                  <a:pt x="12" y="14"/>
                </a:lnTo>
                <a:lnTo>
                  <a:pt x="13" y="8"/>
                </a:lnTo>
                <a:lnTo>
                  <a:pt x="27" y="9"/>
                </a:lnTo>
                <a:lnTo>
                  <a:pt x="46" y="0"/>
                </a:lnTo>
                <a:lnTo>
                  <a:pt x="46" y="1"/>
                </a:lnTo>
                <a:lnTo>
                  <a:pt x="33" y="11"/>
                </a:lnTo>
                <a:lnTo>
                  <a:pt x="36" y="18"/>
                </a:lnTo>
                <a:lnTo>
                  <a:pt x="27" y="21"/>
                </a:lnTo>
                <a:lnTo>
                  <a:pt x="15" y="28"/>
                </a:lnTo>
                <a:lnTo>
                  <a:pt x="13" y="28"/>
                </a:lnTo>
                <a:lnTo>
                  <a:pt x="8" y="26"/>
                </a:lnTo>
                <a:lnTo>
                  <a:pt x="2" y="23"/>
                </a:lnTo>
                <a:lnTo>
                  <a:pt x="0" y="1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25830" y="2137502"/>
            <a:ext cx="7439233" cy="3982441"/>
            <a:chOff x="1625830" y="2220630"/>
            <a:chExt cx="7439233" cy="3982441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8930" y="5333808"/>
              <a:ext cx="436333" cy="436333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5830" y="2864017"/>
              <a:ext cx="436333" cy="436333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3907" y="3334825"/>
              <a:ext cx="436333" cy="436333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1760" y="4731177"/>
              <a:ext cx="436333" cy="436333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1042" y="4832334"/>
              <a:ext cx="436333" cy="436333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8591" y="5522630"/>
              <a:ext cx="436333" cy="436333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9413" y="2438797"/>
              <a:ext cx="436333" cy="436333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3503" y="2349927"/>
              <a:ext cx="436333" cy="436333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1127" y="5225391"/>
              <a:ext cx="436333" cy="436333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8730" y="5766738"/>
              <a:ext cx="436333" cy="436333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1918" y="2840011"/>
              <a:ext cx="436333" cy="436333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153" y="2220630"/>
              <a:ext cx="436333" cy="436333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5749" y="2924681"/>
              <a:ext cx="436333" cy="436333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0384" y="2656963"/>
              <a:ext cx="436333" cy="436333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3082" y="2488513"/>
              <a:ext cx="436333" cy="436333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3082" y="2840012"/>
              <a:ext cx="436333" cy="436333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403" y="3319045"/>
              <a:ext cx="436333" cy="436333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663" y="2408056"/>
            <a:ext cx="3349154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dirty="0">
                <a:latin typeface="Georgia" pitchFamily="18" charset="0"/>
              </a:rPr>
              <a:t>В исследовании </a:t>
            </a:r>
            <a:r>
              <a:rPr lang="en-US" sz="2000" dirty="0">
                <a:latin typeface="Georgia" pitchFamily="18" charset="0"/>
              </a:rPr>
              <a:t>ESTABLISH</a:t>
            </a:r>
            <a:r>
              <a:rPr lang="ru-RU" sz="2000" dirty="0">
                <a:latin typeface="Georgia" pitchFamily="18" charset="0"/>
              </a:rPr>
              <a:t>-2 приняло участие 666 пациентов в возрасте старше 12 лет из 58 исследовательских центров в 9 странах</a:t>
            </a:r>
            <a:r>
              <a:rPr lang="ru-RU" sz="2000" b="1" dirty="0">
                <a:latin typeface="Georgia" pitchFamily="18" charset="0"/>
              </a:rPr>
              <a:t>,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 том числе 208 больных из 13 российских центров </a:t>
            </a:r>
            <a:endParaRPr lang="en-GB" sz="2000" b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Rectangle 2"/>
          <p:cNvSpPr/>
          <p:nvPr>
            <p:custDataLst>
              <p:tags r:id="rId6"/>
            </p:custDataLst>
          </p:nvPr>
        </p:nvSpPr>
        <p:spPr bwMode="auto">
          <a:xfrm>
            <a:off x="352287" y="6052457"/>
            <a:ext cx="4339457" cy="57694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tabLst>
                <a:tab pos="358775" algn="l"/>
              </a:tabLst>
            </a:pPr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cs typeface="Arial" pitchFamily="34" charset="0"/>
              </a:rPr>
              <a:t>	</a:t>
            </a:r>
            <a:r>
              <a:rPr lang="ru-RU" sz="1600" b="1" dirty="0">
                <a:solidFill>
                  <a:schemeClr val="tx2"/>
                </a:solidFill>
                <a:latin typeface="Georgia" pitchFamily="18" charset="0"/>
                <a:cs typeface="Arial" pitchFamily="34" charset="0"/>
              </a:rPr>
              <a:t>Страны, включенные в исследования 3 фазы </a:t>
            </a:r>
            <a:r>
              <a:rPr lang="en-US" sz="1600" b="1" dirty="0">
                <a:latin typeface="Georgia" pitchFamily="18" charset="0"/>
              </a:rPr>
              <a:t>ESTABLISH-1 </a:t>
            </a:r>
            <a:r>
              <a:rPr lang="ru-RU" sz="1600" b="1" dirty="0">
                <a:latin typeface="Georgia" pitchFamily="18" charset="0"/>
              </a:rPr>
              <a:t>и </a:t>
            </a:r>
            <a:r>
              <a:rPr lang="en-US" sz="1600" b="1" dirty="0">
                <a:latin typeface="Georgia" pitchFamily="18" charset="0"/>
              </a:rPr>
              <a:t>-2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88" y="5979238"/>
            <a:ext cx="436333" cy="43633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91744" y="6488668"/>
            <a:ext cx="244169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Moran G, et al. LID 2014;14(8):696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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705</a:t>
            </a:r>
            <a:endParaRPr lang="ru-RU" sz="10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7038440" y="6581001"/>
            <a:ext cx="192232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en-US" sz="1100" dirty="0">
                <a:solidFill>
                  <a:schemeClr val="bg1"/>
                </a:solidFill>
              </a:rPr>
              <a:t>L.RU.MA.GM.08.2016.0937</a:t>
            </a:r>
            <a:endParaRPr lang="en-US" sz="1100" dirty="0">
              <a:solidFill>
                <a:schemeClr val="bg1"/>
              </a:solidFill>
              <a:effectLst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9F09009-1D8B-4E6B-BA81-8B76B0DB94A2}"/>
              </a:ext>
            </a:extLst>
          </p:cNvPr>
          <p:cNvSpPr txBox="1"/>
          <p:nvPr/>
        </p:nvSpPr>
        <p:spPr>
          <a:xfrm>
            <a:off x="251519" y="6460717"/>
            <a:ext cx="8496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cs typeface="Arial" panose="020B0604020202020204" pitchFamily="34" charset="0"/>
              </a:rPr>
              <a:t>M</a:t>
            </a:r>
            <a:r>
              <a:rPr lang="en-GB" sz="1200" dirty="0" err="1">
                <a:cs typeface="Arial" panose="020B0604020202020204" pitchFamily="34" charset="0"/>
              </a:rPr>
              <a:t>oran</a:t>
            </a:r>
            <a:r>
              <a:rPr lang="en-GB" sz="1200" dirty="0">
                <a:cs typeface="Arial" panose="020B0604020202020204" pitchFamily="34" charset="0"/>
              </a:rPr>
              <a:t> G, et al. LID 2014;14(8):696</a:t>
            </a:r>
            <a:r>
              <a:rPr lang="en-GB" sz="1200" dirty="0">
                <a:cs typeface="Arial" panose="020B0604020202020204" pitchFamily="34" charset="0"/>
                <a:sym typeface="Symbol" panose="05050102010706020507" pitchFamily="18" charset="2"/>
              </a:rPr>
              <a:t></a:t>
            </a:r>
            <a:r>
              <a:rPr lang="en-GB" sz="1200" dirty="0">
                <a:cs typeface="Arial" panose="020B0604020202020204" pitchFamily="34" charset="0"/>
              </a:rPr>
              <a:t>705</a:t>
            </a:r>
            <a:r>
              <a:rPr lang="ru-RU" sz="1200" dirty="0">
                <a:cs typeface="Arial" panose="020B0604020202020204" pitchFamily="34" charset="0"/>
              </a:rPr>
              <a:t>;</a:t>
            </a:r>
            <a:r>
              <a:rPr lang="da-DK" sz="1200" dirty="0">
                <a:cs typeface="Arial" panose="020B0604020202020204" pitchFamily="34" charset="0"/>
              </a:rPr>
              <a:t> </a:t>
            </a:r>
            <a:r>
              <a:rPr lang="ru-RU" sz="1200" dirty="0">
                <a:cs typeface="Arial" panose="020B0604020202020204" pitchFamily="34" charset="0"/>
              </a:rPr>
              <a:t> </a:t>
            </a:r>
            <a:endParaRPr lang="ru-RU" sz="1200" dirty="0"/>
          </a:p>
        </p:txBody>
      </p:sp>
      <p:sp>
        <p:nvSpPr>
          <p:cNvPr id="31" name="Нижний колонтитул 3">
            <a:extLst>
              <a:ext uri="{FF2B5EF4-FFF2-40B4-BE49-F238E27FC236}">
                <a16:creationId xmlns:a16="http://schemas.microsoft.com/office/drawing/2014/main" id="{418ECEA1-DA89-4A41-BCB4-03EC7C2AF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52320" y="0"/>
            <a:ext cx="1691680" cy="404664"/>
          </a:xfrm>
        </p:spPr>
        <p:txBody>
          <a:bodyPr/>
          <a:lstStyle/>
          <a:p>
            <a:r>
              <a:rPr lang="fr-FR" dirty="0"/>
              <a:t>RU-SIV-00007 05.2020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2251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E88E54-6EAB-4682-80B0-47C69D069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764" y="-76250"/>
            <a:ext cx="8229600" cy="1143000"/>
          </a:xfrm>
        </p:spPr>
        <p:txBody>
          <a:bodyPr/>
          <a:lstStyle/>
          <a:p>
            <a:pPr algn="l"/>
            <a:r>
              <a:rPr lang="ru-RU" sz="2800" b="1" dirty="0">
                <a:solidFill>
                  <a:srgbClr val="0E2E4E"/>
                </a:solidFill>
                <a:cs typeface="Arial" charset="0"/>
              </a:rPr>
              <a:t>Дисклеймер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6133E1-486C-42F5-9E6D-ABB29B022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ru-RU" altLang="ru-RU" sz="1600" dirty="0">
                <a:latin typeface="Arial" panose="020B0604020202020204" pitchFamily="34" charset="0"/>
              </a:rPr>
              <a:t>Информация предоставлена в качестве информационной и образовательной поддержки врачей. Мнения, высказанные на слайдах и в выступлении, отражают точку зрения докладчиков, которая не обязательно отражает точку зрения компании MSD (</a:t>
            </a:r>
            <a:r>
              <a:rPr lang="ru-RU" altLang="ru-RU" sz="1600" dirty="0" err="1">
                <a:latin typeface="Arial" panose="020B0604020202020204" pitchFamily="34" charset="0"/>
              </a:rPr>
              <a:t>Merck</a:t>
            </a:r>
            <a:r>
              <a:rPr lang="ru-RU" altLang="ru-RU" sz="1600" dirty="0">
                <a:latin typeface="Arial" panose="020B0604020202020204" pitchFamily="34" charset="0"/>
              </a:rPr>
              <a:t> &amp; </a:t>
            </a:r>
            <a:r>
              <a:rPr lang="ru-RU" altLang="ru-RU" sz="1600" dirty="0" err="1">
                <a:latin typeface="Arial" panose="020B0604020202020204" pitchFamily="34" charset="0"/>
              </a:rPr>
              <a:t>Co</a:t>
            </a:r>
            <a:r>
              <a:rPr lang="ru-RU" altLang="ru-RU" sz="1600" dirty="0">
                <a:latin typeface="Arial" panose="020B0604020202020204" pitchFamily="34" charset="0"/>
              </a:rPr>
              <a:t>., </a:t>
            </a:r>
            <a:r>
              <a:rPr lang="ru-RU" altLang="ru-RU" sz="1600" dirty="0" err="1">
                <a:latin typeface="Arial" panose="020B0604020202020204" pitchFamily="34" charset="0"/>
              </a:rPr>
              <a:t>Inc</a:t>
            </a:r>
            <a:r>
              <a:rPr lang="ru-RU" altLang="ru-RU" sz="1600" dirty="0">
                <a:latin typeface="Arial" panose="020B0604020202020204" pitchFamily="34" charset="0"/>
              </a:rPr>
              <a:t>., </a:t>
            </a:r>
            <a:r>
              <a:rPr lang="ru-RU" altLang="ru-RU" sz="1600" dirty="0" err="1">
                <a:latin typeface="Arial" panose="020B0604020202020204" pitchFamily="34" charset="0"/>
              </a:rPr>
              <a:t>Кенилворс</a:t>
            </a:r>
            <a:r>
              <a:rPr lang="ru-RU" altLang="ru-RU" sz="1600" dirty="0">
                <a:latin typeface="Arial" panose="020B0604020202020204" pitchFamily="34" charset="0"/>
              </a:rPr>
              <a:t>, Нью-Джерси, США) • MSD не рекомендует применять свои препараты способами, отличными от описанных в инструкции по применению.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ru-RU" altLang="ru-RU" sz="1600" dirty="0">
                <a:latin typeface="Arial" panose="020B0604020202020204" pitchFamily="34" charset="0"/>
              </a:rPr>
              <a:t>В связи с различиями в требованиях регулирующих инстанций в разных странах, зарегистрированные показания и способы применения препаратов, </a:t>
            </a:r>
            <a:r>
              <a:rPr lang="ru-RU" altLang="ru-RU" sz="1600" dirty="0" err="1">
                <a:latin typeface="Arial" panose="020B0604020202020204" pitchFamily="34" charset="0"/>
              </a:rPr>
              <a:t>упоминающихся</a:t>
            </a:r>
            <a:r>
              <a:rPr lang="ru-RU" altLang="ru-RU" sz="1600" dirty="0">
                <a:latin typeface="Arial" panose="020B0604020202020204" pitchFamily="34" charset="0"/>
              </a:rPr>
              <a:t> в данной презентации, могут различаться.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ru-RU" altLang="ru-RU" sz="1600" dirty="0">
                <a:latin typeface="Arial" panose="020B0604020202020204" pitchFamily="34" charset="0"/>
              </a:rPr>
              <a:t>Перед назначением любых препаратов, пожалуйста, ознакомьтесь с локальными инструкциями по медицинскому применению, предоставляемыми компаниями-производителями.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ru-RU" altLang="ru-RU" sz="1600" dirty="0">
                <a:latin typeface="Arial" panose="020B0604020202020204" pitchFamily="34" charset="0"/>
              </a:rPr>
              <a:t>Полные инструкции по медицинскому применению доступны по запросу.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endParaRPr lang="ru-RU" sz="1600" dirty="0"/>
          </a:p>
        </p:txBody>
      </p:sp>
      <p:sp>
        <p:nvSpPr>
          <p:cNvPr id="5" name="Нижний колонтитул 3">
            <a:extLst>
              <a:ext uri="{FF2B5EF4-FFF2-40B4-BE49-F238E27FC236}">
                <a16:creationId xmlns:a16="http://schemas.microsoft.com/office/drawing/2014/main" id="{44C22860-C926-4855-9743-D14FD0658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52320" y="0"/>
            <a:ext cx="1691680" cy="404664"/>
          </a:xfrm>
        </p:spPr>
        <p:txBody>
          <a:bodyPr/>
          <a:lstStyle/>
          <a:p>
            <a:r>
              <a:rPr lang="fr-FR" dirty="0"/>
              <a:t>RU-SIV-00007 05.2020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4070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"/>
          <p:cNvCxnSpPr/>
          <p:nvPr/>
        </p:nvCxnSpPr>
        <p:spPr>
          <a:xfrm>
            <a:off x="1684338" y="2131509"/>
            <a:ext cx="9514" cy="318358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53"/>
          <p:cNvCxnSpPr/>
          <p:nvPr/>
        </p:nvCxnSpPr>
        <p:spPr>
          <a:xfrm>
            <a:off x="6240030" y="2146974"/>
            <a:ext cx="0" cy="327119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55"/>
          <p:cNvCxnSpPr/>
          <p:nvPr/>
        </p:nvCxnSpPr>
        <p:spPr>
          <a:xfrm>
            <a:off x="2339398" y="2146974"/>
            <a:ext cx="0" cy="327119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562074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Исследования 3 фазы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ESTABLISH-1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и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-2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18484"/>
            <a:ext cx="9144000" cy="27441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FFFFFF"/>
                </a:solidFill>
                <a:latin typeface="Georgia" pitchFamily="18" charset="0"/>
                <a:ea typeface="ＭＳ Ｐゴシック" pitchFamily="-111" charset="-128"/>
                <a:cs typeface="Arial" panose="020B0604020202020204" pitchFamily="34" charset="0"/>
              </a:rPr>
              <a:t>    </a:t>
            </a:r>
            <a:r>
              <a:rPr lang="en-US" sz="1400" b="1" dirty="0">
                <a:solidFill>
                  <a:srgbClr val="FFFFFF"/>
                </a:solidFill>
                <a:latin typeface="Georgia" pitchFamily="18" charset="0"/>
                <a:ea typeface="ＭＳ Ｐゴシック" pitchFamily="-111" charset="-128"/>
                <a:cs typeface="Arial" panose="020B0604020202020204" pitchFamily="34" charset="0"/>
              </a:rPr>
              <a:t>ESTABLISH-1</a:t>
            </a:r>
            <a:r>
              <a:rPr lang="ru-RU" sz="1400" b="1" dirty="0">
                <a:solidFill>
                  <a:srgbClr val="FFFFFF"/>
                </a:solidFill>
                <a:latin typeface="Georgia" pitchFamily="18" charset="0"/>
                <a:ea typeface="ＭＳ Ｐゴシック" pitchFamily="-111" charset="-128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rgbClr val="FFFFFF"/>
                </a:solidFill>
                <a:latin typeface="Georgia" pitchFamily="18" charset="0"/>
                <a:ea typeface="ＭＳ Ｐゴシック" pitchFamily="-111" charset="-128"/>
                <a:cs typeface="Arial" panose="020B0604020202020204" pitchFamily="34" charset="0"/>
              </a:rPr>
              <a:t>: </a:t>
            </a:r>
            <a:r>
              <a:rPr lang="ru-RU" sz="1400" dirty="0">
                <a:solidFill>
                  <a:srgbClr val="FFFFFF"/>
                </a:solidFill>
                <a:latin typeface="Georgia" pitchFamily="18" charset="0"/>
                <a:ea typeface="ＭＳ Ｐゴシック" pitchFamily="-111" charset="-128"/>
                <a:cs typeface="Arial" panose="020B0604020202020204" pitchFamily="34" charset="0"/>
              </a:rPr>
              <a:t>Все  перорально </a:t>
            </a:r>
            <a:r>
              <a:rPr lang="ru-RU" sz="1400" baseline="30000" dirty="0">
                <a:solidFill>
                  <a:srgbClr val="111111"/>
                </a:solidFill>
                <a:latin typeface="Georgia" pitchFamily="18" charset="0"/>
                <a:ea typeface="ＭＳ Ｐゴシック" pitchFamily="-111" charset="-128"/>
                <a:cs typeface="Arial" panose="020B0604020202020204" pitchFamily="34" charset="0"/>
              </a:rPr>
              <a:t>1,3</a:t>
            </a:r>
            <a:endParaRPr lang="en-US" sz="1400" dirty="0">
              <a:solidFill>
                <a:srgbClr val="FFFFFF"/>
              </a:solidFill>
              <a:latin typeface="Georgia" pitchFamily="18" charset="0"/>
              <a:ea typeface="ＭＳ Ｐゴシック" pitchFamily="-111" charset="-128"/>
              <a:cs typeface="Arial" panose="020B0604020202020204" pitchFamily="34" charset="0"/>
            </a:endParaRPr>
          </a:p>
        </p:txBody>
      </p:sp>
      <p:sp>
        <p:nvSpPr>
          <p:cNvPr id="6" name="Rectangle 45"/>
          <p:cNvSpPr>
            <a:spLocks noChangeArrowheads="1"/>
          </p:cNvSpPr>
          <p:nvPr/>
        </p:nvSpPr>
        <p:spPr bwMode="auto">
          <a:xfrm>
            <a:off x="251520" y="2772523"/>
            <a:ext cx="1181993" cy="7230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latin typeface="+mn-lt"/>
                <a:cs typeface="Arial" panose="020B0604020202020204" pitchFamily="34" charset="0"/>
              </a:rPr>
              <a:t>N=667 </a:t>
            </a:r>
            <a:r>
              <a:rPr lang="ru-RU" sz="1400" dirty="0">
                <a:latin typeface="+mn-lt"/>
                <a:cs typeface="Arial" panose="020B0604020202020204" pitchFamily="34" charset="0"/>
              </a:rPr>
              <a:t>пациенты с ОБИККС</a:t>
            </a:r>
            <a:endParaRPr lang="en-US" sz="1400" dirty="0"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7" name="AutoShape 9"/>
          <p:cNvCxnSpPr>
            <a:cxnSpLocks noChangeShapeType="1"/>
          </p:cNvCxnSpPr>
          <p:nvPr/>
        </p:nvCxnSpPr>
        <p:spPr bwMode="auto">
          <a:xfrm flipV="1">
            <a:off x="1425575" y="2755060"/>
            <a:ext cx="182563" cy="327025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10"/>
          <p:cNvCxnSpPr>
            <a:cxnSpLocks noChangeShapeType="1"/>
          </p:cNvCxnSpPr>
          <p:nvPr/>
        </p:nvCxnSpPr>
        <p:spPr bwMode="auto">
          <a:xfrm>
            <a:off x="1425575" y="3082085"/>
            <a:ext cx="182563" cy="328613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Pentagon 63"/>
          <p:cNvSpPr/>
          <p:nvPr/>
        </p:nvSpPr>
        <p:spPr>
          <a:xfrm>
            <a:off x="1619672" y="2550273"/>
            <a:ext cx="1800199" cy="518688"/>
          </a:xfrm>
          <a:prstGeom prst="homePlate">
            <a:avLst/>
          </a:prstGeom>
          <a:solidFill>
            <a:srgbClr val="264D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cs typeface="Arial" panose="020B0604020202020204" pitchFamily="34" charset="0"/>
              </a:rPr>
              <a:t>6 </a:t>
            </a:r>
            <a:r>
              <a:rPr lang="ru-RU" sz="1200" b="1" dirty="0">
                <a:solidFill>
                  <a:srgbClr val="FFFFFF"/>
                </a:solidFill>
                <a:cs typeface="Arial" panose="020B0604020202020204" pitchFamily="34" charset="0"/>
              </a:rPr>
              <a:t>дней</a:t>
            </a:r>
            <a:r>
              <a:rPr lang="en-US" sz="1200" b="1" dirty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FFFFFF"/>
                </a:solidFill>
                <a:cs typeface="Arial" panose="020B0604020202020204" pitchFamily="34" charset="0"/>
              </a:rPr>
              <a:t>Тедизолид</a:t>
            </a:r>
            <a:r>
              <a:rPr lang="ru-RU" sz="1200" b="1" dirty="0">
                <a:solidFill>
                  <a:srgbClr val="FFFFFF"/>
                </a:solidFill>
                <a:cs typeface="Arial" panose="020B0604020202020204" pitchFamily="34" charset="0"/>
              </a:rPr>
              <a:t> 200 мг  1 раз в сутки</a:t>
            </a:r>
            <a:endParaRPr lang="en-US" sz="12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0" name="Chevron 64"/>
          <p:cNvSpPr/>
          <p:nvPr/>
        </p:nvSpPr>
        <p:spPr>
          <a:xfrm>
            <a:off x="3275856" y="2550273"/>
            <a:ext cx="1008112" cy="457200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100">
              <a:solidFill>
                <a:srgbClr val="111111"/>
              </a:solidFill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11" name="Pentagon 66"/>
          <p:cNvSpPr/>
          <p:nvPr/>
        </p:nvSpPr>
        <p:spPr>
          <a:xfrm>
            <a:off x="1619672" y="3180510"/>
            <a:ext cx="2736303" cy="457200"/>
          </a:xfrm>
          <a:prstGeom prst="homePlate">
            <a:avLst/>
          </a:prstGeom>
          <a:solidFill>
            <a:srgbClr val="399A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FFFFFF"/>
                </a:solidFill>
                <a:cs typeface="Arial" panose="020B0604020202020204" pitchFamily="34" charset="0"/>
              </a:rPr>
              <a:t>10 </a:t>
            </a:r>
            <a:r>
              <a:rPr lang="ru-RU" sz="1400" b="1" dirty="0">
                <a:solidFill>
                  <a:srgbClr val="FFFFFF"/>
                </a:solidFill>
                <a:cs typeface="Arial" panose="020B0604020202020204" pitchFamily="34" charset="0"/>
              </a:rPr>
              <a:t>дней</a:t>
            </a:r>
            <a:r>
              <a:rPr lang="en-US" sz="1400" b="1" dirty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FFFFFF"/>
                </a:solidFill>
                <a:cs typeface="Arial" panose="020B0604020202020204" pitchFamily="34" charset="0"/>
              </a:rPr>
              <a:t>Линезолид</a:t>
            </a:r>
            <a:r>
              <a:rPr lang="ru-RU" sz="1400" b="1" dirty="0">
                <a:solidFill>
                  <a:srgbClr val="FFFFFF"/>
                </a:solidFill>
                <a:cs typeface="Arial" panose="020B0604020202020204" pitchFamily="34" charset="0"/>
              </a:rPr>
              <a:t> 600 мг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FFFFFF"/>
                </a:solidFill>
                <a:cs typeface="Arial" panose="020B0604020202020204" pitchFamily="34" charset="0"/>
              </a:rPr>
              <a:t>2 раза в сутки</a:t>
            </a:r>
            <a:endParaRPr lang="en-US" sz="14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19872" y="2564560"/>
            <a:ext cx="8640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111111"/>
                </a:solidFill>
                <a:latin typeface="+mn-lt"/>
                <a:ea typeface="ＭＳ Ｐゴシック" pitchFamily="-111" charset="-128"/>
                <a:cs typeface="Arial" panose="020B0604020202020204" pitchFamily="34" charset="0"/>
              </a:rPr>
              <a:t>4 </a:t>
            </a:r>
            <a:r>
              <a:rPr lang="ru-RU" sz="1200" dirty="0">
                <a:solidFill>
                  <a:srgbClr val="111111"/>
                </a:solidFill>
                <a:latin typeface="+mn-lt"/>
                <a:ea typeface="ＭＳ Ｐゴシック" pitchFamily="-111" charset="-128"/>
                <a:cs typeface="Arial" panose="020B0604020202020204" pitchFamily="34" charset="0"/>
              </a:rPr>
              <a:t>дня,</a:t>
            </a:r>
            <a:endParaRPr lang="en-US" sz="1200" dirty="0">
              <a:solidFill>
                <a:srgbClr val="111111"/>
              </a:solidFill>
              <a:latin typeface="+mn-lt"/>
              <a:ea typeface="ＭＳ Ｐゴシック" pitchFamily="-111" charset="-128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111111"/>
                </a:solidFill>
                <a:latin typeface="+mn-lt"/>
                <a:ea typeface="ＭＳ Ｐゴシック" pitchFamily="-111" charset="-128"/>
                <a:cs typeface="Arial" panose="020B0604020202020204" pitchFamily="34" charset="0"/>
              </a:rPr>
              <a:t>плацебо</a:t>
            </a:r>
            <a:endParaRPr lang="en-US" sz="1200" dirty="0">
              <a:solidFill>
                <a:srgbClr val="111111"/>
              </a:solidFill>
              <a:latin typeface="+mn-lt"/>
              <a:ea typeface="ＭＳ Ｐゴシック" pitchFamily="-111" charset="-128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755185"/>
            <a:ext cx="9144000" cy="30777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Georgia" pitchFamily="18" charset="0"/>
                <a:ea typeface="ＭＳ Ｐゴシック" pitchFamily="-111" charset="-128"/>
                <a:cs typeface="Arial" panose="020B0604020202020204" pitchFamily="34" charset="0"/>
              </a:rPr>
              <a:t>ESTABLISH-2: </a:t>
            </a:r>
            <a:r>
              <a:rPr lang="ru-RU" sz="1400" dirty="0">
                <a:solidFill>
                  <a:srgbClr val="FFFFFF"/>
                </a:solidFill>
                <a:latin typeface="Georgia" pitchFamily="18" charset="0"/>
                <a:ea typeface="ＭＳ Ｐゴシック" pitchFamily="-111" charset="-128"/>
                <a:cs typeface="Arial" panose="020B0604020202020204" pitchFamily="34" charset="0"/>
              </a:rPr>
              <a:t>Вначале внутривенно но есть возможность перехода на пероральный прием </a:t>
            </a:r>
            <a:r>
              <a:rPr lang="ru-RU" altLang="en-US" sz="1400" baseline="30000" dirty="0">
                <a:solidFill>
                  <a:srgbClr val="111111"/>
                </a:solidFill>
                <a:latin typeface="Georgia" pitchFamily="18" charset="0"/>
              </a:rPr>
              <a:t>2</a:t>
            </a:r>
            <a:endParaRPr lang="en-US" sz="1400" dirty="0">
              <a:solidFill>
                <a:srgbClr val="FFFFFF"/>
              </a:solidFill>
              <a:latin typeface="Georgia" pitchFamily="18" charset="0"/>
              <a:ea typeface="ＭＳ Ｐゴシック" pitchFamily="-111" charset="-128"/>
              <a:cs typeface="Arial" panose="020B0604020202020204" pitchFamily="34" charset="0"/>
            </a:endParaRPr>
          </a:p>
        </p:txBody>
      </p:sp>
      <p:sp>
        <p:nvSpPr>
          <p:cNvPr id="14" name="Rectangle 67"/>
          <p:cNvSpPr>
            <a:spLocks noChangeArrowheads="1"/>
          </p:cNvSpPr>
          <p:nvPr/>
        </p:nvSpPr>
        <p:spPr bwMode="auto">
          <a:xfrm>
            <a:off x="323528" y="4331448"/>
            <a:ext cx="1111572" cy="8461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latin typeface="+mn-lt"/>
                <a:cs typeface="Arial" panose="020B0604020202020204" pitchFamily="34" charset="0"/>
              </a:rPr>
              <a:t>N=666 </a:t>
            </a:r>
            <a:r>
              <a:rPr lang="ru-RU" sz="1400" dirty="0">
                <a:latin typeface="+mn-lt"/>
                <a:cs typeface="Arial" panose="020B0604020202020204" pitchFamily="34" charset="0"/>
              </a:rPr>
              <a:t>Пациенты с ОБИККС</a:t>
            </a:r>
            <a:endParaRPr lang="en-US" sz="1400" dirty="0"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15" name="AutoShape 9"/>
          <p:cNvCxnSpPr>
            <a:cxnSpLocks noChangeShapeType="1"/>
          </p:cNvCxnSpPr>
          <p:nvPr/>
        </p:nvCxnSpPr>
        <p:spPr bwMode="auto">
          <a:xfrm flipV="1">
            <a:off x="1412875" y="4299698"/>
            <a:ext cx="184150" cy="327025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10"/>
          <p:cNvCxnSpPr>
            <a:cxnSpLocks noChangeShapeType="1"/>
          </p:cNvCxnSpPr>
          <p:nvPr/>
        </p:nvCxnSpPr>
        <p:spPr bwMode="auto">
          <a:xfrm>
            <a:off x="1412875" y="4626723"/>
            <a:ext cx="184150" cy="328612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Pentagon 74"/>
          <p:cNvSpPr/>
          <p:nvPr/>
        </p:nvSpPr>
        <p:spPr>
          <a:xfrm>
            <a:off x="1619672" y="4128996"/>
            <a:ext cx="1800200" cy="457200"/>
          </a:xfrm>
          <a:prstGeom prst="homePlate">
            <a:avLst/>
          </a:prstGeom>
          <a:solidFill>
            <a:srgbClr val="264D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rgbClr val="FFFFFF"/>
                </a:solidFill>
                <a:cs typeface="Arial" panose="020B0604020202020204" pitchFamily="34" charset="0"/>
              </a:rPr>
              <a:t>6 </a:t>
            </a:r>
            <a:r>
              <a:rPr lang="ru-RU" sz="1100" b="1" dirty="0">
                <a:solidFill>
                  <a:srgbClr val="FFFFFF"/>
                </a:solidFill>
                <a:cs typeface="Arial" panose="020B0604020202020204" pitchFamily="34" charset="0"/>
              </a:rPr>
              <a:t>дней, </a:t>
            </a:r>
            <a:r>
              <a:rPr lang="ru-RU" sz="1100" b="1" dirty="0" err="1">
                <a:solidFill>
                  <a:srgbClr val="FFFFFF"/>
                </a:solidFill>
                <a:cs typeface="Arial" panose="020B0604020202020204" pitchFamily="34" charset="0"/>
              </a:rPr>
              <a:t>Тедизолид</a:t>
            </a:r>
            <a:r>
              <a:rPr lang="ru-RU" sz="1100" b="1" dirty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en-US" sz="1100" b="1" dirty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ru-RU" sz="1100" b="1" dirty="0">
                <a:solidFill>
                  <a:srgbClr val="FFFFFF"/>
                </a:solidFill>
                <a:cs typeface="Arial" panose="020B0604020202020204" pitchFamily="34" charset="0"/>
              </a:rPr>
              <a:t>200 мг в/</a:t>
            </a:r>
            <a:r>
              <a:rPr lang="ru-RU" sz="1100" b="1" dirty="0" err="1">
                <a:solidFill>
                  <a:srgbClr val="FFFFFF"/>
                </a:solidFill>
                <a:cs typeface="Arial" panose="020B0604020202020204" pitchFamily="34" charset="0"/>
              </a:rPr>
              <a:t>в</a:t>
            </a:r>
            <a:r>
              <a:rPr lang="ru-RU" sz="1100" b="1" dirty="0">
                <a:solidFill>
                  <a:srgbClr val="FFFFFF"/>
                </a:solidFill>
                <a:cs typeface="Arial" panose="020B0604020202020204" pitchFamily="34" charset="0"/>
              </a:rPr>
              <a:t> / 1 раз в сутки</a:t>
            </a:r>
            <a:endParaRPr lang="en-US" sz="11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8" name="Pentagon 76"/>
          <p:cNvSpPr/>
          <p:nvPr/>
        </p:nvSpPr>
        <p:spPr>
          <a:xfrm>
            <a:off x="1619672" y="4752135"/>
            <a:ext cx="2736304" cy="457200"/>
          </a:xfrm>
          <a:prstGeom prst="homePlate">
            <a:avLst/>
          </a:prstGeom>
          <a:solidFill>
            <a:srgbClr val="399A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FFFFFF"/>
                </a:solidFill>
                <a:cs typeface="Arial" panose="020B0604020202020204" pitchFamily="34" charset="0"/>
              </a:rPr>
              <a:t>10 </a:t>
            </a:r>
            <a:r>
              <a:rPr lang="ru-RU" sz="1400" b="1" dirty="0">
                <a:solidFill>
                  <a:srgbClr val="FFFFFF"/>
                </a:solidFill>
                <a:cs typeface="Arial" panose="020B0604020202020204" pitchFamily="34" charset="0"/>
              </a:rPr>
              <a:t>дней</a:t>
            </a:r>
            <a:r>
              <a:rPr lang="en-US" sz="1400" b="1" dirty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FFFFFF"/>
                </a:solidFill>
                <a:cs typeface="Arial" panose="020B0604020202020204" pitchFamily="34" charset="0"/>
              </a:rPr>
              <a:t>Линезолид</a:t>
            </a:r>
            <a:r>
              <a:rPr lang="ru-RU" sz="1400" b="1" dirty="0">
                <a:solidFill>
                  <a:srgbClr val="FFFFFF"/>
                </a:solidFill>
                <a:cs typeface="Arial" panose="020B0604020202020204" pitchFamily="34" charset="0"/>
              </a:rPr>
              <a:t> 600 мг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FFFFFF"/>
                </a:solidFill>
                <a:cs typeface="Arial" panose="020B0604020202020204" pitchFamily="34" charset="0"/>
              </a:rPr>
              <a:t>в/в / п/о 2 раза в сутки</a:t>
            </a:r>
            <a:endParaRPr lang="en-US" sz="14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9" name="Chevron 78"/>
          <p:cNvSpPr/>
          <p:nvPr/>
        </p:nvSpPr>
        <p:spPr>
          <a:xfrm>
            <a:off x="3275856" y="4121898"/>
            <a:ext cx="1080120" cy="457200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100">
              <a:solidFill>
                <a:srgbClr val="111111"/>
              </a:solidFill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19872" y="4136185"/>
            <a:ext cx="8640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111111"/>
                </a:solidFill>
                <a:latin typeface="+mn-lt"/>
                <a:ea typeface="ＭＳ Ｐゴシック" pitchFamily="-111" charset="-128"/>
                <a:cs typeface="Arial" panose="020B0604020202020204" pitchFamily="34" charset="0"/>
              </a:rPr>
              <a:t>4 </a:t>
            </a:r>
            <a:r>
              <a:rPr lang="ru-RU" sz="1200" dirty="0">
                <a:solidFill>
                  <a:srgbClr val="111111"/>
                </a:solidFill>
                <a:latin typeface="+mn-lt"/>
                <a:ea typeface="ＭＳ Ｐゴシック" pitchFamily="-111" charset="-128"/>
                <a:cs typeface="Arial" panose="020B0604020202020204" pitchFamily="34" charset="0"/>
              </a:rPr>
              <a:t>дня,</a:t>
            </a:r>
            <a:endParaRPr lang="en-US" sz="1200" dirty="0">
              <a:solidFill>
                <a:srgbClr val="111111"/>
              </a:solidFill>
              <a:latin typeface="+mn-lt"/>
              <a:ea typeface="ＭＳ Ｐゴシック" pitchFamily="-111" charset="-128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111111"/>
                </a:solidFill>
                <a:latin typeface="+mn-lt"/>
                <a:ea typeface="ＭＳ Ｐゴシック" pitchFamily="-111" charset="-128"/>
                <a:cs typeface="Arial" panose="020B0604020202020204" pitchFamily="34" charset="0"/>
              </a:rPr>
              <a:t>плацебо</a:t>
            </a:r>
            <a:endParaRPr lang="en-US" sz="1200" dirty="0">
              <a:solidFill>
                <a:srgbClr val="111111"/>
              </a:solidFill>
              <a:latin typeface="+mn-lt"/>
              <a:ea typeface="ＭＳ Ｐゴシック" pitchFamily="-111" charset="-128"/>
              <a:cs typeface="Arial" panose="020B0604020202020204" pitchFamily="34" charset="0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3851920" y="1484784"/>
            <a:ext cx="1440159" cy="67929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1200" b="1" dirty="0">
                <a:solidFill>
                  <a:srgbClr val="111111"/>
                </a:solidFill>
                <a:latin typeface="+mn-lt"/>
                <a:ea typeface="ＭＳ Ｐゴシック" panose="020B0600070205080204" pitchFamily="34" charset="-128"/>
              </a:rPr>
              <a:t>Окончание терапии</a:t>
            </a:r>
            <a:endParaRPr lang="en-US" altLang="en-US" sz="1200" b="1" dirty="0">
              <a:solidFill>
                <a:srgbClr val="111111"/>
              </a:solidFill>
              <a:latin typeface="+mn-lt"/>
              <a:ea typeface="ＭＳ Ｐゴシック" panose="020B0600070205080204" pitchFamily="34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1400" b="1" dirty="0">
                <a:solidFill>
                  <a:srgbClr val="111111"/>
                </a:solidFill>
                <a:latin typeface="+mn-lt"/>
                <a:ea typeface="ＭＳ Ｐゴシック" panose="020B0600070205080204" pitchFamily="34" charset="-128"/>
              </a:rPr>
              <a:t>День</a:t>
            </a:r>
            <a:r>
              <a:rPr lang="en-US" altLang="en-US" sz="1400" b="1" dirty="0">
                <a:solidFill>
                  <a:srgbClr val="111111"/>
                </a:solidFill>
                <a:latin typeface="+mn-lt"/>
                <a:ea typeface="ＭＳ Ｐゴシック" panose="020B0600070205080204" pitchFamily="34" charset="-128"/>
              </a:rPr>
              <a:t> 11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646370" y="1465425"/>
            <a:ext cx="1373901" cy="67929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1200" b="1" dirty="0">
                <a:latin typeface="+mn-lt"/>
              </a:rPr>
              <a:t>Через </a:t>
            </a:r>
            <a:r>
              <a:rPr lang="en-GB" sz="1400" b="1" dirty="0">
                <a:latin typeface="+mn-lt"/>
              </a:rPr>
              <a:t>7-14 </a:t>
            </a:r>
            <a:r>
              <a:rPr lang="ru-RU" sz="1400" b="1" dirty="0">
                <a:latin typeface="+mn-lt"/>
              </a:rPr>
              <a:t>дней </a:t>
            </a:r>
            <a:r>
              <a:rPr lang="ru-RU" sz="1200" b="1" dirty="0">
                <a:latin typeface="+mn-lt"/>
              </a:rPr>
              <a:t>после окончания лечения</a:t>
            </a:r>
            <a:endParaRPr lang="en-GB" sz="1200" b="1" dirty="0">
              <a:latin typeface="+mn-lt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7380312" y="1340767"/>
            <a:ext cx="1683457" cy="863955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en-US" sz="1200" b="1" dirty="0">
                <a:latin typeface="+mn-lt"/>
                <a:ea typeface="ＭＳ Ｐゴシック" panose="020B0600070205080204" pitchFamily="34" charset="-128"/>
              </a:rPr>
              <a:t>Завершающий визит</a:t>
            </a:r>
            <a:endParaRPr lang="en-US" altLang="en-US" sz="1200" b="1" dirty="0">
              <a:latin typeface="+mn-lt"/>
              <a:ea typeface="ＭＳ Ｐゴシック" panose="020B0600070205080204" pitchFamily="34" charset="-128"/>
            </a:endParaRPr>
          </a:p>
          <a:p>
            <a:r>
              <a:rPr lang="ru-RU" sz="1200" b="1" dirty="0">
                <a:latin typeface="+mn-lt"/>
              </a:rPr>
              <a:t>через </a:t>
            </a:r>
            <a:r>
              <a:rPr lang="en-GB" sz="1400" b="1" dirty="0">
                <a:latin typeface="+mn-lt"/>
              </a:rPr>
              <a:t>18-25 </a:t>
            </a:r>
            <a:r>
              <a:rPr lang="ru-RU" sz="1400" b="1" dirty="0">
                <a:latin typeface="+mn-lt"/>
              </a:rPr>
              <a:t>дней </a:t>
            </a:r>
            <a:r>
              <a:rPr lang="ru-RU" sz="1200" b="1" dirty="0">
                <a:latin typeface="+mn-lt"/>
              </a:rPr>
              <a:t>после окончания лечения</a:t>
            </a:r>
            <a:endParaRPr lang="en-GB" sz="1200" b="1" dirty="0">
              <a:latin typeface="+mn-lt"/>
            </a:endParaRP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971600" y="1745265"/>
            <a:ext cx="1071513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en-US" sz="1600" b="1" dirty="0">
                <a:solidFill>
                  <a:srgbClr val="111111"/>
                </a:solidFill>
                <a:latin typeface="+mn-lt"/>
                <a:ea typeface="ＭＳ Ｐゴシック" panose="020B0600070205080204" pitchFamily="34" charset="-128"/>
              </a:rPr>
              <a:t>День</a:t>
            </a:r>
            <a:r>
              <a:rPr lang="en-US" altLang="en-US" sz="1600" b="1" dirty="0">
                <a:solidFill>
                  <a:srgbClr val="111111"/>
                </a:solidFill>
                <a:latin typeface="+mn-lt"/>
                <a:ea typeface="ＭＳ Ｐゴシック" panose="020B0600070205080204" pitchFamily="34" charset="-128"/>
              </a:rPr>
              <a:t> 1</a:t>
            </a:r>
            <a:r>
              <a:rPr lang="ru-RU" altLang="en-US" sz="1600" b="1" dirty="0">
                <a:solidFill>
                  <a:srgbClr val="111111"/>
                </a:solidFill>
                <a:latin typeface="+mn-lt"/>
                <a:ea typeface="ＭＳ Ｐゴシック" panose="020B0600070205080204" pitchFamily="34" charset="-128"/>
              </a:rPr>
              <a:t> </a:t>
            </a:r>
            <a:endParaRPr lang="en-US" altLang="en-US" sz="1600" b="1" dirty="0">
              <a:solidFill>
                <a:srgbClr val="111111"/>
              </a:solidFill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25" name="Line 3"/>
          <p:cNvSpPr>
            <a:spLocks noChangeShapeType="1"/>
          </p:cNvSpPr>
          <p:nvPr/>
        </p:nvSpPr>
        <p:spPr bwMode="auto">
          <a:xfrm flipV="1">
            <a:off x="1684338" y="2121648"/>
            <a:ext cx="67976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111111"/>
              </a:solidFill>
              <a:latin typeface="+mn-lt"/>
              <a:ea typeface="ＭＳ Ｐゴシック" pitchFamily="-111" charset="-128"/>
              <a:cs typeface="Arial" panose="020B0604020202020204" pitchFamily="34" charset="0"/>
            </a:endParaRP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1944686" y="1440949"/>
            <a:ext cx="1331169" cy="602345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100" b="1" dirty="0">
                <a:solidFill>
                  <a:srgbClr val="111111"/>
                </a:solidFill>
                <a:latin typeface="+mn-lt"/>
                <a:ea typeface="ＭＳ Ｐゴシック" panose="020B0600070205080204" pitchFamily="34" charset="-128"/>
              </a:rPr>
              <a:t>48-72 </a:t>
            </a:r>
            <a:r>
              <a:rPr lang="ru-RU" altLang="en-US" sz="1100" b="1" dirty="0">
                <a:solidFill>
                  <a:srgbClr val="111111"/>
                </a:solidFill>
                <a:latin typeface="+mn-lt"/>
                <a:ea typeface="ＭＳ Ｐゴシック" panose="020B0600070205080204" pitchFamily="34" charset="-128"/>
              </a:rPr>
              <a:t>ч</a:t>
            </a:r>
            <a:r>
              <a:rPr lang="en-US" altLang="en-US" sz="1100" dirty="0">
                <a:solidFill>
                  <a:srgbClr val="111111"/>
                </a:solidFill>
                <a:latin typeface="+mn-lt"/>
                <a:ea typeface="ＭＳ Ｐゴシック" panose="020B0600070205080204" pitchFamily="34" charset="-128"/>
              </a:rPr>
              <a:t> </a:t>
            </a:r>
            <a:r>
              <a:rPr lang="ru-RU" altLang="en-US" sz="1100" b="1" dirty="0">
                <a:solidFill>
                  <a:srgbClr val="111111"/>
                </a:solidFill>
                <a:latin typeface="+mn-lt"/>
                <a:ea typeface="ＭＳ Ｐゴシック" panose="020B0600070205080204" pitchFamily="34" charset="-128"/>
              </a:rPr>
              <a:t>после введения начальной дозы </a:t>
            </a:r>
            <a:endParaRPr lang="en-US" altLang="en-US" sz="1100" b="1" dirty="0">
              <a:solidFill>
                <a:srgbClr val="111111"/>
              </a:solidFill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27" name="Rectangle 75"/>
          <p:cNvSpPr/>
          <p:nvPr/>
        </p:nvSpPr>
        <p:spPr>
          <a:xfrm>
            <a:off x="4499992" y="4080623"/>
            <a:ext cx="4009863" cy="4873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Georgia" pitchFamily="18" charset="0"/>
              </a:rPr>
              <a:t>Оценка после лечения</a:t>
            </a:r>
            <a:endParaRPr lang="en-GB" sz="16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28" name="Rectangle 47"/>
          <p:cNvSpPr/>
          <p:nvPr/>
        </p:nvSpPr>
        <p:spPr>
          <a:xfrm>
            <a:off x="4499992" y="4690223"/>
            <a:ext cx="4011462" cy="4873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Georgia" pitchFamily="18" charset="0"/>
              </a:rPr>
              <a:t>Оценка после лечения</a:t>
            </a:r>
            <a:endParaRPr lang="en-GB" sz="16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29" name="Rectangle 48"/>
          <p:cNvSpPr/>
          <p:nvPr/>
        </p:nvSpPr>
        <p:spPr>
          <a:xfrm>
            <a:off x="4499992" y="2531223"/>
            <a:ext cx="4011462" cy="4873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Georgia" pitchFamily="18" charset="0"/>
              </a:rPr>
              <a:t>Оценка после лечения</a:t>
            </a:r>
            <a:endParaRPr lang="en-GB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0" name="Rectangle 51"/>
          <p:cNvSpPr/>
          <p:nvPr/>
        </p:nvSpPr>
        <p:spPr>
          <a:xfrm>
            <a:off x="4499992" y="3156698"/>
            <a:ext cx="4011462" cy="485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Georgia" pitchFamily="18" charset="0"/>
              </a:rPr>
              <a:t>Оценка после лечения</a:t>
            </a:r>
            <a:endParaRPr lang="en-GB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1" name="Rectangle 49"/>
          <p:cNvSpPr/>
          <p:nvPr/>
        </p:nvSpPr>
        <p:spPr>
          <a:xfrm>
            <a:off x="251520" y="5330554"/>
            <a:ext cx="3037781" cy="10507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109538" indent="-10953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1100" b="1" dirty="0">
                <a:latin typeface="Georgia" pitchFamily="18" charset="0"/>
              </a:rPr>
              <a:t>Первичная конечная точка для </a:t>
            </a:r>
            <a:r>
              <a:rPr lang="en-US" altLang="en-US" sz="1100" b="1" dirty="0">
                <a:latin typeface="Georgia" pitchFamily="18" charset="0"/>
              </a:rPr>
              <a:t>FDA</a:t>
            </a:r>
            <a:endParaRPr lang="en-US" altLang="en-US" sz="1100" dirty="0">
              <a:latin typeface="Georgia" pitchFamily="18" charset="0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ru-RU" altLang="en-US" sz="1100" dirty="0">
                <a:latin typeface="Georgia" pitchFamily="18" charset="0"/>
              </a:rPr>
              <a:t>Прекращение увеличения площади поражения  </a:t>
            </a:r>
            <a:r>
              <a:rPr lang="ru-RU" altLang="en-US" sz="1100" dirty="0">
                <a:solidFill>
                  <a:srgbClr val="111111"/>
                </a:solidFill>
                <a:latin typeface="Georgia" pitchFamily="18" charset="0"/>
              </a:rPr>
              <a:t>и отсутствие лихорадки</a:t>
            </a:r>
            <a:r>
              <a:rPr lang="ru-RU" altLang="en-US" sz="1100" baseline="30000" dirty="0">
                <a:solidFill>
                  <a:srgbClr val="111111"/>
                </a:solidFill>
                <a:latin typeface="Georgia" pitchFamily="18" charset="0"/>
              </a:rPr>
              <a:t>1</a:t>
            </a:r>
            <a:endParaRPr lang="en-US" altLang="en-US" sz="1100" baseline="30000" dirty="0">
              <a:solidFill>
                <a:srgbClr val="111111"/>
              </a:solidFill>
              <a:latin typeface="Georgia" pitchFamily="18" charset="0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ru-RU" altLang="en-US" sz="1100" dirty="0">
                <a:solidFill>
                  <a:srgbClr val="111111"/>
                </a:solidFill>
                <a:latin typeface="Georgia" pitchFamily="18" charset="0"/>
              </a:rPr>
              <a:t>Уменьшение площади поражения </a:t>
            </a:r>
            <a:r>
              <a:rPr lang="en-US" altLang="en-US" sz="1100" dirty="0">
                <a:solidFill>
                  <a:srgbClr val="111111"/>
                </a:solidFill>
                <a:latin typeface="Georgia" pitchFamily="18" charset="0"/>
              </a:rPr>
              <a:t>≥20%</a:t>
            </a:r>
            <a:r>
              <a:rPr lang="ru-RU" altLang="en-US" sz="1100" dirty="0">
                <a:solidFill>
                  <a:srgbClr val="111111"/>
                </a:solidFill>
                <a:latin typeface="Georgia" pitchFamily="18" charset="0"/>
              </a:rPr>
              <a:t>,</a:t>
            </a:r>
            <a:r>
              <a:rPr lang="en-US" altLang="en-US" sz="1100" dirty="0">
                <a:solidFill>
                  <a:srgbClr val="111111"/>
                </a:solidFill>
                <a:latin typeface="Georgia" pitchFamily="18" charset="0"/>
              </a:rPr>
              <a:t> </a:t>
            </a:r>
            <a:r>
              <a:rPr lang="ru-RU" altLang="en-US" sz="1100" dirty="0">
                <a:solidFill>
                  <a:srgbClr val="111111"/>
                </a:solidFill>
                <a:latin typeface="Georgia" pitchFamily="18" charset="0"/>
              </a:rPr>
              <a:t>по сравнению с исходным уровнем</a:t>
            </a:r>
            <a:r>
              <a:rPr lang="ru-RU" altLang="en-US" sz="1100" baseline="30000" dirty="0">
                <a:solidFill>
                  <a:srgbClr val="111111"/>
                </a:solidFill>
                <a:latin typeface="Georgia" pitchFamily="18" charset="0"/>
              </a:rPr>
              <a:t>2</a:t>
            </a:r>
          </a:p>
          <a:p>
            <a:pPr marL="0" indent="0"/>
            <a:endParaRPr lang="en-US" sz="800" b="1" dirty="0">
              <a:solidFill>
                <a:srgbClr val="111111"/>
              </a:solidFill>
            </a:endParaRPr>
          </a:p>
        </p:txBody>
      </p:sp>
      <p:sp>
        <p:nvSpPr>
          <p:cNvPr id="32" name="Rectangle 50"/>
          <p:cNvSpPr/>
          <p:nvPr/>
        </p:nvSpPr>
        <p:spPr>
          <a:xfrm>
            <a:off x="3473016" y="5330555"/>
            <a:ext cx="1387015" cy="10507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ru-RU" altLang="en-US" sz="1100" b="1" dirty="0">
                <a:solidFill>
                  <a:schemeClr val="tx1"/>
                </a:solidFill>
                <a:latin typeface="Georgia" pitchFamily="18" charset="0"/>
              </a:rPr>
              <a:t>Вторичная конечная точка для </a:t>
            </a:r>
            <a:r>
              <a:rPr lang="en-US" altLang="en-US" sz="1100" b="1" dirty="0">
                <a:solidFill>
                  <a:schemeClr val="tx1"/>
                </a:solidFill>
                <a:latin typeface="Georgia" pitchFamily="18" charset="0"/>
              </a:rPr>
              <a:t>FDA</a:t>
            </a:r>
            <a:endParaRPr lang="en-US" altLang="en-US" sz="1100" dirty="0">
              <a:solidFill>
                <a:schemeClr val="tx1"/>
              </a:solidFill>
              <a:latin typeface="Georgia" pitchFamily="18" charset="0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1100" dirty="0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Стойкий клинический ответ </a:t>
            </a:r>
            <a:r>
              <a:rPr lang="ru-RU" sz="1100" baseline="30000" dirty="0">
                <a:solidFill>
                  <a:srgbClr val="111111"/>
                </a:solidFill>
                <a:latin typeface="Georgia" pitchFamily="18" charset="0"/>
              </a:rPr>
              <a:t>1</a:t>
            </a:r>
            <a:endParaRPr lang="en-US" sz="1100" dirty="0">
              <a:solidFill>
                <a:schemeClr val="tx1"/>
              </a:solidFill>
              <a:latin typeface="Georgia" pitchFamily="18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57"/>
          <p:cNvSpPr/>
          <p:nvPr/>
        </p:nvSpPr>
        <p:spPr>
          <a:xfrm>
            <a:off x="5076056" y="5301208"/>
            <a:ext cx="2016224" cy="1152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t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1200" b="1" dirty="0">
                <a:solidFill>
                  <a:srgbClr val="111111"/>
                </a:solidFill>
                <a:latin typeface="Georgia" pitchFamily="18" charset="0"/>
              </a:rPr>
              <a:t>Первичная конечная точка для </a:t>
            </a:r>
            <a:r>
              <a:rPr lang="en-US" altLang="en-US" sz="1200" b="1" dirty="0">
                <a:solidFill>
                  <a:srgbClr val="111111"/>
                </a:solidFill>
                <a:latin typeface="Georgia" pitchFamily="18" charset="0"/>
              </a:rPr>
              <a:t>EMA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ru-RU" altLang="en-US" sz="1200" dirty="0">
                <a:solidFill>
                  <a:srgbClr val="111111"/>
                </a:solidFill>
                <a:latin typeface="Georgia" pitchFamily="18" charset="0"/>
              </a:rPr>
              <a:t>Оценка клинического ответа исследователем</a:t>
            </a:r>
            <a:r>
              <a:rPr lang="ru-RU" altLang="en-US" sz="1200" baseline="30000" dirty="0">
                <a:solidFill>
                  <a:srgbClr val="111111"/>
                </a:solidFill>
                <a:latin typeface="Georgia" pitchFamily="18" charset="0"/>
              </a:rPr>
              <a:t>3</a:t>
            </a:r>
            <a:endParaRPr lang="en-US" altLang="en-US" sz="1200" dirty="0">
              <a:solidFill>
                <a:srgbClr val="111111"/>
              </a:solidFill>
              <a:latin typeface="Georgia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 dirty="0">
              <a:solidFill>
                <a:srgbClr val="111111"/>
              </a:solidFill>
            </a:endParaRPr>
          </a:p>
          <a:p>
            <a:r>
              <a:rPr lang="ru-RU" sz="800" b="1" dirty="0">
                <a:solidFill>
                  <a:srgbClr val="111111"/>
                </a:solidFill>
              </a:rPr>
              <a:t> </a:t>
            </a:r>
            <a:endParaRPr lang="en-US" sz="800" b="1" dirty="0">
              <a:solidFill>
                <a:srgbClr val="111111"/>
              </a:solidFill>
            </a:endParaRPr>
          </a:p>
        </p:txBody>
      </p:sp>
      <p:sp>
        <p:nvSpPr>
          <p:cNvPr id="34" name="Rectangle 58"/>
          <p:cNvSpPr/>
          <p:nvPr/>
        </p:nvSpPr>
        <p:spPr>
          <a:xfrm>
            <a:off x="7236296" y="5301208"/>
            <a:ext cx="1550636" cy="1152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ru-RU" altLang="en-US" sz="1200" b="1" dirty="0">
                <a:solidFill>
                  <a:srgbClr val="111111"/>
                </a:solidFill>
                <a:latin typeface="Georgia" pitchFamily="18" charset="0"/>
              </a:rPr>
              <a:t>Вторичная конечная точка для </a:t>
            </a:r>
            <a:r>
              <a:rPr lang="en-US" altLang="en-US" sz="1200" b="1" dirty="0">
                <a:solidFill>
                  <a:srgbClr val="111111"/>
                </a:solidFill>
                <a:latin typeface="Georgia" pitchFamily="18" charset="0"/>
              </a:rPr>
              <a:t>EMA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1200" dirty="0">
                <a:solidFill>
                  <a:srgbClr val="111111"/>
                </a:solidFill>
                <a:latin typeface="Georgia" pitchFamily="18" charset="0"/>
                <a:cs typeface="Arial" panose="020B0604020202020204" pitchFamily="34" charset="0"/>
              </a:rPr>
              <a:t>Стойкий клинический успех</a:t>
            </a:r>
            <a:endParaRPr lang="en-US" sz="1200" b="1" dirty="0">
              <a:solidFill>
                <a:srgbClr val="111111"/>
              </a:solidFill>
              <a:latin typeface="Georgia" pitchFamily="18" charset="0"/>
              <a:cs typeface="Arial" panose="020B0604020202020204" pitchFamily="34" charset="0"/>
            </a:endParaRPr>
          </a:p>
        </p:txBody>
      </p:sp>
      <p:cxnSp>
        <p:nvCxnSpPr>
          <p:cNvPr id="36" name="Straight Connector 54"/>
          <p:cNvCxnSpPr/>
          <p:nvPr/>
        </p:nvCxnSpPr>
        <p:spPr>
          <a:xfrm flipH="1">
            <a:off x="4427984" y="2276872"/>
            <a:ext cx="794" cy="318358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4"/>
          <p:cNvCxnSpPr/>
          <p:nvPr/>
        </p:nvCxnSpPr>
        <p:spPr>
          <a:xfrm>
            <a:off x="8500341" y="2146974"/>
            <a:ext cx="9514" cy="318358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60"/>
          <p:cNvSpPr/>
          <p:nvPr/>
        </p:nvSpPr>
        <p:spPr>
          <a:xfrm>
            <a:off x="395536" y="836713"/>
            <a:ext cx="8169077" cy="618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eaLnBrk="0" hangingPunct="0">
              <a:lnSpc>
                <a:spcPct val="95000"/>
              </a:lnSpc>
              <a:spcAft>
                <a:spcPct val="20000"/>
              </a:spcAft>
              <a:buSzPct val="85000"/>
            </a:pPr>
            <a:r>
              <a:rPr lang="ru-RU" dirty="0">
                <a:latin typeface="Georgia" pitchFamily="18" charset="0"/>
              </a:rPr>
              <a:t>Двойное слепое многоцентровое исследование</a:t>
            </a:r>
            <a:r>
              <a:rPr lang="en-US" dirty="0">
                <a:latin typeface="Georgia" pitchFamily="18" charset="0"/>
              </a:rPr>
              <a:t> c </a:t>
            </a:r>
            <a:r>
              <a:rPr lang="ru-RU" dirty="0">
                <a:latin typeface="Georgia" pitchFamily="18" charset="0"/>
              </a:rPr>
              <a:t>дизайном не меньшей эффективности </a:t>
            </a:r>
            <a:r>
              <a:rPr lang="ru-RU" dirty="0" err="1">
                <a:latin typeface="Georgia" pitchFamily="18" charset="0"/>
              </a:rPr>
              <a:t>Тедизолида</a:t>
            </a:r>
            <a:r>
              <a:rPr lang="ru-RU" dirty="0">
                <a:latin typeface="Georgia" pitchFamily="18" charset="0"/>
              </a:rPr>
              <a:t> </a:t>
            </a:r>
            <a:r>
              <a:rPr lang="en-US" i="1" dirty="0">
                <a:latin typeface="Georgia" pitchFamily="18" charset="0"/>
              </a:rPr>
              <a:t>vs</a:t>
            </a:r>
            <a:r>
              <a:rPr lang="en-US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Линезолид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baseline="30000" dirty="0">
                <a:solidFill>
                  <a:srgbClr val="111111"/>
                </a:solidFill>
                <a:latin typeface="Georgia" pitchFamily="18" charset="0"/>
              </a:rPr>
              <a:t>3</a:t>
            </a:r>
            <a:endParaRPr lang="en-US" b="1" dirty="0">
              <a:solidFill>
                <a:srgbClr val="000000"/>
              </a:solidFill>
              <a:latin typeface="Georgia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19" y="6460717"/>
            <a:ext cx="8496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>
                <a:cs typeface="Arial" panose="020B0604020202020204" pitchFamily="34" charset="0"/>
              </a:rPr>
              <a:t>Prokocimer</a:t>
            </a:r>
            <a:r>
              <a:rPr lang="en-GB" sz="1200" dirty="0">
                <a:cs typeface="Arial" panose="020B0604020202020204" pitchFamily="34" charset="0"/>
              </a:rPr>
              <a:t> P, et al. JAMA 2013;309(6):559</a:t>
            </a:r>
            <a:r>
              <a:rPr lang="en-GB" sz="1200" dirty="0">
                <a:cs typeface="Arial" panose="020B0604020202020204" pitchFamily="34" charset="0"/>
                <a:sym typeface="Symbol" panose="05050102010706020507" pitchFamily="18" charset="2"/>
              </a:rPr>
              <a:t></a:t>
            </a:r>
            <a:r>
              <a:rPr lang="en-GB" sz="1200" dirty="0">
                <a:cs typeface="Arial" panose="020B0604020202020204" pitchFamily="34" charset="0"/>
              </a:rPr>
              <a:t>569.</a:t>
            </a:r>
            <a:r>
              <a:rPr lang="ru-RU" sz="1200" dirty="0">
                <a:cs typeface="Arial" panose="020B0604020202020204" pitchFamily="34" charset="0"/>
              </a:rPr>
              <a:t>; </a:t>
            </a:r>
            <a:r>
              <a:rPr lang="en-US" sz="1200" dirty="0">
                <a:cs typeface="Arial" panose="020B0604020202020204" pitchFamily="34" charset="0"/>
              </a:rPr>
              <a:t>M</a:t>
            </a:r>
            <a:r>
              <a:rPr lang="en-GB" sz="1200" dirty="0" err="1">
                <a:cs typeface="Arial" panose="020B0604020202020204" pitchFamily="34" charset="0"/>
              </a:rPr>
              <a:t>oran</a:t>
            </a:r>
            <a:r>
              <a:rPr lang="en-GB" sz="1200" dirty="0">
                <a:cs typeface="Arial" panose="020B0604020202020204" pitchFamily="34" charset="0"/>
              </a:rPr>
              <a:t> G, et al. LID 2014;14(8):696</a:t>
            </a:r>
            <a:r>
              <a:rPr lang="en-GB" sz="1200" dirty="0">
                <a:cs typeface="Arial" panose="020B0604020202020204" pitchFamily="34" charset="0"/>
                <a:sym typeface="Symbol" panose="05050102010706020507" pitchFamily="18" charset="2"/>
              </a:rPr>
              <a:t></a:t>
            </a:r>
            <a:r>
              <a:rPr lang="en-GB" sz="1200" dirty="0">
                <a:cs typeface="Arial" panose="020B0604020202020204" pitchFamily="34" charset="0"/>
              </a:rPr>
              <a:t>705</a:t>
            </a:r>
            <a:r>
              <a:rPr lang="ru-RU" sz="1200" dirty="0">
                <a:cs typeface="Arial" panose="020B0604020202020204" pitchFamily="34" charset="0"/>
              </a:rPr>
              <a:t>;</a:t>
            </a:r>
            <a:r>
              <a:rPr lang="da-DK" sz="1200" dirty="0">
                <a:cs typeface="Arial" panose="020B0604020202020204" pitchFamily="34" charset="0"/>
              </a:rPr>
              <a:t> </a:t>
            </a:r>
            <a:r>
              <a:rPr lang="ru-RU" sz="1200" dirty="0">
                <a:cs typeface="Arial" panose="020B0604020202020204" pitchFamily="34" charset="0"/>
              </a:rPr>
              <a:t> </a:t>
            </a:r>
            <a:r>
              <a:rPr lang="da-DK" sz="1200" dirty="0">
                <a:cs typeface="Arial" panose="020B0604020202020204" pitchFamily="34" charset="0"/>
              </a:rPr>
              <a:t>Shorr AF, et al. AAC 2015;59(2):864</a:t>
            </a:r>
            <a:r>
              <a:rPr lang="ru-RU" sz="1200" dirty="0">
                <a:cs typeface="Arial" panose="020B0604020202020204" pitchFamily="34" charset="0"/>
              </a:rPr>
              <a:t>-</a:t>
            </a:r>
            <a:r>
              <a:rPr lang="da-DK" sz="1200" dirty="0">
                <a:cs typeface="Arial" panose="020B0604020202020204" pitchFamily="34" charset="0"/>
              </a:rPr>
              <a:t>871</a:t>
            </a:r>
            <a:r>
              <a:rPr lang="ru-RU" sz="1200" dirty="0">
                <a:cs typeface="Arial" panose="020B0604020202020204" pitchFamily="34" charset="0"/>
              </a:rPr>
              <a:t> </a:t>
            </a:r>
            <a:endParaRPr lang="ru-RU" sz="1200" dirty="0"/>
          </a:p>
        </p:txBody>
      </p:sp>
      <p:sp>
        <p:nvSpPr>
          <p:cNvPr id="41" name="Нижний колонтитул 3">
            <a:extLst>
              <a:ext uri="{FF2B5EF4-FFF2-40B4-BE49-F238E27FC236}">
                <a16:creationId xmlns:a16="http://schemas.microsoft.com/office/drawing/2014/main" id="{A1B9B514-7F05-47B8-8023-4DF485DB1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52320" y="0"/>
            <a:ext cx="1691680" cy="404664"/>
          </a:xfrm>
        </p:spPr>
        <p:txBody>
          <a:bodyPr/>
          <a:lstStyle/>
          <a:p>
            <a:r>
              <a:rPr lang="fr-FR" dirty="0"/>
              <a:t>RU-SIV-00007 05.2020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099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 animBg="1"/>
      <p:bldP spid="26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6165304"/>
            <a:ext cx="8208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Georgia" pitchFamily="18" charset="0"/>
              </a:rPr>
              <a:t>* </a:t>
            </a:r>
            <a:r>
              <a:rPr lang="ru-RU" sz="1200" dirty="0">
                <a:latin typeface="Georgia" pitchFamily="18" charset="0"/>
              </a:rPr>
              <a:t>Обобщенные данные; </a:t>
            </a:r>
            <a:r>
              <a:rPr lang="en-US" sz="1200" dirty="0">
                <a:latin typeface="Georgia" pitchFamily="18" charset="0"/>
              </a:rPr>
              <a:t>ITT – </a:t>
            </a:r>
            <a:r>
              <a:rPr lang="ru-RU" sz="1200" dirty="0">
                <a:latin typeface="Georgia" pitchFamily="18" charset="0"/>
              </a:rPr>
              <a:t>популяция пациентов в зависимости от исходно назначенного лечения</a:t>
            </a:r>
            <a:endParaRPr lang="en-GB" sz="1200" dirty="0">
              <a:latin typeface="Georgia" pitchFamily="18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1560" y="274638"/>
            <a:ext cx="8280920" cy="1210146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latin typeface="Georgia" pitchFamily="18" charset="0"/>
                <a:ea typeface="ＭＳ Ｐゴシック" pitchFamily="34" charset="-128"/>
              </a:rPr>
              <a:t>Основные исходные демографические параметры и типы инфекций</a:t>
            </a:r>
            <a:r>
              <a:rPr lang="en-US" sz="2400" b="1" dirty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ru-RU" sz="2400" b="1" dirty="0">
                <a:latin typeface="Georgia" pitchFamily="18" charset="0"/>
                <a:ea typeface="MS PGothic" pitchFamily="34" charset="-128"/>
                <a:cs typeface="ＭＳ Ｐゴシック" pitchFamily="-65" charset="-128"/>
              </a:rPr>
              <a:t>в группах </a:t>
            </a:r>
            <a:r>
              <a:rPr lang="ru-RU" sz="2400" b="1" dirty="0" err="1">
                <a:latin typeface="Georgia" pitchFamily="18" charset="0"/>
                <a:ea typeface="MS PGothic" pitchFamily="34" charset="-128"/>
                <a:cs typeface="ＭＳ Ｐゴシック" pitchFamily="-65" charset="-128"/>
              </a:rPr>
              <a:t>Тедизолида</a:t>
            </a:r>
            <a:r>
              <a:rPr lang="ru-RU" sz="2400" b="1" dirty="0">
                <a:latin typeface="Georgia" pitchFamily="18" charset="0"/>
                <a:ea typeface="MS PGothic" pitchFamily="34" charset="-128"/>
                <a:cs typeface="ＭＳ Ｐゴシック" pitchFamily="-65" charset="-128"/>
              </a:rPr>
              <a:t> и Линезолида</a:t>
            </a:r>
            <a:endParaRPr lang="en-GB" sz="2400" b="1" dirty="0">
              <a:latin typeface="Georgia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482315"/>
              </p:ext>
            </p:extLst>
          </p:nvPr>
        </p:nvGraphicFramePr>
        <p:xfrm>
          <a:off x="457199" y="1721426"/>
          <a:ext cx="8229601" cy="4299862"/>
        </p:xfrm>
        <a:graphic>
          <a:graphicData uri="http://schemas.openxmlformats.org/drawingml/2006/table">
            <a:tbl>
              <a:tblPr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{3C2FFA5D-87B4-456A-9821-1D502468CF0F}</a:tableStyleId>
              </a:tblPr>
              <a:tblGrid>
                <a:gridCol w="2718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54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5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120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Все 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рандомизированные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 пациенты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*</a:t>
                      </a:r>
                      <a:endParaRPr kumimoji="0" lang="ru-RU" sz="1600" u="none" strike="noStrike" cap="none" normalizeH="0" baseline="0" dirty="0">
                        <a:ln>
                          <a:noFill/>
                        </a:ln>
                        <a:effectLst/>
                        <a:latin typeface="Georgia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ESTABLlSH-1 </a:t>
                      </a:r>
                      <a:r>
                        <a:rPr kumimoji="0" lang="ru-RU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и</a:t>
                      </a: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 ESTABLlSH-2</a:t>
                      </a:r>
                      <a:r>
                        <a:rPr kumimoji="0" lang="ru-RU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 </a:t>
                      </a:r>
                      <a:r>
                        <a:rPr lang="ru-RU" altLang="en-US" sz="1600" baseline="30000" dirty="0">
                          <a:solidFill>
                            <a:srgbClr val="111111"/>
                          </a:solidFill>
                          <a:latin typeface="Georgia" pitchFamily="18" charset="0"/>
                        </a:rPr>
                        <a:t>2</a:t>
                      </a: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 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C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77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Тедизолид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%,</a:t>
                      </a: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 ITT (n=664)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eorg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Линезолид</a:t>
                      </a:r>
                      <a:endParaRPr kumimoji="0" lang="en-US" sz="1400" b="1" u="none" strike="noStrike" cap="none" normalizeH="0" baseline="0" dirty="0">
                        <a:ln>
                          <a:noFill/>
                        </a:ln>
                        <a:effectLst/>
                        <a:latin typeface="Georgia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%,</a:t>
                      </a: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 </a:t>
                      </a:r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Georgia" pitchFamily="18" charset="0"/>
                        </a:rPr>
                        <a:t>ITT </a:t>
                      </a: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(n=669)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eorg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Возраст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, 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лет, среднее значение</a:t>
                      </a:r>
                      <a:endParaRPr kumimoji="0" lang="en-US" sz="1400" u="none" strike="noStrike" cap="none" normalizeH="0" baseline="0" dirty="0">
                        <a:ln>
                          <a:noFill/>
                        </a:ln>
                        <a:effectLst/>
                        <a:latin typeface="Georgia" pitchFamily="18" charset="0"/>
                      </a:endParaRPr>
                    </a:p>
                    <a:p>
                      <a:pPr marL="177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&lt;65 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лет</a:t>
                      </a:r>
                      <a:endParaRPr kumimoji="0" lang="en-US" sz="1400" u="none" strike="noStrike" cap="none" normalizeH="0" baseline="0" dirty="0">
                        <a:ln>
                          <a:noFill/>
                        </a:ln>
                        <a:effectLst/>
                        <a:latin typeface="Georgia" pitchFamily="18" charset="0"/>
                      </a:endParaRPr>
                    </a:p>
                    <a:p>
                      <a:pPr marL="177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≥65 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лет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44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,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89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,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10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,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eorg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44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,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91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,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8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,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eorg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Мужчины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, %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64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,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eorg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61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,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eorg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Использование в/в средств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35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,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eorg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39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,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eorg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2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Диабет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PGothic" pitchFamily="34" charset="-128"/>
                          <a:cs typeface="Times New Roman" pitchFamily="18" charset="0"/>
                        </a:rPr>
                        <a:t>8,7</a:t>
                      </a:r>
                    </a:p>
                  </a:txBody>
                  <a:tcPr marL="68580" marR="68580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PGothic" pitchFamily="34" charset="-128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37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Индекс массы тела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 (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диапазон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), 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кг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/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м</a:t>
                      </a:r>
                      <a:r>
                        <a:rPr kumimoji="0" lang="en-US" sz="1400" u="none" strike="noStrike" cap="none" normalizeH="0" baseline="3000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2 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14</a:t>
                      </a:r>
                      <a:r>
                        <a:rPr kumimoji="0" lang="ru-RU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,</a:t>
                      </a:r>
                      <a:r>
                        <a:rPr kumimoji="0" lang="en-US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2</a:t>
                      </a:r>
                      <a:r>
                        <a:rPr kumimoji="0" lang="en-US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  <a:sym typeface="Symbol" panose="05050102010706020507" pitchFamily="18" charset="2"/>
                        </a:rPr>
                        <a:t>69</a:t>
                      </a:r>
                      <a:r>
                        <a:rPr kumimoji="0" lang="ru-RU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  <a:sym typeface="Symbol" panose="05050102010706020507" pitchFamily="18" charset="2"/>
                        </a:rPr>
                        <a:t>,</a:t>
                      </a:r>
                      <a:r>
                        <a:rPr kumimoji="0" lang="en-US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  <a:sym typeface="Symbol" panose="05050102010706020507" pitchFamily="18" charset="2"/>
                        </a:rPr>
                        <a:t>9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eorg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14</a:t>
                      </a:r>
                      <a:r>
                        <a:rPr kumimoji="0" lang="ru-RU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,</a:t>
                      </a:r>
                      <a:r>
                        <a:rPr kumimoji="0" lang="en-US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8</a:t>
                      </a:r>
                      <a:r>
                        <a:rPr kumimoji="0" lang="en-US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  <a:sym typeface="Symbol" panose="05050102010706020507" pitchFamily="18" charset="2"/>
                        </a:rPr>
                        <a:t>56</a:t>
                      </a:r>
                      <a:r>
                        <a:rPr kumimoji="0" lang="ru-RU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  <a:sym typeface="Symbol" panose="05050102010706020507" pitchFamily="18" charset="2"/>
                        </a:rPr>
                        <a:t>,</a:t>
                      </a:r>
                      <a:r>
                        <a:rPr kumimoji="0" lang="en-US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  <a:sym typeface="Symbol" panose="05050102010706020507" pitchFamily="18" charset="2"/>
                        </a:rPr>
                        <a:t>2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eorg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875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Вид инфекции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:</a:t>
                      </a:r>
                    </a:p>
                    <a:p>
                      <a:pPr marL="177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Целлюлит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/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рожа</a:t>
                      </a:r>
                      <a:endParaRPr kumimoji="0" lang="en-US" sz="1400" u="none" strike="noStrike" cap="none" normalizeH="0" baseline="0" dirty="0">
                        <a:ln>
                          <a:noFill/>
                        </a:ln>
                        <a:effectLst/>
                        <a:latin typeface="Georgia" pitchFamily="18" charset="0"/>
                      </a:endParaRPr>
                    </a:p>
                    <a:p>
                      <a:pPr marL="177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Обширный абсцесс</a:t>
                      </a:r>
                      <a:endParaRPr kumimoji="0" lang="en-US" sz="1400" u="none" strike="noStrike" cap="none" normalizeH="0" baseline="0" dirty="0">
                        <a:ln>
                          <a:noFill/>
                        </a:ln>
                        <a:effectLst/>
                        <a:latin typeface="Georgia" pitchFamily="18" charset="0"/>
                      </a:endParaRPr>
                    </a:p>
                    <a:p>
                      <a:pPr marL="177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Раневая инфекция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u="none" strike="noStrike" kern="1200" cap="none" normalizeH="0" baseline="0" dirty="0">
                        <a:ln>
                          <a:noFill/>
                        </a:ln>
                        <a:effectLst/>
                        <a:latin typeface="Georgia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45</a:t>
                      </a:r>
                      <a:r>
                        <a:rPr kumimoji="0" lang="ru-RU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,</a:t>
                      </a:r>
                      <a:r>
                        <a:rPr kumimoji="0" lang="en-US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25</a:t>
                      </a:r>
                      <a:r>
                        <a:rPr kumimoji="0" lang="ru-RU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,</a:t>
                      </a:r>
                      <a:r>
                        <a:rPr kumimoji="0" lang="en-US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29</a:t>
                      </a:r>
                      <a:r>
                        <a:rPr kumimoji="0" lang="ru-RU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,</a:t>
                      </a:r>
                      <a:r>
                        <a:rPr kumimoji="0" lang="en-US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4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eorg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u="none" strike="noStrike" kern="1200" cap="none" normalizeH="0" baseline="0" dirty="0">
                        <a:ln>
                          <a:noFill/>
                        </a:ln>
                        <a:effectLst/>
                        <a:latin typeface="Georgia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45</a:t>
                      </a:r>
                      <a:r>
                        <a:rPr kumimoji="0" lang="ru-RU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,</a:t>
                      </a:r>
                      <a:r>
                        <a:rPr kumimoji="0" lang="en-US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24</a:t>
                      </a:r>
                      <a:r>
                        <a:rPr kumimoji="0" lang="ru-RU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,</a:t>
                      </a:r>
                      <a:r>
                        <a:rPr kumimoji="0" lang="en-US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29</a:t>
                      </a:r>
                      <a:r>
                        <a:rPr kumimoji="0" lang="ru-RU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,</a:t>
                      </a:r>
                      <a:r>
                        <a:rPr kumimoji="0" lang="en-US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3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eorg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37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Медиана площади очага поражения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, 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см</a:t>
                      </a:r>
                      <a:r>
                        <a:rPr lang="en-US" sz="1400" baseline="30000" dirty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2</a:t>
                      </a:r>
                      <a:r>
                        <a:rPr lang="ru-RU" sz="1400" baseline="30000" dirty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1,3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197</a:t>
                      </a: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,</a:t>
                      </a: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1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eorg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210</a:t>
                      </a: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,</a:t>
                      </a: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0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eorg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83951" y="6356350"/>
            <a:ext cx="82809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1200" dirty="0">
                <a:cs typeface="Arial" panose="020B0604020202020204" pitchFamily="34" charset="0"/>
              </a:rPr>
              <a:t>Prokocimer P, et al. JAMA 2013;309(6):559</a:t>
            </a:r>
            <a:r>
              <a:rPr lang="en-GB" sz="1200" dirty="0">
                <a:cs typeface="Arial" panose="020B0604020202020204" pitchFamily="34" charset="0"/>
                <a:sym typeface="Symbol" panose="05050102010706020507" pitchFamily="18" charset="2"/>
              </a:rPr>
              <a:t></a:t>
            </a:r>
            <a:r>
              <a:rPr lang="en-GB" sz="1200" dirty="0">
                <a:cs typeface="Arial" panose="020B0604020202020204" pitchFamily="34" charset="0"/>
              </a:rPr>
              <a:t>569.</a:t>
            </a:r>
            <a:r>
              <a:rPr lang="ru-RU" sz="1200" dirty="0">
                <a:cs typeface="Arial" panose="020B0604020202020204" pitchFamily="34" charset="0"/>
              </a:rPr>
              <a:t> </a:t>
            </a:r>
            <a:r>
              <a:rPr lang="en-GB" sz="1200" dirty="0" err="1"/>
              <a:t>Shorr</a:t>
            </a:r>
            <a:r>
              <a:rPr lang="en-GB" sz="1200" dirty="0"/>
              <a:t> AF, et al. AAC 2015;59(2):864</a:t>
            </a:r>
            <a:r>
              <a:rPr lang="en-GB" sz="1200" dirty="0">
                <a:cs typeface="Arial" panose="020B0604020202020204" pitchFamily="34" charset="0"/>
                <a:sym typeface="Symbol" panose="05050102010706020507" pitchFamily="18" charset="2"/>
              </a:rPr>
              <a:t></a:t>
            </a:r>
            <a:r>
              <a:rPr lang="en-GB" sz="1200" dirty="0"/>
              <a:t>871.</a:t>
            </a:r>
            <a:r>
              <a:rPr lang="ru-RU" sz="1200" dirty="0"/>
              <a:t> </a:t>
            </a:r>
            <a:r>
              <a:rPr lang="en-GB" sz="1200" dirty="0">
                <a:cs typeface="Arial" panose="020B0604020202020204" pitchFamily="34" charset="0"/>
              </a:rPr>
              <a:t>Moran G, et al. LID</a:t>
            </a:r>
            <a:r>
              <a:rPr lang="ru-RU" sz="1200" dirty="0">
                <a:cs typeface="Arial" panose="020B0604020202020204" pitchFamily="34" charset="0"/>
              </a:rPr>
              <a:t> </a:t>
            </a:r>
            <a:r>
              <a:rPr lang="en-GB" sz="1200" dirty="0">
                <a:cs typeface="Arial" panose="020B0604020202020204" pitchFamily="34" charset="0"/>
              </a:rPr>
              <a:t>2014;14(8):696</a:t>
            </a:r>
            <a:r>
              <a:rPr lang="en-GB" sz="1200" dirty="0">
                <a:cs typeface="Arial" panose="020B0604020202020204" pitchFamily="34" charset="0"/>
                <a:sym typeface="Symbol" panose="05050102010706020507" pitchFamily="18" charset="2"/>
              </a:rPr>
              <a:t></a:t>
            </a:r>
            <a:r>
              <a:rPr lang="en-GB" sz="1200" dirty="0">
                <a:cs typeface="Arial" panose="020B0604020202020204" pitchFamily="34" charset="0"/>
              </a:rPr>
              <a:t>705.</a:t>
            </a:r>
          </a:p>
        </p:txBody>
      </p:sp>
      <p:sp>
        <p:nvSpPr>
          <p:cNvPr id="10" name="Нижний колонтитул 3">
            <a:extLst>
              <a:ext uri="{FF2B5EF4-FFF2-40B4-BE49-F238E27FC236}">
                <a16:creationId xmlns:a16="http://schemas.microsoft.com/office/drawing/2014/main" id="{B6DE7782-EF89-4388-85D0-B3B68511D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52320" y="0"/>
            <a:ext cx="1691680" cy="404664"/>
          </a:xfrm>
        </p:spPr>
        <p:txBody>
          <a:bodyPr/>
          <a:lstStyle/>
          <a:p>
            <a:r>
              <a:rPr lang="fr-FR" dirty="0"/>
              <a:t>RU-SIV-00007 05.2020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4108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b="1" dirty="0">
                <a:latin typeface="Georgia" pitchFamily="18" charset="0"/>
              </a:rPr>
              <a:t>Возбудители острых бактериальных инфекций кожи и мягких тканей</a:t>
            </a:r>
            <a:br>
              <a:rPr lang="ru-RU" sz="2400" b="1" dirty="0">
                <a:latin typeface="Georgia" pitchFamily="18" charset="0"/>
              </a:rPr>
            </a:br>
            <a:endParaRPr lang="en-GB" sz="2400" b="1" dirty="0">
              <a:latin typeface="Georgia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57200" y="1412776"/>
          <a:ext cx="8229600" cy="4608511"/>
        </p:xfrm>
        <a:graphic>
          <a:graphicData uri="http://schemas.openxmlformats.org/drawingml/2006/table">
            <a:tbl>
              <a:tblPr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{3C2FFA5D-87B4-456A-9821-1D502468CF0F}</a:tableStyleId>
              </a:tblPr>
              <a:tblGrid>
                <a:gridCol w="2693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75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88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348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Все </a:t>
                      </a:r>
                      <a:r>
                        <a:rPr kumimoji="0" lang="ru-RU" sz="16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рандомизированные</a:t>
                      </a:r>
                      <a:r>
                        <a:rPr kumimoji="0" lang="ru-RU" sz="1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пациенты</a:t>
                      </a: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*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ESTABLlSH-1 </a:t>
                      </a:r>
                      <a:r>
                        <a:rPr kumimoji="0" lang="ru-RU" sz="1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и</a:t>
                      </a: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ESTABLlSH-2 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C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624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Тедизолид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%,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 ITT (n=664)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eorg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Линезолид</a:t>
                      </a:r>
                      <a:endParaRPr kumimoji="0" lang="en-US" sz="1600" b="1" u="none" strike="noStrike" cap="none" normalizeH="0" baseline="0" dirty="0">
                        <a:ln>
                          <a:noFill/>
                        </a:ln>
                        <a:effectLst/>
                        <a:latin typeface="Georgia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%,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 </a:t>
                      </a:r>
                      <a:r>
                        <a:rPr kumimoji="0" lang="en-US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Georgia" pitchFamily="18" charset="0"/>
                        </a:rPr>
                        <a:t>ITT 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(n=669)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eorg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0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Возбудитель не идентифицирован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38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,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9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38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,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0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Грамположительный возбудитель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61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,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1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61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,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0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Staphylococcus aureus</a:t>
                      </a:r>
                      <a:endParaRPr kumimoji="0" lang="en-US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81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PGothic" pitchFamily="34" charset="-128"/>
                          <a:cs typeface="Times New Roman" pitchFamily="18" charset="0"/>
                        </a:rPr>
                        <a:t>83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011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MRSA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34,7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35,4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1375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MSSA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46,3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48,1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13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Streptococcus </a:t>
                      </a:r>
                      <a:r>
                        <a:rPr kumimoji="0" lang="en-US" sz="1400" u="none" strike="noStrike" kern="1200" cap="none" normalizeH="0" baseline="0" dirty="0" err="1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pyogenes</a:t>
                      </a:r>
                      <a:endParaRPr kumimoji="0" lang="en-US" sz="14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8,1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4,9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20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группа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Streptococcus </a:t>
                      </a:r>
                      <a:r>
                        <a:rPr kumimoji="0" lang="en-US" sz="1400" u="none" strike="noStrike" kern="1200" cap="none" normalizeH="0" baseline="0" dirty="0" err="1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anginosus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7,4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6,8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2088" y="6175393"/>
            <a:ext cx="62119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* </a:t>
            </a:r>
            <a:r>
              <a:rPr lang="ru-RU" sz="1000" dirty="0"/>
              <a:t>Обобщенные данные; </a:t>
            </a:r>
            <a:r>
              <a:rPr lang="en-US" sz="1000" dirty="0"/>
              <a:t>ITT – </a:t>
            </a:r>
            <a:r>
              <a:rPr lang="ru-RU" sz="1000" dirty="0"/>
              <a:t>популяция пациентов в зависимости от исходно назначенного лечения</a:t>
            </a:r>
            <a:endParaRPr lang="en-GB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445207" y="6363548"/>
            <a:ext cx="842493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1200" dirty="0">
                <a:cs typeface="Arial" panose="020B0604020202020204" pitchFamily="34" charset="0"/>
              </a:rPr>
              <a:t>Prokocimer P, et al. JAMA 2013;309(6):559</a:t>
            </a:r>
            <a:r>
              <a:rPr lang="en-GB" sz="1200" dirty="0">
                <a:cs typeface="Arial" panose="020B0604020202020204" pitchFamily="34" charset="0"/>
                <a:sym typeface="Symbol" panose="05050102010706020507" pitchFamily="18" charset="2"/>
              </a:rPr>
              <a:t></a:t>
            </a:r>
            <a:r>
              <a:rPr lang="en-GB" sz="1200" dirty="0">
                <a:cs typeface="Arial" panose="020B0604020202020204" pitchFamily="34" charset="0"/>
              </a:rPr>
              <a:t>569.</a:t>
            </a:r>
            <a:r>
              <a:rPr lang="ru-RU" sz="1200" dirty="0">
                <a:cs typeface="Arial" panose="020B0604020202020204" pitchFamily="34" charset="0"/>
              </a:rPr>
              <a:t>  </a:t>
            </a:r>
            <a:endParaRPr lang="en-GB" sz="1200" dirty="0">
              <a:cs typeface="Arial" panose="020B0604020202020204" pitchFamily="34" charset="0"/>
            </a:endParaRPr>
          </a:p>
        </p:txBody>
      </p:sp>
      <p:sp>
        <p:nvSpPr>
          <p:cNvPr id="10" name="Нижний колонтитул 3">
            <a:extLst>
              <a:ext uri="{FF2B5EF4-FFF2-40B4-BE49-F238E27FC236}">
                <a16:creationId xmlns:a16="http://schemas.microsoft.com/office/drawing/2014/main" id="{E9CF445E-0D6D-4D7E-B6DA-DDBBE156B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52320" y="0"/>
            <a:ext cx="1691680" cy="404664"/>
          </a:xfrm>
        </p:spPr>
        <p:txBody>
          <a:bodyPr/>
          <a:lstStyle/>
          <a:p>
            <a:r>
              <a:rPr lang="fr-FR" dirty="0"/>
              <a:t>RU-SIV-00007 05.2020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241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42" name="Object 2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112642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37"/>
          <p:cNvGrpSpPr/>
          <p:nvPr/>
        </p:nvGrpSpPr>
        <p:grpSpPr>
          <a:xfrm>
            <a:off x="755576" y="1340769"/>
            <a:ext cx="8315521" cy="4176463"/>
            <a:chOff x="1024513" y="897509"/>
            <a:chExt cx="8312997" cy="4448356"/>
          </a:xfrm>
        </p:grpSpPr>
        <p:graphicFrame>
          <p:nvGraphicFramePr>
            <p:cNvPr id="11" name="Chart 10"/>
            <p:cNvGraphicFramePr/>
            <p:nvPr>
              <p:extLst>
                <p:ext uri="{D42A27DB-BD31-4B8C-83A1-F6EECF244321}">
                  <p14:modId xmlns:p14="http://schemas.microsoft.com/office/powerpoint/2010/main" val="3328040411"/>
                </p:ext>
              </p:extLst>
            </p:nvPr>
          </p:nvGraphicFramePr>
          <p:xfrm>
            <a:off x="1459299" y="897509"/>
            <a:ext cx="6907506" cy="44483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pSp>
          <p:nvGrpSpPr>
            <p:cNvPr id="4" name="Group 7"/>
            <p:cNvGrpSpPr/>
            <p:nvPr/>
          </p:nvGrpSpPr>
          <p:grpSpPr>
            <a:xfrm>
              <a:off x="1024513" y="1492739"/>
              <a:ext cx="8312997" cy="3380591"/>
              <a:chOff x="1024513" y="1492739"/>
              <a:chExt cx="8312997" cy="3380591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5488064" y="2267077"/>
                <a:ext cx="955421" cy="327814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GB" sz="1400" i="1" dirty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1400" dirty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&lt;</a:t>
                </a:r>
                <a:r>
                  <a:rPr lang="en-GB" sz="1400" dirty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0</a:t>
                </a:r>
                <a:r>
                  <a:rPr lang="ru-RU" sz="1400" dirty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,</a:t>
                </a:r>
                <a:r>
                  <a:rPr lang="en-GB" sz="1400" dirty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0003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 rot="16200000">
                <a:off x="-327228" y="2998369"/>
                <a:ext cx="32267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Пациенты с </a:t>
                </a:r>
                <a:r>
                  <a:rPr lang="ru-RU" sz="1400" dirty="0">
                    <a:cs typeface="Arial" panose="020B0604020202020204" pitchFamily="34" charset="0"/>
                  </a:rPr>
                  <a:t>низким</a:t>
                </a:r>
                <a:r>
                  <a:rPr lang="ru-RU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содержанием тромбоцитов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*</a:t>
                </a:r>
                <a:r>
                  <a:rPr lang="ru-RU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GB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(%)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857672" y="1875616"/>
                <a:ext cx="955421" cy="327814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GB" sz="1400" i="1" dirty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P</a:t>
                </a:r>
                <a:r>
                  <a:rPr lang="en-GB" sz="1400" dirty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=0</a:t>
                </a:r>
                <a:r>
                  <a:rPr lang="ru-RU" sz="1400" dirty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,</a:t>
                </a:r>
                <a:r>
                  <a:rPr lang="en-GB" sz="1400" dirty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0016</a:t>
                </a:r>
              </a:p>
            </p:txBody>
          </p:sp>
          <p:grpSp>
            <p:nvGrpSpPr>
              <p:cNvPr id="8" name="Group 32"/>
              <p:cNvGrpSpPr/>
              <p:nvPr/>
            </p:nvGrpSpPr>
            <p:grpSpPr>
              <a:xfrm>
                <a:off x="5828122" y="1492739"/>
                <a:ext cx="3509388" cy="686380"/>
                <a:chOff x="5854487" y="1381456"/>
                <a:chExt cx="3509388" cy="686380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5878745" y="1479069"/>
                  <a:ext cx="113395" cy="11255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5854487" y="1817330"/>
                  <a:ext cx="113395" cy="11255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6021124" y="1381456"/>
                  <a:ext cx="334275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600" dirty="0"/>
                    <a:t>Тедизолид</a:t>
                  </a:r>
                  <a:r>
                    <a:rPr lang="en-GB" sz="1400" dirty="0"/>
                    <a:t> 200 </a:t>
                  </a:r>
                  <a:r>
                    <a:rPr lang="ru-RU" sz="1400" dirty="0"/>
                    <a:t>мг</a:t>
                  </a:r>
                  <a:r>
                    <a:rPr lang="en-GB" sz="1400" dirty="0"/>
                    <a:t>, 6 </a:t>
                  </a:r>
                  <a:r>
                    <a:rPr lang="ru-RU" sz="1400" dirty="0"/>
                    <a:t>дней</a:t>
                  </a:r>
                  <a:endParaRPr lang="en-GB" sz="1400" dirty="0"/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6047489" y="1729282"/>
                  <a:ext cx="331638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600" dirty="0"/>
                    <a:t>Линезолид</a:t>
                  </a:r>
                  <a:r>
                    <a:rPr lang="ru-RU" sz="1400" dirty="0"/>
                    <a:t> </a:t>
                  </a:r>
                  <a:r>
                    <a:rPr lang="en-GB" sz="1400" dirty="0"/>
                    <a:t>600 </a:t>
                  </a:r>
                  <a:r>
                    <a:rPr lang="ru-RU" sz="1400" dirty="0"/>
                    <a:t>мг</a:t>
                  </a:r>
                  <a:r>
                    <a:rPr lang="en-GB" sz="1400" dirty="0"/>
                    <a:t>, 10 </a:t>
                  </a:r>
                  <a:r>
                    <a:rPr lang="ru-RU" sz="1400" dirty="0"/>
                    <a:t>дней</a:t>
                  </a:r>
                  <a:endParaRPr lang="en-GB" sz="1400" dirty="0"/>
                </a:p>
              </p:txBody>
            </p:sp>
          </p:grpSp>
        </p:grpSp>
      </p:grpSp>
      <p:sp>
        <p:nvSpPr>
          <p:cNvPr id="40" name="TextBox 39"/>
          <p:cNvSpPr txBox="1"/>
          <p:nvPr/>
        </p:nvSpPr>
        <p:spPr>
          <a:xfrm>
            <a:off x="-1364908" y="6358686"/>
            <a:ext cx="612068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sz="1400" dirty="0" err="1">
                <a:cs typeface="Arial" panose="020B0604020202020204" pitchFamily="34" charset="0"/>
              </a:rPr>
              <a:t>Shorr</a:t>
            </a:r>
            <a:r>
              <a:rPr lang="en-GB" sz="1400" dirty="0">
                <a:cs typeface="Arial" panose="020B0604020202020204" pitchFamily="34" charset="0"/>
              </a:rPr>
              <a:t> EF, et al. AAC </a:t>
            </a:r>
            <a:r>
              <a:rPr lang="en-GB" sz="1400" dirty="0"/>
              <a:t>2015;59(2):864</a:t>
            </a:r>
            <a:r>
              <a:rPr lang="en-GB" sz="1400" dirty="0">
                <a:cs typeface="Arial" panose="020B0604020202020204" pitchFamily="34" charset="0"/>
                <a:sym typeface="Symbol" panose="05050102010706020507" pitchFamily="18" charset="2"/>
              </a:rPr>
              <a:t></a:t>
            </a:r>
            <a:r>
              <a:rPr lang="en-GB" sz="1400" dirty="0"/>
              <a:t>871.</a:t>
            </a:r>
            <a:endParaRPr lang="en-GB" sz="1400" dirty="0">
              <a:cs typeface="Arial" panose="020B0604020202020204" pitchFamily="34" charset="0"/>
            </a:endParaRPr>
          </a:p>
          <a:p>
            <a:r>
              <a:rPr lang="en-GB" sz="1000" dirty="0">
                <a:cs typeface="Arial" panose="020B0604020202020204" pitchFamily="34" charset="0"/>
              </a:rPr>
              <a:t>			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6205841" y="306043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95536" y="5229201"/>
            <a:ext cx="4462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*-</a:t>
            </a:r>
            <a:r>
              <a:rPr lang="ru-RU" sz="1200" dirty="0"/>
              <a:t>ниже нижней границы нормы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08912" cy="724942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latin typeface="Georgia" pitchFamily="18" charset="0"/>
              </a:rPr>
              <a:t>Обобщенные данные </a:t>
            </a:r>
            <a:r>
              <a:rPr lang="ru-RU" sz="2800" b="1" dirty="0">
                <a:latin typeface="Georgia" pitchFamily="18" charset="0"/>
                <a:ea typeface="ＭＳ Ｐゴシック" pitchFamily="34" charset="-128"/>
              </a:rPr>
              <a:t>исследований </a:t>
            </a:r>
            <a:r>
              <a:rPr lang="en-US" sz="2800" b="1" dirty="0">
                <a:latin typeface="Georgia" pitchFamily="18" charset="0"/>
                <a:ea typeface="ＭＳ Ｐゴシック" pitchFamily="34" charset="-128"/>
              </a:rPr>
              <a:t>ESTABLISH-1 </a:t>
            </a:r>
            <a:r>
              <a:rPr lang="ru-RU" sz="2800" b="1" dirty="0">
                <a:latin typeface="Georgia" pitchFamily="18" charset="0"/>
                <a:ea typeface="ＭＳ Ｐゴシック" pitchFamily="34" charset="-128"/>
              </a:rPr>
              <a:t>и</a:t>
            </a:r>
            <a:r>
              <a:rPr lang="en-US" sz="2800" b="1" dirty="0">
                <a:latin typeface="Georgia" pitchFamily="18" charset="0"/>
                <a:ea typeface="ＭＳ Ｐゴシック" pitchFamily="34" charset="-128"/>
              </a:rPr>
              <a:t> -2</a:t>
            </a:r>
            <a:r>
              <a:rPr lang="ru-RU" sz="2800" b="1" dirty="0">
                <a:latin typeface="Georgia" pitchFamily="18" charset="0"/>
              </a:rPr>
              <a:t>  для оценки безопасности</a:t>
            </a:r>
            <a:br>
              <a:rPr lang="ru-RU" sz="2800" b="1" dirty="0">
                <a:latin typeface="Georgia" pitchFamily="18" charset="0"/>
              </a:rPr>
            </a:br>
            <a:endParaRPr lang="ru-RU" sz="2800" b="1" dirty="0">
              <a:latin typeface="Georgia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7544" y="5661249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группе больных, получавших </a:t>
            </a:r>
            <a:r>
              <a:rPr lang="ru-RU" dirty="0" err="1"/>
              <a:t>Тедизолид</a:t>
            </a:r>
            <a:r>
              <a:rPr lang="ru-RU" dirty="0"/>
              <a:t>, статистически значимо более низкая частота развития тромбоцитопении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9A9C90-A972-4D1E-BEEE-39B8A73AE0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1850" y="-33712"/>
            <a:ext cx="1694835" cy="4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66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328888"/>
              </p:ext>
            </p:extLst>
          </p:nvPr>
        </p:nvGraphicFramePr>
        <p:xfrm>
          <a:off x="152400" y="469018"/>
          <a:ext cx="8896351" cy="5951170"/>
        </p:xfrm>
        <a:graphic>
          <a:graphicData uri="http://schemas.openxmlformats.org/drawingml/2006/table">
            <a:tbl>
              <a:tblPr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{3C2FFA5D-87B4-456A-9821-1D502468CF0F}</a:tableStyleId>
              </a:tblPr>
              <a:tblGrid>
                <a:gridCol w="5141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7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7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9937"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kern="1200" dirty="0">
                          <a:effectLst/>
                          <a:latin typeface="Georgia" pitchFamily="18" charset="0"/>
                        </a:rPr>
                        <a:t>Нежелательное явление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Тедизолид</a:t>
                      </a:r>
                      <a:endParaRPr kumimoji="0" lang="en-US" sz="1200" b="1" u="none" strike="noStrike" cap="none" normalizeH="0" baseline="0" dirty="0">
                        <a:ln>
                          <a:noFill/>
                        </a:ln>
                        <a:effectLst/>
                        <a:latin typeface="Georgia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n=662</a:t>
                      </a:r>
                      <a:r>
                        <a:rPr kumimoji="0" lang="ru-RU" sz="11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(</a:t>
                      </a:r>
                      <a:r>
                        <a:rPr kumimoji="0" lang="en-US" sz="11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%</a:t>
                      </a:r>
                      <a:r>
                        <a:rPr kumimoji="0" lang="ru-RU" sz="11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)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org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Линезолид</a:t>
                      </a:r>
                      <a:r>
                        <a:rPr kumimoji="0" lang="en-US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n=662</a:t>
                      </a:r>
                      <a:r>
                        <a:rPr kumimoji="0" lang="ru-RU" sz="11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(</a:t>
                      </a:r>
                      <a:r>
                        <a:rPr kumimoji="0" lang="en-US" sz="11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%</a:t>
                      </a:r>
                      <a:r>
                        <a:rPr kumimoji="0" lang="ru-RU" sz="11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)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org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2837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Нарушения со стороны желудочно-кишечного тракта</a:t>
                      </a:r>
                    </a:p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Тошнота</a:t>
                      </a:r>
                    </a:p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Диарея</a:t>
                      </a:r>
                    </a:p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Рвота</a:t>
                      </a:r>
                      <a:b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</a:b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Запор</a:t>
                      </a:r>
                      <a:b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</a:b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Диспепсия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106 (16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,</a:t>
                      </a:r>
                      <a:r>
                        <a:rPr kumimoji="0" lang="en-US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0)*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effectLst/>
                        <a:latin typeface="Georgia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54 (8</a:t>
                      </a: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,</a:t>
                      </a: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2)*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effectLst/>
                        <a:latin typeface="Georgia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26 (3</a:t>
                      </a: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,</a:t>
                      </a: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9)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19 (2.9)*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effectLst/>
                        <a:latin typeface="Georgia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9 (1.4)</a:t>
                      </a:r>
                      <a:b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</a:b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4 (0.6)</a:t>
                      </a:r>
                      <a:endParaRPr kumimoji="0" lang="en-US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Georgia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152 (23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,</a:t>
                      </a:r>
                      <a:r>
                        <a:rPr kumimoji="0" lang="en-US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0)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effectLst/>
                        <a:latin typeface="Georgia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81 (12</a:t>
                      </a: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,</a:t>
                      </a: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35 (5</a:t>
                      </a: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,</a:t>
                      </a: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3)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37 (5</a:t>
                      </a: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,</a:t>
                      </a: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6)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effectLst/>
                        <a:latin typeface="Georgia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6 (0.9)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8 (1.2)</a:t>
                      </a:r>
                      <a:endParaRPr kumimoji="0" lang="en-US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Georgia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117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PGothic" pitchFamily="34" charset="-128"/>
                          <a:cs typeface="Times New Roman" pitchFamily="18" charset="0"/>
                        </a:rPr>
                        <a:t>Заболевания нервной системы</a:t>
                      </a:r>
                    </a:p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Головная боль</a:t>
                      </a:r>
                      <a:b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</a:b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Головокружение</a:t>
                      </a:r>
                      <a:endParaRPr kumimoji="0" lang="en-US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Georgia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65 (9.8)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41 (6.2)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12 (1.8)</a:t>
                      </a:r>
                      <a:endParaRPr kumimoji="0" lang="en-US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Georgia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67 (10.1)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39 (5.9)</a:t>
                      </a:r>
                      <a:b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</a:b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14 (2.1)</a:t>
                      </a:r>
                      <a:endParaRPr kumimoji="0" lang="en-US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Georgia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3563660672"/>
                  </a:ext>
                </a:extLst>
              </a:tr>
              <a:tr h="838775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PGothic" pitchFamily="34" charset="-128"/>
                          <a:cs typeface="Times New Roman" pitchFamily="18" charset="0"/>
                        </a:rPr>
                        <a:t>Нарушения кожи и подкожной клетчатки</a:t>
                      </a:r>
                      <a:b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PGothic" pitchFamily="34" charset="-128"/>
                          <a:cs typeface="Times New Roman" pitchFamily="18" charset="0"/>
                        </a:rPr>
                      </a:b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Зуд генерализованный</a:t>
                      </a:r>
                    </a:p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Зуд</a:t>
                      </a:r>
                      <a:b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PGothic" pitchFamily="34" charset="-128"/>
                          <a:cs typeface="Times New Roman" pitchFamily="18" charset="0"/>
                        </a:rPr>
                      </a:b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47 (7.1)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br>
                        <a:rPr kumimoji="0" lang="ru-RU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</a:b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11 (1.7)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3 (0.5)</a:t>
                      </a:r>
                      <a:endParaRPr kumimoji="0" lang="en-US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Georgia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40 (6)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Georgia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7 (1.1)</a:t>
                      </a:r>
                      <a:b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</a:b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9 (1.4)</a:t>
                      </a:r>
                      <a:endParaRPr kumimoji="0" lang="en-US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Georgia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2818075562"/>
                  </a:ext>
                </a:extLst>
              </a:tr>
              <a:tr h="426441">
                <a:tc>
                  <a:txBody>
                    <a:bodyPr/>
                    <a:lstStyle/>
                    <a:p>
                      <a:pPr marL="90488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Общие расстройства и нарушения в месте введения</a:t>
                      </a:r>
                      <a:endParaRPr kumimoji="0" lang="en-US" sz="1200" b="1" u="none" strike="noStrike" cap="none" normalizeH="0" baseline="0" dirty="0">
                        <a:ln>
                          <a:noFill/>
                        </a:ln>
                        <a:effectLst/>
                        <a:latin typeface="Georgia" pitchFamily="18" charset="0"/>
                      </a:endParaRPr>
                    </a:p>
                    <a:p>
                      <a:pPr marL="90488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Утомляемость</a:t>
                      </a:r>
                      <a:endParaRPr kumimoji="0" lang="en-US" sz="1200" u="none" strike="noStrike" cap="none" normalizeH="0" baseline="0" dirty="0">
                        <a:ln>
                          <a:noFill/>
                        </a:ln>
                        <a:effectLst/>
                        <a:latin typeface="Georgia" pitchFamily="18" charset="0"/>
                      </a:endParaRPr>
                    </a:p>
                  </a:txBody>
                  <a:tcPr marL="68580" marR="68580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36 (5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,</a:t>
                      </a:r>
                      <a:r>
                        <a:rPr kumimoji="0" lang="en-US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4)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9 (1.4)</a:t>
                      </a:r>
                      <a:endParaRPr kumimoji="0" lang="en-US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Georgia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39 (5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,</a:t>
                      </a:r>
                      <a:r>
                        <a:rPr kumimoji="0" lang="en-US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9)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12 (1.8)</a:t>
                      </a:r>
                      <a:endParaRPr kumimoji="0" lang="en-US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Georgia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5862">
                <a:tc>
                  <a:txBody>
                    <a:bodyPr/>
                    <a:lstStyle/>
                    <a:p>
                      <a:pPr marL="90488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Инфекционные и паразитарные заболевания</a:t>
                      </a:r>
                      <a:endParaRPr kumimoji="0" lang="en-US" sz="1200" b="1" u="none" strike="noStrike" cap="none" normalizeH="0" baseline="0" dirty="0">
                        <a:ln>
                          <a:noFill/>
                        </a:ln>
                        <a:effectLst/>
                        <a:latin typeface="Georgia" pitchFamily="18" charset="0"/>
                      </a:endParaRPr>
                    </a:p>
                    <a:p>
                      <a:pPr marL="90488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Абсцесс</a:t>
                      </a:r>
                      <a:endParaRPr kumimoji="0" lang="en-US" sz="1200" u="none" strike="noStrike" cap="none" normalizeH="0" baseline="0" dirty="0">
                        <a:ln>
                          <a:noFill/>
                        </a:ln>
                        <a:effectLst/>
                        <a:latin typeface="Georgia" pitchFamily="18" charset="0"/>
                      </a:endParaRPr>
                    </a:p>
                    <a:p>
                      <a:pPr marL="90488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Флегмона</a:t>
                      </a:r>
                      <a:b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</a:br>
                      <a:r>
                        <a:rPr kumimoji="0" lang="ru-RU" sz="1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Вульвовагинит</a:t>
                      </a: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 грибковой этиологии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MS PGothic" pitchFamily="34" charset="-128"/>
                      </a:endParaRPr>
                    </a:p>
                  </a:txBody>
                  <a:tcPr marL="68580" marR="68580" marT="9525" marB="0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91 (13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,</a:t>
                      </a:r>
                      <a:r>
                        <a:rPr kumimoji="0" lang="en-US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7)</a:t>
                      </a:r>
                      <a:b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</a:br>
                      <a:endParaRPr kumimoji="0" lang="en-US" sz="1200" b="1" u="none" strike="noStrike" cap="none" normalizeH="0" baseline="0" dirty="0">
                        <a:ln>
                          <a:noFill/>
                        </a:ln>
                        <a:effectLst/>
                        <a:latin typeface="Georgia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35 (5</a:t>
                      </a: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,</a:t>
                      </a: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3)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17 (2</a:t>
                      </a: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,</a:t>
                      </a: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6)</a:t>
                      </a:r>
                      <a:b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</a:b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2 (0.3)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eorg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78 (11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,</a:t>
                      </a:r>
                      <a:r>
                        <a:rPr kumimoji="0" lang="en-US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8)</a:t>
                      </a:r>
                      <a:b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</a:br>
                      <a:endParaRPr kumimoji="0" lang="en-US" sz="1200" b="1" u="none" strike="noStrike" cap="none" normalizeH="0" baseline="0" dirty="0">
                        <a:ln>
                          <a:noFill/>
                        </a:ln>
                        <a:effectLst/>
                        <a:latin typeface="Georgia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26 (3</a:t>
                      </a: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,</a:t>
                      </a: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9)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14 (2</a:t>
                      </a: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,</a:t>
                      </a: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1)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effectLst/>
                        <a:latin typeface="Georgia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9 (1.4)</a:t>
                      </a:r>
                      <a:endParaRPr kumimoji="0" lang="en-US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Georgia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5201">
                <a:tc>
                  <a:txBody>
                    <a:bodyPr/>
                    <a:lstStyle/>
                    <a:p>
                      <a:pPr marL="90488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PGothic" pitchFamily="34" charset="-128"/>
                        </a:rPr>
                        <a:t>Психические расстройства</a:t>
                      </a:r>
                    </a:p>
                    <a:p>
                      <a:pPr marL="90488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Бессонница</a:t>
                      </a:r>
                      <a:endParaRPr kumimoji="0" lang="en-US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Georgia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17 (2</a:t>
                      </a:r>
                      <a:r>
                        <a:rPr kumimoji="0" lang="en-US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.6)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10 (1.5)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8 (1.2)</a:t>
                      </a:r>
                      <a:br>
                        <a:rPr kumimoji="0" lang="en-US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</a:br>
                      <a:r>
                        <a:rPr kumimoji="0" lang="en-US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5 (0.8)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696598573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310869" y="6550223"/>
            <a:ext cx="684076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1400" dirty="0" err="1">
                <a:cs typeface="Arial" panose="020B0604020202020204" pitchFamily="34" charset="0"/>
              </a:rPr>
              <a:t>Shorr</a:t>
            </a:r>
            <a:r>
              <a:rPr lang="en-GB" sz="1400" dirty="0">
                <a:cs typeface="Arial" panose="020B0604020202020204" pitchFamily="34" charset="0"/>
              </a:rPr>
              <a:t> EF, et al. AAC </a:t>
            </a:r>
            <a:r>
              <a:rPr lang="en-GB" sz="1400" dirty="0"/>
              <a:t>2015;59(2):864</a:t>
            </a:r>
            <a:r>
              <a:rPr lang="en-GB" sz="1400" dirty="0">
                <a:cs typeface="Arial" panose="020B0604020202020204" pitchFamily="34" charset="0"/>
                <a:sym typeface="Symbol" panose="05050102010706020507" pitchFamily="18" charset="2"/>
              </a:rPr>
              <a:t></a:t>
            </a:r>
            <a:r>
              <a:rPr lang="en-GB" sz="1400" dirty="0"/>
              <a:t>871.</a:t>
            </a:r>
            <a:endParaRPr lang="en-GB" sz="1400" dirty="0">
              <a:cs typeface="Arial" panose="020B060402020202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618486" y="153045"/>
            <a:ext cx="7907028" cy="34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lvl="0" defTabSz="914400" fontAlgn="auto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Частота нежелательных явлений 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Georgia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4765" y="6528196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Georgia" pitchFamily="18" charset="0"/>
              </a:rPr>
              <a:t>*P&lt;0</a:t>
            </a:r>
            <a:r>
              <a:rPr lang="ru-RU" sz="1400" dirty="0">
                <a:latin typeface="Georgia" pitchFamily="18" charset="0"/>
              </a:rPr>
              <a:t>,</a:t>
            </a:r>
            <a:r>
              <a:rPr lang="en-GB" sz="1400" dirty="0">
                <a:latin typeface="Georgia" pitchFamily="18" charset="0"/>
              </a:rPr>
              <a:t>05</a:t>
            </a:r>
          </a:p>
        </p:txBody>
      </p:sp>
      <p:sp>
        <p:nvSpPr>
          <p:cNvPr id="8" name="Нижний колонтитул 3">
            <a:extLst>
              <a:ext uri="{FF2B5EF4-FFF2-40B4-BE49-F238E27FC236}">
                <a16:creationId xmlns:a16="http://schemas.microsoft.com/office/drawing/2014/main" id="{35729148-2AED-4473-9481-75B010BB5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52320" y="0"/>
            <a:ext cx="1691680" cy="404664"/>
          </a:xfrm>
        </p:spPr>
        <p:txBody>
          <a:bodyPr/>
          <a:lstStyle/>
          <a:p>
            <a:r>
              <a:rPr lang="fr-FR" dirty="0"/>
              <a:t>RU-SIV-00007 05.2020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71711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Заголовок 1"/>
          <p:cNvSpPr>
            <a:spLocks noGrp="1"/>
          </p:cNvSpPr>
          <p:nvPr>
            <p:ph type="title"/>
          </p:nvPr>
        </p:nvSpPr>
        <p:spPr>
          <a:xfrm>
            <a:off x="395288" y="332383"/>
            <a:ext cx="8065144" cy="1368425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>
                <a:solidFill>
                  <a:srgbClr val="0E2E4E"/>
                </a:solidFill>
                <a:latin typeface="Georgia" pitchFamily="18" charset="0"/>
              </a:rPr>
              <a:t>Эффективность, безопасность и </a:t>
            </a:r>
            <a:r>
              <a:rPr lang="ru-RU" sz="2400" b="1" dirty="0" err="1">
                <a:solidFill>
                  <a:srgbClr val="0E2E4E"/>
                </a:solidFill>
                <a:latin typeface="Georgia" pitchFamily="18" charset="0"/>
              </a:rPr>
              <a:t>фармакокинетика</a:t>
            </a:r>
            <a:r>
              <a:rPr lang="ru-RU" sz="2400" b="1" dirty="0">
                <a:solidFill>
                  <a:srgbClr val="0E2E4E"/>
                </a:solidFill>
                <a:latin typeface="Georgia" pitchFamily="18" charset="0"/>
              </a:rPr>
              <a:t> </a:t>
            </a:r>
            <a:r>
              <a:rPr lang="ru-RU" sz="2400" b="1" dirty="0" err="1">
                <a:solidFill>
                  <a:srgbClr val="0E2E4E"/>
                </a:solidFill>
                <a:latin typeface="Georgia" pitchFamily="18" charset="0"/>
              </a:rPr>
              <a:t>Тедизолида</a:t>
            </a:r>
            <a:r>
              <a:rPr lang="ru-RU" sz="2400" b="1" dirty="0">
                <a:solidFill>
                  <a:srgbClr val="0E2E4E"/>
                </a:solidFill>
                <a:latin typeface="Georgia" pitchFamily="18" charset="0"/>
              </a:rPr>
              <a:t>, при сравнении с </a:t>
            </a:r>
            <a:r>
              <a:rPr lang="ru-RU" sz="2400" b="1" dirty="0" err="1">
                <a:solidFill>
                  <a:srgbClr val="0E2E4E"/>
                </a:solidFill>
                <a:latin typeface="Georgia" pitchFamily="18" charset="0"/>
              </a:rPr>
              <a:t>Линезолидом</a:t>
            </a:r>
            <a:r>
              <a:rPr lang="ru-RU" sz="2400" b="1" dirty="0">
                <a:solidFill>
                  <a:srgbClr val="0E2E4E"/>
                </a:solidFill>
                <a:latin typeface="Georgia" pitchFamily="18" charset="0"/>
              </a:rPr>
              <a:t>, в лечении больных с инфекцией кожи и мягких тканей в Японии</a:t>
            </a:r>
            <a:br>
              <a:rPr lang="ru-RU" sz="2000" b="1" dirty="0">
                <a:solidFill>
                  <a:srgbClr val="0B233C"/>
                </a:solidFill>
                <a:latin typeface="Georgia" pitchFamily="18" charset="0"/>
              </a:rPr>
            </a:br>
            <a:endParaRPr lang="ru-RU" sz="2000" dirty="0">
              <a:solidFill>
                <a:srgbClr val="0B233C"/>
              </a:solidFill>
            </a:endParaRPr>
          </a:p>
        </p:txBody>
      </p:sp>
      <p:graphicFrame>
        <p:nvGraphicFramePr>
          <p:cNvPr id="29698" name="Объект 4"/>
          <p:cNvGraphicFramePr>
            <a:graphicFrameLocks noGrp="1"/>
          </p:cNvGraphicFramePr>
          <p:nvPr>
            <p:ph sz="half" idx="1"/>
          </p:nvPr>
        </p:nvGraphicFramePr>
        <p:xfrm>
          <a:off x="488950" y="1363663"/>
          <a:ext cx="4421188" cy="463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r:id="rId4" imgW="4426080" imgH="4639458" progId="Excel.Sheet.8">
                  <p:embed/>
                </p:oleObj>
              </mc:Choice>
              <mc:Fallback>
                <p:oleObj r:id="rId4" imgW="4426080" imgH="4639458" progId="Excel.Sheet.8">
                  <p:embed/>
                  <p:pic>
                    <p:nvPicPr>
                      <p:cNvPr id="29698" name="Объект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" y="1363663"/>
                        <a:ext cx="4421188" cy="4633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Объект 3"/>
          <p:cNvSpPr>
            <a:spLocks noGrp="1"/>
          </p:cNvSpPr>
          <p:nvPr>
            <p:ph sz="half" idx="2"/>
          </p:nvPr>
        </p:nvSpPr>
        <p:spPr>
          <a:xfrm>
            <a:off x="4859338" y="1484313"/>
            <a:ext cx="3827462" cy="4465637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ru-RU" dirty="0" err="1"/>
              <a:t>Рандомизированное</a:t>
            </a:r>
            <a:r>
              <a:rPr lang="ru-RU" dirty="0"/>
              <a:t> исследование 3 фазы</a:t>
            </a:r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r>
              <a:rPr lang="ru-RU" dirty="0"/>
              <a:t>125 больных с ИКМТ – 200 мг </a:t>
            </a:r>
            <a:r>
              <a:rPr lang="ru-RU" dirty="0" err="1"/>
              <a:t>Тедизолида</a:t>
            </a:r>
            <a:r>
              <a:rPr lang="ru-RU" dirty="0"/>
              <a:t> один раз в сутки или 600 мг Линезолида дважды в сутки в течение 7-14 дней</a:t>
            </a:r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r>
              <a:rPr lang="ru-RU" dirty="0"/>
              <a:t>39 больных с </a:t>
            </a:r>
            <a:r>
              <a:rPr lang="en-US" dirty="0"/>
              <a:t>MRSA </a:t>
            </a:r>
            <a:r>
              <a:rPr lang="ru-RU" dirty="0"/>
              <a:t>бактериемией– в течение 7-21 дня </a:t>
            </a:r>
          </a:p>
          <a:p>
            <a:endParaRPr lang="ru-RU" dirty="0"/>
          </a:p>
        </p:txBody>
      </p:sp>
      <p:sp>
        <p:nvSpPr>
          <p:cNvPr id="29701" name="TextBox 5"/>
          <p:cNvSpPr txBox="1">
            <a:spLocks noChangeArrowheads="1"/>
          </p:cNvSpPr>
          <p:nvPr/>
        </p:nvSpPr>
        <p:spPr bwMode="auto">
          <a:xfrm>
            <a:off x="323850" y="6262688"/>
            <a:ext cx="85693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Hiroshige Mikamo, Yoshio Takesue, Yuji Iwamoto et al, J Infect Chemotherapy 2018, 24, 434-442</a:t>
            </a:r>
            <a:endParaRPr lang="ru-RU" sz="1600"/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id="{5FA1BFEE-3AAC-4B0F-9C43-09D0BEC09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52320" y="0"/>
            <a:ext cx="1691680" cy="404664"/>
          </a:xfrm>
        </p:spPr>
        <p:txBody>
          <a:bodyPr/>
          <a:lstStyle/>
          <a:p>
            <a:r>
              <a:rPr lang="fr-FR" b="1" dirty="0"/>
              <a:t>RU-SIV-00007 05.2020</a:t>
            </a:r>
            <a:endParaRPr lang="ru-RU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Заголовок 1"/>
          <p:cNvSpPr>
            <a:spLocks noGrp="1"/>
          </p:cNvSpPr>
          <p:nvPr>
            <p:ph type="title"/>
          </p:nvPr>
        </p:nvSpPr>
        <p:spPr>
          <a:xfrm>
            <a:off x="323528" y="764307"/>
            <a:ext cx="8640960" cy="1152525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0E2E4E"/>
                </a:solidFill>
                <a:latin typeface="Georgia" pitchFamily="18" charset="0"/>
              </a:rPr>
              <a:t>Эффективность, безопасность и </a:t>
            </a:r>
            <a:r>
              <a:rPr lang="ru-RU" sz="2400" b="1" dirty="0" err="1">
                <a:solidFill>
                  <a:srgbClr val="0E2E4E"/>
                </a:solidFill>
                <a:latin typeface="Georgia" pitchFamily="18" charset="0"/>
              </a:rPr>
              <a:t>фармакокинетика</a:t>
            </a:r>
            <a:r>
              <a:rPr lang="ru-RU" sz="2400" b="1" dirty="0">
                <a:solidFill>
                  <a:srgbClr val="0E2E4E"/>
                </a:solidFill>
                <a:latin typeface="Georgia" pitchFamily="18" charset="0"/>
              </a:rPr>
              <a:t> </a:t>
            </a:r>
            <a:r>
              <a:rPr lang="ru-RU" sz="2400" b="1" dirty="0" err="1">
                <a:solidFill>
                  <a:srgbClr val="0E2E4E"/>
                </a:solidFill>
                <a:latin typeface="Georgia" pitchFamily="18" charset="0"/>
              </a:rPr>
              <a:t>Тедизолида</a:t>
            </a:r>
            <a:r>
              <a:rPr lang="ru-RU" sz="2400" b="1" dirty="0">
                <a:solidFill>
                  <a:srgbClr val="0E2E4E"/>
                </a:solidFill>
                <a:latin typeface="Georgia" pitchFamily="18" charset="0"/>
              </a:rPr>
              <a:t>, при сравнении с </a:t>
            </a:r>
            <a:r>
              <a:rPr lang="ru-RU" sz="2400" b="1" dirty="0" err="1">
                <a:solidFill>
                  <a:srgbClr val="0E2E4E"/>
                </a:solidFill>
                <a:latin typeface="Georgia" pitchFamily="18" charset="0"/>
              </a:rPr>
              <a:t>Линезолидом</a:t>
            </a:r>
            <a:r>
              <a:rPr lang="ru-RU" sz="2400" b="1" dirty="0">
                <a:solidFill>
                  <a:srgbClr val="0E2E4E"/>
                </a:solidFill>
                <a:latin typeface="Georgia" pitchFamily="18" charset="0"/>
              </a:rPr>
              <a:t>, в лечении больных с инфекцией кожи и мягких тканей в Японии</a:t>
            </a:r>
            <a:br>
              <a:rPr lang="ru-RU" sz="2400" b="1" dirty="0">
                <a:solidFill>
                  <a:srgbClr val="0B233C"/>
                </a:solidFill>
                <a:latin typeface="Georgia" pitchFamily="18" charset="0"/>
              </a:rPr>
            </a:br>
            <a:endParaRPr lang="ru-RU" sz="2400" dirty="0">
              <a:solidFill>
                <a:srgbClr val="0B233C"/>
              </a:solidFill>
              <a:latin typeface="Georgia" pitchFamily="18" charset="0"/>
            </a:endParaRPr>
          </a:p>
        </p:txBody>
      </p:sp>
      <p:graphicFrame>
        <p:nvGraphicFramePr>
          <p:cNvPr id="3072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8136519"/>
              </p:ext>
            </p:extLst>
          </p:nvPr>
        </p:nvGraphicFramePr>
        <p:xfrm>
          <a:off x="406400" y="1700808"/>
          <a:ext cx="8248650" cy="477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r:id="rId4" imgW="8248603" imgH="4779678" progId="Excel.Sheet.8">
                  <p:embed/>
                </p:oleObj>
              </mc:Choice>
              <mc:Fallback>
                <p:oleObj r:id="rId4" imgW="8248603" imgH="4779678" progId="Excel.Sheet.8">
                  <p:embed/>
                  <p:pic>
                    <p:nvPicPr>
                      <p:cNvPr id="30722" name="Объект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700808"/>
                        <a:ext cx="8248650" cy="4779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250825" y="6475239"/>
            <a:ext cx="87137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Hiroshige Mikamo, Yoshio Takesue, Yuji Iwamoto et al, J Infect Chemotherapy 2018, 24, 434-442</a:t>
            </a:r>
            <a:endParaRPr lang="ru-RU" sz="160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3">
            <a:extLst>
              <a:ext uri="{FF2B5EF4-FFF2-40B4-BE49-F238E27FC236}">
                <a16:creationId xmlns:a16="http://schemas.microsoft.com/office/drawing/2014/main" id="{F1AB7B69-B08D-449B-AD3D-F5C42446B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52320" y="0"/>
            <a:ext cx="1691680" cy="404664"/>
          </a:xfrm>
        </p:spPr>
        <p:txBody>
          <a:bodyPr/>
          <a:lstStyle/>
          <a:p>
            <a:r>
              <a:rPr lang="fr-FR" dirty="0"/>
              <a:t>RU-SIV-00007 05.2020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2"/>
          <p:cNvSpPr>
            <a:spLocks noGrp="1"/>
          </p:cNvSpPr>
          <p:nvPr>
            <p:ph type="title"/>
          </p:nvPr>
        </p:nvSpPr>
        <p:spPr>
          <a:xfrm>
            <a:off x="899592" y="2287529"/>
            <a:ext cx="7595120" cy="136815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Рекомендации по лечению инфекций кожи и мягких тканей</a:t>
            </a:r>
            <a:endParaRPr lang="en-GB" sz="2800" dirty="0">
              <a:solidFill>
                <a:schemeClr val="tx2">
                  <a:lumMod val="50000"/>
                </a:schemeClr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50180" name="Прямоугольник 2"/>
          <p:cNvSpPr>
            <a:spLocks noChangeArrowheads="1"/>
          </p:cNvSpPr>
          <p:nvPr/>
        </p:nvSpPr>
        <p:spPr bwMode="auto">
          <a:xfrm>
            <a:off x="7192963" y="6573838"/>
            <a:ext cx="17573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t"/>
            <a:r>
              <a:rPr lang="en-US" sz="1000">
                <a:solidFill>
                  <a:schemeClr val="bg1"/>
                </a:solidFill>
              </a:rPr>
              <a:t>L.RU.MA.GM.08.2016.0938</a:t>
            </a:r>
          </a:p>
        </p:txBody>
      </p:sp>
      <p:sp>
        <p:nvSpPr>
          <p:cNvPr id="5" name="Нижний колонтитул 3">
            <a:extLst>
              <a:ext uri="{FF2B5EF4-FFF2-40B4-BE49-F238E27FC236}">
                <a16:creationId xmlns:a16="http://schemas.microsoft.com/office/drawing/2014/main" id="{8F859BFC-30C2-4613-A27E-2DDE7E039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52320" y="0"/>
            <a:ext cx="1691680" cy="404664"/>
          </a:xfrm>
        </p:spPr>
        <p:txBody>
          <a:bodyPr/>
          <a:lstStyle/>
          <a:p>
            <a:r>
              <a:rPr lang="fr-FR" dirty="0"/>
              <a:t>RU-SIV-00007 05.2020</a:t>
            </a:r>
            <a:endParaRPr lang="ru-RU" dirty="0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7969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Рекомендации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IDSA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по лечению инфекций кожи,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201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4 г</a:t>
            </a:r>
            <a:br>
              <a:rPr lang="ru-RU" sz="24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</a:br>
            <a:endParaRPr lang="ru-RU" sz="2400" b="1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970037002"/>
              </p:ext>
            </p:extLst>
          </p:nvPr>
        </p:nvGraphicFramePr>
        <p:xfrm>
          <a:off x="177800" y="848691"/>
          <a:ext cx="7072363" cy="564360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1677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6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4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742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7047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Georgia" pitchFamily="18" charset="0"/>
                        </a:rPr>
                        <a:t>Негнойные инфекции</a:t>
                      </a:r>
                      <a:endParaRPr lang="ru-RU" sz="1800" b="1" dirty="0">
                        <a:latin typeface="Georgia" pitchFamily="18" charset="0"/>
                      </a:endParaRPr>
                    </a:p>
                  </a:txBody>
                  <a:tcPr>
                    <a:solidFill>
                      <a:srgbClr val="C7636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Georgia" pitchFamily="18" charset="0"/>
                        </a:rPr>
                        <a:t>Воспаление подкожной клетчатки</a:t>
                      </a:r>
                      <a:r>
                        <a:rPr lang="en-GB" sz="1600" dirty="0">
                          <a:latin typeface="Georgia" pitchFamily="18" charset="0"/>
                        </a:rPr>
                        <a:t>/</a:t>
                      </a:r>
                      <a:br>
                        <a:rPr lang="ru-RU" sz="1600" dirty="0">
                          <a:latin typeface="Georgia" pitchFamily="18" charset="0"/>
                        </a:rPr>
                      </a:br>
                      <a:r>
                        <a:rPr lang="ru-RU" sz="1600" dirty="0">
                          <a:latin typeface="Georgia" pitchFamily="18" charset="0"/>
                        </a:rPr>
                        <a:t>Рожистое воспаление</a:t>
                      </a:r>
                      <a:endParaRPr lang="en-GB" sz="1600" b="1" dirty="0">
                        <a:latin typeface="Georgia" pitchFamily="18" charset="0"/>
                      </a:endParaRPr>
                    </a:p>
                  </a:txBody>
                  <a:tcPr>
                    <a:solidFill>
                      <a:srgbClr val="C7636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4665">
                <a:tc>
                  <a:txBody>
                    <a:bodyPr/>
                    <a:lstStyle/>
                    <a:p>
                      <a:pPr marL="0" marR="0" indent="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Georgia" pitchFamily="18" charset="0"/>
                        </a:rPr>
                        <a:t>Оценка степени тяжести симптомов</a:t>
                      </a:r>
                    </a:p>
                    <a:p>
                      <a:pPr marL="0" marR="0" indent="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latin typeface="Georgia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Georgia" pitchFamily="18" charset="0"/>
                        </a:rPr>
                        <a:t>Легкая</a:t>
                      </a:r>
                    </a:p>
                    <a:p>
                      <a:pPr algn="ctr"/>
                      <a:endParaRPr lang="ru-RU" sz="1200" dirty="0">
                        <a:latin typeface="Georgia" pitchFamily="18" charset="0"/>
                      </a:endParaRPr>
                    </a:p>
                    <a:p>
                      <a:pPr algn="l"/>
                      <a:r>
                        <a:rPr lang="ru-RU" sz="1200" dirty="0">
                          <a:latin typeface="Georgia" pitchFamily="18" charset="0"/>
                        </a:rPr>
                        <a:t>Типичный </a:t>
                      </a:r>
                      <a:r>
                        <a:rPr lang="ru-RU" sz="1200" dirty="0" err="1">
                          <a:latin typeface="Georgia" pitchFamily="18" charset="0"/>
                        </a:rPr>
                        <a:t>целлюлит</a:t>
                      </a:r>
                      <a:r>
                        <a:rPr lang="ru-RU" sz="1200" dirty="0">
                          <a:latin typeface="Georgia" pitchFamily="18" charset="0"/>
                        </a:rPr>
                        <a:t>/</a:t>
                      </a:r>
                    </a:p>
                    <a:p>
                      <a:pPr algn="l"/>
                      <a:r>
                        <a:rPr lang="ru-RU" sz="1200" dirty="0">
                          <a:latin typeface="Georgia" pitchFamily="18" charset="0"/>
                        </a:rPr>
                        <a:t>рожа  без признаков нагноения</a:t>
                      </a:r>
                      <a:endParaRPr lang="ru-RU" sz="1200" b="1" dirty="0">
                        <a:solidFill>
                          <a:srgbClr val="00B050"/>
                        </a:solidFill>
                        <a:latin typeface="Georgia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Georgia" pitchFamily="18" charset="0"/>
                        </a:rPr>
                        <a:t>Умеренная</a:t>
                      </a:r>
                    </a:p>
                    <a:p>
                      <a:pPr algn="ctr"/>
                      <a:endParaRPr lang="ru-RU" sz="1200" dirty="0">
                        <a:latin typeface="Georgia" pitchFamily="18" charset="0"/>
                      </a:endParaRPr>
                    </a:p>
                    <a:p>
                      <a:pPr algn="l"/>
                      <a:r>
                        <a:rPr lang="ru-RU" sz="1200" dirty="0">
                          <a:latin typeface="Georgia" pitchFamily="18" charset="0"/>
                        </a:rPr>
                        <a:t>Наличие системных признаков инфекции</a:t>
                      </a:r>
                      <a:endParaRPr lang="ru-RU" sz="1200" b="1" dirty="0">
                        <a:solidFill>
                          <a:srgbClr val="FFFF00"/>
                        </a:solidFill>
                        <a:latin typeface="Georgia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latin typeface="Georgia" pitchFamily="18" charset="0"/>
                        </a:rPr>
                        <a:t>     Тяжелая</a:t>
                      </a:r>
                    </a:p>
                    <a:p>
                      <a:pPr algn="ctr"/>
                      <a:endParaRPr lang="ru-RU" sz="1200" b="1" dirty="0">
                        <a:latin typeface="Georgia" pitchFamily="18" charset="0"/>
                      </a:endParaRPr>
                    </a:p>
                    <a:p>
                      <a:pPr marL="171450" marR="0" indent="-17145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ru-RU" sz="1200" dirty="0">
                          <a:latin typeface="Georgia" pitchFamily="18" charset="0"/>
                        </a:rPr>
                        <a:t>неэффективность </a:t>
                      </a:r>
                      <a:r>
                        <a:rPr lang="ru-RU" sz="1200" dirty="0" err="1">
                          <a:latin typeface="Georgia" pitchFamily="18" charset="0"/>
                        </a:rPr>
                        <a:t>перорального</a:t>
                      </a:r>
                      <a:r>
                        <a:rPr lang="ru-RU" sz="1200" dirty="0">
                          <a:latin typeface="Georgia" pitchFamily="18" charset="0"/>
                        </a:rPr>
                        <a:t> приема антибиотиков</a:t>
                      </a:r>
                    </a:p>
                    <a:p>
                      <a:pPr marL="171450" marR="0" indent="-17145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ru-RU" sz="1200" dirty="0">
                          <a:latin typeface="Georgia" pitchFamily="18" charset="0"/>
                        </a:rPr>
                        <a:t>системные проявления инфекции</a:t>
                      </a:r>
                    </a:p>
                    <a:p>
                      <a:pPr marL="171450" marR="0" indent="-17145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ru-RU" sz="1200" dirty="0">
                          <a:latin typeface="Georgia" pitchFamily="18" charset="0"/>
                        </a:rPr>
                        <a:t>при иммунодефиците </a:t>
                      </a:r>
                    </a:p>
                    <a:p>
                      <a:pPr marL="171450" marR="0" indent="-17145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ru-RU" sz="1200" dirty="0">
                          <a:latin typeface="Georgia" pitchFamily="18" charset="0"/>
                        </a:rPr>
                        <a:t>клинические признаки более глубокого поражения</a:t>
                      </a:r>
                      <a:r>
                        <a:rPr lang="ru-RU" sz="1200" baseline="0" dirty="0">
                          <a:latin typeface="Georgia" pitchFamily="18" charset="0"/>
                        </a:rPr>
                        <a:t> </a:t>
                      </a:r>
                      <a:r>
                        <a:rPr lang="ru-RU" sz="1100" baseline="0" dirty="0">
                          <a:latin typeface="Georgia" pitchFamily="18" charset="0"/>
                        </a:rPr>
                        <a:t>(</a:t>
                      </a:r>
                      <a:r>
                        <a:rPr lang="ru-RU" sz="1100" dirty="0" err="1">
                          <a:latin typeface="Georgia" pitchFamily="18" charset="0"/>
                        </a:rPr>
                        <a:t>вулдыри</a:t>
                      </a:r>
                      <a:r>
                        <a:rPr lang="ru-RU" sz="1100" dirty="0">
                          <a:latin typeface="Georgia" pitchFamily="18" charset="0"/>
                        </a:rPr>
                        <a:t>, шелушение кожи</a:t>
                      </a:r>
                      <a:r>
                        <a:rPr lang="en-GB" sz="1100" dirty="0">
                          <a:latin typeface="Georgia" pitchFamily="18" charset="0"/>
                        </a:rPr>
                        <a:t>, </a:t>
                      </a:r>
                      <a:r>
                        <a:rPr lang="ru-RU" sz="1100" dirty="0">
                          <a:latin typeface="Georgia" pitchFamily="18" charset="0"/>
                        </a:rPr>
                        <a:t>гипотензия, или признаки</a:t>
                      </a:r>
                      <a:r>
                        <a:rPr lang="en-GB" sz="1100" dirty="0">
                          <a:latin typeface="Georgia" pitchFamily="18" charset="0"/>
                        </a:rPr>
                        <a:t> </a:t>
                      </a:r>
                      <a:r>
                        <a:rPr lang="ru-RU" sz="1100" dirty="0">
                          <a:latin typeface="Georgia" pitchFamily="18" charset="0"/>
                        </a:rPr>
                        <a:t>органной</a:t>
                      </a:r>
                      <a:endParaRPr lang="ru-RU" sz="1100" b="1" dirty="0">
                        <a:latin typeface="Georgia" pitchFamily="18" charset="0"/>
                      </a:endParaRPr>
                    </a:p>
                    <a:p>
                      <a:pPr algn="l"/>
                      <a:r>
                        <a:rPr lang="ru-RU" sz="1100" dirty="0">
                          <a:latin typeface="Georgia" pitchFamily="18" charset="0"/>
                        </a:rPr>
                        <a:t>    дисфункции)</a:t>
                      </a:r>
                      <a:endParaRPr lang="ru-RU" sz="1100" b="1" dirty="0">
                        <a:latin typeface="Georgia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9645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Georgia" pitchFamily="18" charset="0"/>
                        </a:rPr>
                        <a:t>Бактериологическая </a:t>
                      </a:r>
                    </a:p>
                    <a:p>
                      <a:r>
                        <a:rPr lang="ru-RU" sz="1200" b="1" dirty="0">
                          <a:latin typeface="Georgia" pitchFamily="18" charset="0"/>
                        </a:rPr>
                        <a:t>оценка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Georgia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Georgia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Courier New" panose="02070309020205020404" pitchFamily="49" charset="0"/>
                        <a:buChar char="o"/>
                      </a:pPr>
                      <a:r>
                        <a:rPr lang="ru-RU" sz="1200" b="1" dirty="0">
                          <a:latin typeface="Georgia" pitchFamily="18" charset="0"/>
                        </a:rPr>
                        <a:t>Хирургическая обработка раны</a:t>
                      </a:r>
                      <a:endParaRPr lang="en-GB" sz="1200" b="1" dirty="0">
                        <a:latin typeface="Georgia" pitchFamily="18" charset="0"/>
                      </a:endParaRPr>
                    </a:p>
                    <a:p>
                      <a:pPr marL="171450" indent="-171450" algn="l">
                        <a:buFont typeface="Courier New" panose="02070309020205020404" pitchFamily="49" charset="0"/>
                        <a:buChar char="o"/>
                      </a:pPr>
                      <a:r>
                        <a:rPr lang="ru-RU" sz="1200" b="1" dirty="0">
                          <a:latin typeface="Georgia" pitchFamily="18" charset="0"/>
                        </a:rPr>
                        <a:t>Посев на флору и </a:t>
                      </a:r>
                    </a:p>
                    <a:p>
                      <a:pPr algn="l"/>
                      <a:r>
                        <a:rPr lang="ru-RU" sz="1200" b="1" dirty="0">
                          <a:latin typeface="Georgia" pitchFamily="18" charset="0"/>
                        </a:rPr>
                        <a:t>    чувствительность к     антибиотикам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2244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Georgia" pitchFamily="18" charset="0"/>
                        </a:rPr>
                        <a:t>Выбор </a:t>
                      </a:r>
                    </a:p>
                    <a:p>
                      <a:r>
                        <a:rPr lang="ru-RU" sz="1200" b="1" dirty="0">
                          <a:latin typeface="Georgia" pitchFamily="18" charset="0"/>
                        </a:rPr>
                        <a:t>антибиотиков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Georgia" pitchFamily="18" charset="0"/>
                        </a:rPr>
                        <a:t>Эмпирическая</a:t>
                      </a:r>
                    </a:p>
                    <a:p>
                      <a:r>
                        <a:rPr lang="ru-RU" sz="1200" dirty="0" err="1">
                          <a:latin typeface="Georgia" pitchFamily="18" charset="0"/>
                        </a:rPr>
                        <a:t>антибиотико</a:t>
                      </a:r>
                      <a:endParaRPr lang="ru-RU" sz="1200" dirty="0">
                        <a:latin typeface="Georgia" pitchFamily="18" charset="0"/>
                      </a:endParaRPr>
                    </a:p>
                    <a:p>
                      <a:r>
                        <a:rPr lang="ru-RU" sz="1200" dirty="0">
                          <a:latin typeface="Georgia" pitchFamily="18" charset="0"/>
                        </a:rPr>
                        <a:t>терапия</a:t>
                      </a:r>
                    </a:p>
                    <a:p>
                      <a:r>
                        <a:rPr lang="ru-RU" sz="1200" baseline="0" dirty="0">
                          <a:latin typeface="Georgia" pitchFamily="18" charset="0"/>
                        </a:rPr>
                        <a:t>с активностью против стрептококков</a:t>
                      </a:r>
                      <a:endParaRPr lang="ru-RU" sz="1200" dirty="0">
                        <a:latin typeface="Georgia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Georgia" pitchFamily="18" charset="0"/>
                        </a:rPr>
                        <a:t>-Эмпирическая</a:t>
                      </a:r>
                    </a:p>
                    <a:p>
                      <a:r>
                        <a:rPr lang="ru-RU" sz="1200" dirty="0" err="1">
                          <a:latin typeface="Georgia" pitchFamily="18" charset="0"/>
                        </a:rPr>
                        <a:t>антибиотико</a:t>
                      </a:r>
                      <a:endParaRPr lang="ru-RU" sz="1200" dirty="0">
                        <a:latin typeface="Georgia" pitchFamily="18" charset="0"/>
                      </a:endParaRPr>
                    </a:p>
                    <a:p>
                      <a:r>
                        <a:rPr lang="ru-RU" sz="1200" dirty="0">
                          <a:latin typeface="Georgia" pitchFamily="18" charset="0"/>
                        </a:rPr>
                        <a:t>терапия</a:t>
                      </a:r>
                    </a:p>
                    <a:p>
                      <a:r>
                        <a:rPr lang="ru-RU" sz="1200" dirty="0">
                          <a:latin typeface="Georgia" pitchFamily="18" charset="0"/>
                        </a:rPr>
                        <a:t>-</a:t>
                      </a:r>
                      <a:r>
                        <a:rPr lang="ru-RU" sz="1200" dirty="0" err="1">
                          <a:latin typeface="Georgia" pitchFamily="18" charset="0"/>
                        </a:rPr>
                        <a:t>Парентерально</a:t>
                      </a:r>
                      <a:endParaRPr lang="ru-RU" sz="1200" dirty="0">
                        <a:latin typeface="Georgia" pitchFamily="18" charset="0"/>
                      </a:endParaRPr>
                    </a:p>
                    <a:p>
                      <a:r>
                        <a:rPr lang="ru-RU" sz="1200" dirty="0">
                          <a:latin typeface="Georgia" pitchFamily="18" charset="0"/>
                        </a:rPr>
                        <a:t>-Анти-</a:t>
                      </a:r>
                      <a:r>
                        <a:rPr lang="en-US" sz="1200" dirty="0">
                          <a:latin typeface="Georgia" pitchFamily="18" charset="0"/>
                        </a:rPr>
                        <a:t>MRSA </a:t>
                      </a:r>
                      <a:r>
                        <a:rPr lang="ru-RU" sz="1200" dirty="0">
                          <a:latin typeface="Georgia" pitchFamily="18" charset="0"/>
                        </a:rPr>
                        <a:t>при</a:t>
                      </a:r>
                      <a:r>
                        <a:rPr lang="ru-RU" sz="1200" baseline="0" dirty="0">
                          <a:latin typeface="Georgia" pitchFamily="18" charset="0"/>
                        </a:rPr>
                        <a:t> наличии факторов риска</a:t>
                      </a:r>
                      <a:endParaRPr lang="ru-RU" sz="1200" dirty="0">
                        <a:latin typeface="Georgia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Georgia" pitchFamily="18" charset="0"/>
                        </a:rPr>
                        <a:t>Эмпирическая </a:t>
                      </a:r>
                    </a:p>
                    <a:p>
                      <a:r>
                        <a:rPr lang="ru-RU" sz="1200" b="1" dirty="0" err="1">
                          <a:latin typeface="Georgia" pitchFamily="18" charset="0"/>
                        </a:rPr>
                        <a:t>Антибиотикотерапия</a:t>
                      </a:r>
                      <a:endParaRPr lang="ru-RU" sz="1200" b="1" dirty="0">
                        <a:latin typeface="Georgia" pitchFamily="18" charset="0"/>
                      </a:endParaRPr>
                    </a:p>
                    <a:p>
                      <a:endParaRPr lang="en-GB" sz="1200" b="1" dirty="0">
                        <a:latin typeface="Georgia" pitchFamily="18" charset="0"/>
                      </a:endParaRPr>
                    </a:p>
                    <a:p>
                      <a:r>
                        <a:rPr lang="ru-RU" sz="1050" b="0" dirty="0">
                          <a:latin typeface="Georgia" pitchFamily="18" charset="0"/>
                        </a:rPr>
                        <a:t>ВАНКОМИЦИН</a:t>
                      </a:r>
                      <a:r>
                        <a:rPr lang="en-GB" sz="1050" b="0" dirty="0">
                          <a:latin typeface="Georgia" pitchFamily="18" charset="0"/>
                        </a:rPr>
                        <a:t> + </a:t>
                      </a:r>
                      <a:endParaRPr lang="ru-RU" sz="1050" b="0" dirty="0">
                        <a:latin typeface="Georgia" pitchFamily="18" charset="0"/>
                      </a:endParaRPr>
                    </a:p>
                    <a:p>
                      <a:r>
                        <a:rPr lang="ru-RU" sz="1050" b="0" dirty="0">
                          <a:latin typeface="Georgia" pitchFamily="18" charset="0"/>
                        </a:rPr>
                        <a:t>ПИПЕРАЦИЛЛИН</a:t>
                      </a:r>
                      <a:r>
                        <a:rPr lang="en-GB" sz="1050" b="0" dirty="0">
                          <a:latin typeface="Georgia" pitchFamily="18" charset="0"/>
                        </a:rPr>
                        <a:t>/</a:t>
                      </a:r>
                      <a:r>
                        <a:rPr lang="ru-RU" sz="1050" b="0" dirty="0">
                          <a:latin typeface="Georgia" pitchFamily="18" charset="0"/>
                        </a:rPr>
                        <a:t>ТАЗОБАКТАМ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7493000" y="1535113"/>
            <a:ext cx="1473200" cy="193992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chemeClr val="tx2"/>
                </a:solidFill>
              </a:rPr>
              <a:t>Исключить некротический </a:t>
            </a:r>
            <a:r>
              <a:rPr lang="ru-RU" sz="1200" b="1" dirty="0" err="1">
                <a:solidFill>
                  <a:schemeClr val="tx2"/>
                </a:solidFill>
              </a:rPr>
              <a:t>фасциит</a:t>
            </a:r>
            <a:endParaRPr lang="ru-RU" sz="1200" b="1" dirty="0">
              <a:solidFill>
                <a:schemeClr val="tx2"/>
              </a:solidFill>
            </a:endParaRPr>
          </a:p>
          <a:p>
            <a:pPr algn="ctr">
              <a:defRPr/>
            </a:pPr>
            <a:endParaRPr lang="ru-RU" sz="1200" b="1" dirty="0">
              <a:solidFill>
                <a:schemeClr val="tx2"/>
              </a:solidFill>
            </a:endParaRPr>
          </a:p>
          <a:p>
            <a:pPr algn="ctr">
              <a:defRPr/>
            </a:pPr>
            <a:r>
              <a:rPr lang="en-GB" sz="1200" b="1" dirty="0">
                <a:solidFill>
                  <a:schemeClr val="tx2"/>
                </a:solidFill>
              </a:rPr>
              <a:t> </a:t>
            </a:r>
            <a:r>
              <a:rPr lang="ru-RU" sz="1200" b="1" dirty="0">
                <a:solidFill>
                  <a:srgbClr val="C00000"/>
                </a:solidFill>
              </a:rPr>
              <a:t>проверить на наличие</a:t>
            </a:r>
            <a:r>
              <a:rPr lang="en-GB" sz="1200" b="1" dirty="0">
                <a:solidFill>
                  <a:srgbClr val="C00000"/>
                </a:solidFill>
              </a:rPr>
              <a:t>:</a:t>
            </a:r>
          </a:p>
          <a:p>
            <a:pPr algn="ctr">
              <a:defRPr/>
            </a:pPr>
            <a:r>
              <a:rPr lang="ru-RU" sz="1200" dirty="0">
                <a:solidFill>
                  <a:srgbClr val="C00000"/>
                </a:solidFill>
              </a:rPr>
              <a:t>боли</a:t>
            </a:r>
            <a:r>
              <a:rPr lang="en-GB" sz="1200" dirty="0">
                <a:solidFill>
                  <a:srgbClr val="C00000"/>
                </a:solidFill>
              </a:rPr>
              <a:t>, </a:t>
            </a:r>
            <a:r>
              <a:rPr lang="ru-RU" sz="1200" dirty="0">
                <a:solidFill>
                  <a:srgbClr val="C00000"/>
                </a:solidFill>
              </a:rPr>
              <a:t>глубокого отека</a:t>
            </a:r>
            <a:r>
              <a:rPr lang="en-GB" sz="1200" dirty="0">
                <a:solidFill>
                  <a:srgbClr val="C00000"/>
                </a:solidFill>
              </a:rPr>
              <a:t>, </a:t>
            </a:r>
            <a:r>
              <a:rPr lang="ru-RU" sz="1200" dirty="0">
                <a:solidFill>
                  <a:srgbClr val="C00000"/>
                </a:solidFill>
              </a:rPr>
              <a:t>системной токсичности</a:t>
            </a:r>
            <a:r>
              <a:rPr lang="en-GB" sz="1200" dirty="0">
                <a:solidFill>
                  <a:srgbClr val="C00000"/>
                </a:solidFill>
              </a:rPr>
              <a:t>, </a:t>
            </a:r>
            <a:r>
              <a:rPr lang="ru-RU" sz="1200" dirty="0">
                <a:solidFill>
                  <a:srgbClr val="C00000"/>
                </a:solidFill>
              </a:rPr>
              <a:t>газообразования</a:t>
            </a:r>
            <a:endParaRPr lang="en-GB" sz="1200" b="1" dirty="0">
              <a:solidFill>
                <a:srgbClr val="C00000"/>
              </a:solidFill>
            </a:endParaRPr>
          </a:p>
        </p:txBody>
      </p:sp>
      <p:sp>
        <p:nvSpPr>
          <p:cNvPr id="20" name="Right Arrow 12"/>
          <p:cNvSpPr/>
          <p:nvPr/>
        </p:nvSpPr>
        <p:spPr>
          <a:xfrm>
            <a:off x="6215063" y="1714501"/>
            <a:ext cx="1093241" cy="202332"/>
          </a:xfrm>
          <a:prstGeom prst="rightArrow">
            <a:avLst/>
          </a:prstGeom>
          <a:solidFill>
            <a:srgbClr val="C7636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1206" name="Rectangle 18"/>
          <p:cNvSpPr>
            <a:spLocks noChangeArrowheads="1"/>
          </p:cNvSpPr>
          <p:nvPr/>
        </p:nvSpPr>
        <p:spPr bwMode="auto">
          <a:xfrm>
            <a:off x="2851150" y="6489700"/>
            <a:ext cx="422116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73125"/>
            <a:r>
              <a:rPr lang="fr-FR" sz="1000" dirty="0">
                <a:solidFill>
                  <a:schemeClr val="bg1"/>
                </a:solidFill>
              </a:rPr>
              <a:t>Stevens DL, et al. Clin Infect Dis 2014;</a:t>
            </a:r>
            <a:r>
              <a:rPr lang="en-GB" sz="1000" dirty="0">
                <a:solidFill>
                  <a:schemeClr val="bg1"/>
                </a:solidFill>
              </a:rPr>
              <a:t>59(2):e10‒52.</a:t>
            </a:r>
          </a:p>
          <a:p>
            <a:pPr defTabSz="873125"/>
            <a:r>
              <a:rPr lang="en-GB" sz="1000" dirty="0">
                <a:solidFill>
                  <a:schemeClr val="bg1"/>
                </a:solidFill>
              </a:rPr>
              <a:t>Wilson SE, et al. Am J </a:t>
            </a:r>
            <a:r>
              <a:rPr lang="en-GB" sz="1000" dirty="0" err="1">
                <a:solidFill>
                  <a:schemeClr val="bg1"/>
                </a:solidFill>
              </a:rPr>
              <a:t>Surg</a:t>
            </a:r>
            <a:r>
              <a:rPr lang="en-GB" sz="1000" dirty="0">
                <a:solidFill>
                  <a:schemeClr val="bg1"/>
                </a:solidFill>
              </a:rPr>
              <a:t> 2003;185(4):369‒375.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F9165B27-F8A0-4075-B4F0-B08169987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88" y="6428409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20688"/>
            <a:r>
              <a:rPr lang="en-GB" altLang="en-US" sz="1200" dirty="0">
                <a:ea typeface="MS PGothic" pitchFamily="34" charset="-128"/>
                <a:sym typeface="Symbol" pitchFamily="18" charset="2"/>
              </a:rPr>
              <a:t>IDSA Guidelines for the Diagnosis and Management of Skin and Soft Tissue Infections: 2014 </a:t>
            </a:r>
            <a:endParaRPr lang="en-US" altLang="en-US" sz="1200" dirty="0">
              <a:ea typeface="MS PGothic" pitchFamily="34" charset="-12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4C793C-1D41-4FC8-B613-C585A4085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9165" y="0"/>
            <a:ext cx="1694835" cy="40237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/>
          </p:cNvGraphicFramePr>
          <p:nvPr/>
        </p:nvGraphicFramePr>
        <p:xfrm>
          <a:off x="285721" y="836713"/>
          <a:ext cx="8501120" cy="56243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2198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2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27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978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3344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Georgia" pitchFamily="18" charset="0"/>
                        </a:rPr>
                        <a:t>Гнойные инфекции</a:t>
                      </a:r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>
                    <a:solidFill>
                      <a:srgbClr val="C7636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latin typeface="Georgia" pitchFamily="18" charset="0"/>
                        </a:rPr>
                        <a:t>Абсцесс</a:t>
                      </a:r>
                      <a:endParaRPr lang="en-GB" sz="2800" b="1" dirty="0">
                        <a:latin typeface="Georgia" pitchFamily="18" charset="0"/>
                      </a:endParaRPr>
                    </a:p>
                  </a:txBody>
                  <a:tcPr>
                    <a:solidFill>
                      <a:srgbClr val="C7636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0444">
                <a:tc>
                  <a:txBody>
                    <a:bodyPr/>
                    <a:lstStyle/>
                    <a:p>
                      <a:pPr marL="0" marR="0" indent="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Georgia" pitchFamily="18" charset="0"/>
                        </a:rPr>
                        <a:t>Оценка степени тяжести симптомов</a:t>
                      </a:r>
                    </a:p>
                    <a:p>
                      <a:pPr marL="0" marR="0" indent="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latin typeface="Georgia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Georgia" pitchFamily="18" charset="0"/>
                        </a:rPr>
                        <a:t>Легкая</a:t>
                      </a:r>
                    </a:p>
                    <a:p>
                      <a:pPr algn="ctr"/>
                      <a:endParaRPr lang="ru-RU" sz="1600" dirty="0">
                        <a:latin typeface="Georgia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Georgia" pitchFamily="18" charset="0"/>
                        </a:rPr>
                        <a:t>Умеренная</a:t>
                      </a:r>
                    </a:p>
                    <a:p>
                      <a:pPr algn="ctr"/>
                      <a:endParaRPr lang="ru-RU" sz="1200" dirty="0">
                        <a:latin typeface="Georgia" pitchFamily="18" charset="0"/>
                      </a:endParaRPr>
                    </a:p>
                    <a:p>
                      <a:pPr algn="l"/>
                      <a:r>
                        <a:rPr lang="ru-RU" sz="1200" dirty="0">
                          <a:latin typeface="Georgia" pitchFamily="18" charset="0"/>
                        </a:rPr>
                        <a:t>Наличие системных признаков инфекции</a:t>
                      </a:r>
                      <a:endParaRPr lang="ru-RU" sz="1200" b="1" dirty="0">
                        <a:solidFill>
                          <a:srgbClr val="FFFF00"/>
                        </a:solidFill>
                        <a:latin typeface="Georgia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Georgia" pitchFamily="18" charset="0"/>
                        </a:rPr>
                        <a:t>     Тяжелая</a:t>
                      </a:r>
                    </a:p>
                    <a:p>
                      <a:pPr algn="ctr"/>
                      <a:endParaRPr lang="ru-RU" sz="1200" dirty="0">
                        <a:latin typeface="Georgia" pitchFamily="18" charset="0"/>
                      </a:endParaRPr>
                    </a:p>
                    <a:p>
                      <a:pPr marL="171450" marR="0" indent="-17145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ru-RU" sz="1200" dirty="0">
                          <a:latin typeface="Georgia" pitchFamily="18" charset="0"/>
                        </a:rPr>
                        <a:t>неэффективность вскрытия и дренирования раны и перорального приема антибиотиков</a:t>
                      </a:r>
                    </a:p>
                    <a:p>
                      <a:pPr marL="171450" marR="0" indent="-17145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ru-RU" sz="1200" dirty="0">
                          <a:latin typeface="Georgia" pitchFamily="18" charset="0"/>
                        </a:rPr>
                        <a:t>системные проявления инфекции </a:t>
                      </a:r>
                      <a:r>
                        <a:rPr lang="ru-RU" sz="1100" dirty="0">
                          <a:latin typeface="Georgia" pitchFamily="18" charset="0"/>
                        </a:rPr>
                        <a:t>(Т &gt;38°C</a:t>
                      </a:r>
                      <a:r>
                        <a:rPr lang="en-GB" sz="1100" dirty="0">
                          <a:latin typeface="Georgia" pitchFamily="18" charset="0"/>
                        </a:rPr>
                        <a:t>,</a:t>
                      </a:r>
                      <a:r>
                        <a:rPr lang="ru-RU" sz="1100" dirty="0">
                          <a:latin typeface="Georgia" pitchFamily="18" charset="0"/>
                        </a:rPr>
                        <a:t> тахикардия ЧСС &gt;90 уд. мин., </a:t>
                      </a:r>
                      <a:r>
                        <a:rPr lang="ru-RU" sz="1100" dirty="0" err="1">
                          <a:latin typeface="Georgia" pitchFamily="18" charset="0"/>
                        </a:rPr>
                        <a:t>тахипноэ</a:t>
                      </a:r>
                      <a:r>
                        <a:rPr lang="ru-RU" sz="1100" dirty="0">
                          <a:latin typeface="Georgia" pitchFamily="18" charset="0"/>
                        </a:rPr>
                        <a:t> ЧДД &gt;24 в минуту,</a:t>
                      </a:r>
                      <a:r>
                        <a:rPr lang="fr-CA" sz="1100" dirty="0">
                          <a:latin typeface="Georgia" pitchFamily="18" charset="0"/>
                        </a:rPr>
                        <a:t> </a:t>
                      </a:r>
                      <a:r>
                        <a:rPr lang="ru-RU" sz="1100" dirty="0">
                          <a:latin typeface="Georgia" pitchFamily="18" charset="0"/>
                        </a:rPr>
                        <a:t>аномальный уровень лейкоцитов &lt;12 000 или &lt; 400 клеток/</a:t>
                      </a:r>
                      <a:r>
                        <a:rPr lang="ru-RU" sz="1100" dirty="0" err="1">
                          <a:latin typeface="Georgia" pitchFamily="18" charset="0"/>
                        </a:rPr>
                        <a:t>мкл</a:t>
                      </a:r>
                      <a:r>
                        <a:rPr lang="ru-RU" sz="1100" dirty="0">
                          <a:latin typeface="Georgia" pitchFamily="18" charset="0"/>
                        </a:rPr>
                        <a:t>)</a:t>
                      </a:r>
                    </a:p>
                    <a:p>
                      <a:pPr marL="171450" marR="0" indent="-17145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ru-RU" sz="1200" dirty="0">
                          <a:latin typeface="Georgia" pitchFamily="18" charset="0"/>
                        </a:rPr>
                        <a:t>иммунодефицит</a:t>
                      </a:r>
                      <a:endParaRPr lang="ru-RU" sz="1100" b="1" dirty="0">
                        <a:latin typeface="Georgia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4933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Georgia" pitchFamily="18" charset="0"/>
                        </a:rPr>
                        <a:t>Бактериологическая оценка и операция</a:t>
                      </a:r>
                      <a:endParaRPr lang="ru-RU" sz="1600" b="1" dirty="0">
                        <a:latin typeface="Georgia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Georgia" pitchFamily="18" charset="0"/>
                        </a:rPr>
                        <a:t>Вскрытие и </a:t>
                      </a:r>
                    </a:p>
                    <a:p>
                      <a:pPr algn="l"/>
                      <a:r>
                        <a:rPr lang="ru-RU" sz="1200" dirty="0">
                          <a:latin typeface="Georgia" pitchFamily="18" charset="0"/>
                        </a:rPr>
                        <a:t>дренирование очага инфекции</a:t>
                      </a:r>
                      <a:endParaRPr lang="en-GB" sz="1200" dirty="0">
                        <a:latin typeface="Georgia" pitchFamily="18" charset="0"/>
                      </a:endParaRPr>
                    </a:p>
                    <a:p>
                      <a:pPr algn="l"/>
                      <a:endParaRPr lang="ru-RU" sz="1200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Georgia" pitchFamily="18" charset="0"/>
                        </a:rPr>
                        <a:t>Вскрытие и </a:t>
                      </a:r>
                    </a:p>
                    <a:p>
                      <a:pPr algn="l"/>
                      <a:r>
                        <a:rPr lang="ru-RU" sz="1200" dirty="0">
                          <a:latin typeface="Georgia" pitchFamily="18" charset="0"/>
                        </a:rPr>
                        <a:t>дренирование</a:t>
                      </a:r>
                      <a:endParaRPr lang="en-GB" sz="1200" dirty="0">
                        <a:latin typeface="Georgia" pitchFamily="18" charset="0"/>
                      </a:endParaRPr>
                    </a:p>
                    <a:p>
                      <a:pPr algn="l"/>
                      <a:r>
                        <a:rPr lang="ru-RU" sz="1200" dirty="0">
                          <a:latin typeface="Georgia" pitchFamily="18" charset="0"/>
                        </a:rPr>
                        <a:t>Посев на флору/ </a:t>
                      </a:r>
                    </a:p>
                    <a:p>
                      <a:pPr algn="l"/>
                      <a:r>
                        <a:rPr lang="ru-RU" sz="1200" dirty="0">
                          <a:latin typeface="Georgia" pitchFamily="18" charset="0"/>
                        </a:rPr>
                        <a:t>чувствительность к </a:t>
                      </a:r>
                    </a:p>
                    <a:p>
                      <a:pPr algn="l"/>
                      <a:r>
                        <a:rPr lang="ru-RU" sz="1200" dirty="0">
                          <a:latin typeface="Georgia" pitchFamily="18" charset="0"/>
                        </a:rPr>
                        <a:t>антибиотикам</a:t>
                      </a:r>
                      <a:endParaRPr lang="en-GB" sz="1200" dirty="0">
                        <a:latin typeface="Georgia" pitchFamily="18" charset="0"/>
                      </a:endParaRPr>
                    </a:p>
                    <a:p>
                      <a:pPr algn="l"/>
                      <a:endParaRPr lang="ru-RU" sz="1200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Georgia" pitchFamily="18" charset="0"/>
                        </a:rPr>
                        <a:t>Вскрытие и </a:t>
                      </a:r>
                    </a:p>
                    <a:p>
                      <a:pPr algn="l"/>
                      <a:r>
                        <a:rPr lang="ru-RU" sz="1200" dirty="0">
                          <a:latin typeface="Georgia" pitchFamily="18" charset="0"/>
                        </a:rPr>
                        <a:t>дренирование</a:t>
                      </a:r>
                    </a:p>
                    <a:p>
                      <a:pPr algn="l"/>
                      <a:r>
                        <a:rPr lang="ru-RU" sz="1200" dirty="0">
                          <a:latin typeface="Georgia" pitchFamily="18" charset="0"/>
                        </a:rPr>
                        <a:t>Посев на флору и </a:t>
                      </a:r>
                    </a:p>
                    <a:p>
                      <a:pPr algn="l"/>
                      <a:r>
                        <a:rPr lang="ru-RU" sz="1200" dirty="0">
                          <a:latin typeface="Georgia" pitchFamily="18" charset="0"/>
                        </a:rPr>
                        <a:t>чувствительность к </a:t>
                      </a:r>
                    </a:p>
                    <a:p>
                      <a:pPr algn="l"/>
                      <a:r>
                        <a:rPr lang="ru-RU" sz="1200" dirty="0">
                          <a:latin typeface="Georgia" pitchFamily="18" charset="0"/>
                        </a:rPr>
                        <a:t>антибиотикам</a:t>
                      </a:r>
                      <a:endParaRPr lang="ru-RU" sz="1200" b="1" dirty="0">
                        <a:latin typeface="Georgia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7903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Georgia" pitchFamily="18" charset="0"/>
                        </a:rPr>
                        <a:t>Выбор </a:t>
                      </a:r>
                    </a:p>
                    <a:p>
                      <a:r>
                        <a:rPr lang="ru-RU" sz="1600" dirty="0">
                          <a:latin typeface="Georgia" pitchFamily="18" charset="0"/>
                        </a:rPr>
                        <a:t>антибиотиков</a:t>
                      </a:r>
                      <a:endParaRPr lang="ru-RU" sz="1600" b="1" dirty="0">
                        <a:latin typeface="Georgia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Georgia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Georgia" pitchFamily="18" charset="0"/>
                        </a:rPr>
                        <a:t>Эмпирическая </a:t>
                      </a:r>
                    </a:p>
                    <a:p>
                      <a:r>
                        <a:rPr lang="ru-RU" sz="1200" dirty="0" err="1">
                          <a:latin typeface="Georgia" pitchFamily="18" charset="0"/>
                        </a:rPr>
                        <a:t>антибиотикотерапия</a:t>
                      </a:r>
                      <a:endParaRPr lang="en-GB" sz="1200" dirty="0">
                        <a:latin typeface="Georgia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Georgia" pitchFamily="18" charset="0"/>
                        </a:rPr>
                        <a:t>Эмпирическая терапия </a:t>
                      </a:r>
                    </a:p>
                    <a:p>
                      <a:r>
                        <a:rPr lang="ru-RU" sz="1200" dirty="0">
                          <a:latin typeface="Georgia" pitchFamily="18" charset="0"/>
                        </a:rPr>
                        <a:t>антибиотиками, активными в отношении </a:t>
                      </a:r>
                      <a:r>
                        <a:rPr lang="en-US" sz="1200" dirty="0">
                          <a:latin typeface="Georgia" pitchFamily="18" charset="0"/>
                        </a:rPr>
                        <a:t>MRSA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2462213" y="6564313"/>
            <a:ext cx="42195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73391">
              <a:defRPr/>
            </a:pPr>
            <a:r>
              <a:rPr lang="fr-FR" sz="1000" dirty="0">
                <a:solidFill>
                  <a:schemeClr val="bg1"/>
                </a:solidFill>
              </a:rPr>
              <a:t>Stevens DL, et al. Clin Infect Dis 2014;</a:t>
            </a:r>
            <a:r>
              <a:rPr lang="en-GB" sz="1000" dirty="0">
                <a:solidFill>
                  <a:schemeClr val="bg1"/>
                </a:solidFill>
              </a:rPr>
              <a:t>59(2):e10‒52</a:t>
            </a:r>
            <a:r>
              <a:rPr lang="en-GB" sz="923" dirty="0">
                <a:solidFill>
                  <a:schemeClr val="bg1"/>
                </a:solidFill>
              </a:rPr>
              <a:t>. </a:t>
            </a:r>
            <a:endParaRPr lang="fr-FR" sz="923" dirty="0">
              <a:solidFill>
                <a:schemeClr val="bg1"/>
              </a:solidFill>
            </a:endParaRPr>
          </a:p>
        </p:txBody>
      </p:sp>
      <p:sp>
        <p:nvSpPr>
          <p:cNvPr id="52229" name="Заголовок 10"/>
          <p:cNvSpPr>
            <a:spLocks noGrp="1"/>
          </p:cNvSpPr>
          <p:nvPr>
            <p:ph type="title"/>
          </p:nvPr>
        </p:nvSpPr>
        <p:spPr>
          <a:xfrm>
            <a:off x="214313" y="260648"/>
            <a:ext cx="8715375" cy="525165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Рекомендации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IDSA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по лечению инфекций кожи, 2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01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4 г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F78ECF14-9791-49B9-9974-1E905A801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21" y="6500210"/>
            <a:ext cx="896444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20688"/>
            <a:r>
              <a:rPr lang="en-GB" altLang="en-US" sz="1200" dirty="0">
                <a:ea typeface="MS PGothic" pitchFamily="34" charset="-128"/>
                <a:sym typeface="Symbol" pitchFamily="18" charset="2"/>
              </a:rPr>
              <a:t>IDSA Guidelines for the Diagnosis and Management of Skin and Soft Tissue Infections: 2014 </a:t>
            </a:r>
            <a:endParaRPr lang="en-US" altLang="en-US" sz="1200" dirty="0">
              <a:ea typeface="MS PGothic" pitchFamily="34" charset="-128"/>
            </a:endParaRP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id="{FD0F93FA-F380-49C5-B560-3D9E5C5D6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52320" y="0"/>
            <a:ext cx="1691680" cy="404664"/>
          </a:xfrm>
        </p:spPr>
        <p:txBody>
          <a:bodyPr/>
          <a:lstStyle/>
          <a:p>
            <a:r>
              <a:rPr lang="fr-FR" dirty="0"/>
              <a:t>RU-SIV-00007 05.2020</a:t>
            </a:r>
            <a:endParaRPr lang="ru-RU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DE578C-CBA0-40FD-87BC-5E68B76C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0189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>
                <a:solidFill>
                  <a:srgbClr val="0E2E4E"/>
                </a:solidFill>
                <a:cs typeface="Arial" charset="0"/>
              </a:rPr>
              <a:t>Информация о раскрытии финансовой заинтересованности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112886-3386-4BAB-A105-A3D03A107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244898"/>
            <a:ext cx="8291264" cy="4818707"/>
          </a:xfrm>
        </p:spPr>
        <p:txBody>
          <a:bodyPr>
            <a:normAutofit/>
          </a:bodyPr>
          <a:lstStyle/>
          <a:p>
            <a:pPr algn="just">
              <a:spcBef>
                <a:spcPct val="0"/>
              </a:spcBef>
            </a:pPr>
            <a:r>
              <a:rPr lang="ru-RU" altLang="ru-RU" sz="1600" dirty="0"/>
              <a:t>Настоящим лектор подтверждает, что он(а) получает гонорары за консультационные услуги в области научной и педагогической деятельности (образовательные услуги, научные статьи, участие в экспертных советах, участие в исследованиях и др.) от следующих компаний:</a:t>
            </a:r>
            <a:r>
              <a:rPr lang="en-GB" altLang="ru-RU" sz="1600"/>
              <a:t> MSD.</a:t>
            </a:r>
            <a:endParaRPr lang="ru-RU" altLang="ru-RU" sz="1600" dirty="0"/>
          </a:p>
          <a:p>
            <a:pPr algn="just">
              <a:spcBef>
                <a:spcPct val="0"/>
              </a:spcBef>
            </a:pPr>
            <a:endParaRPr lang="ru-RU" altLang="ru-RU" sz="1600" dirty="0"/>
          </a:p>
          <a:p>
            <a:pPr algn="just">
              <a:spcBef>
                <a:spcPct val="0"/>
              </a:spcBef>
            </a:pPr>
            <a:r>
              <a:rPr lang="ru-RU" altLang="ru-RU" sz="1600" dirty="0"/>
              <a:t>Данная презентация поддерживается компанией MSD.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Нижний колонтитул 3">
            <a:extLst>
              <a:ext uri="{FF2B5EF4-FFF2-40B4-BE49-F238E27FC236}">
                <a16:creationId xmlns:a16="http://schemas.microsoft.com/office/drawing/2014/main" id="{22F09B30-C39B-4BB2-B71D-6B622C67E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52320" y="0"/>
            <a:ext cx="1691680" cy="404664"/>
          </a:xfrm>
        </p:spPr>
        <p:txBody>
          <a:bodyPr/>
          <a:lstStyle/>
          <a:p>
            <a:r>
              <a:rPr lang="fr-FR" dirty="0"/>
              <a:t>RU-SIV-00007 05.2020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63672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/>
          <p:cNvSpPr>
            <a:spLocks noGrp="1"/>
          </p:cNvSpPr>
          <p:nvPr>
            <p:ph type="title"/>
          </p:nvPr>
        </p:nvSpPr>
        <p:spPr>
          <a:xfrm>
            <a:off x="437356" y="404664"/>
            <a:ext cx="8229600" cy="571500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Стационарная антибиотикотерапия при инфекциях кожи, вызванных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MRSA</a:t>
            </a:r>
            <a:endParaRPr lang="en-GB" sz="2000" b="1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999228"/>
              </p:ext>
            </p:extLst>
          </p:nvPr>
        </p:nvGraphicFramePr>
        <p:xfrm>
          <a:off x="437356" y="1196752"/>
          <a:ext cx="8269287" cy="5182237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4197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0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93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787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</a:rPr>
                        <a:t>Антибиотик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8793" marR="8793" marT="8792" marB="0" anchor="ctr"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7636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dirty="0">
                          <a:latin typeface="Georgia" pitchFamily="18" charset="0"/>
                        </a:rPr>
                        <a:t>IDSA</a:t>
                      </a:r>
                      <a:r>
                        <a:rPr lang="ru-RU" sz="1400" dirty="0">
                          <a:latin typeface="Georgia" pitchFamily="18" charset="0"/>
                        </a:rPr>
                        <a:t> рекомендации</a:t>
                      </a:r>
                      <a:r>
                        <a:rPr lang="ru-RU" sz="1400" u="none" strike="noStrike" baseline="0" dirty="0"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</a:rPr>
                        <a:t>, 2011 г.</a:t>
                      </a:r>
                      <a:r>
                        <a:rPr lang="en-GB" sz="1400" b="1" i="0" u="none" strike="noStrike" baseline="30000" dirty="0"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</a:rPr>
                        <a:t>1</a:t>
                      </a:r>
                    </a:p>
                  </a:txBody>
                  <a:tcPr marL="8793" marR="8793" marT="8792" marB="0"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7636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dirty="0">
                          <a:latin typeface="Georgia" pitchFamily="18" charset="0"/>
                        </a:rPr>
                        <a:t>IDSA</a:t>
                      </a:r>
                      <a:r>
                        <a:rPr lang="ru-RU" sz="1400" dirty="0">
                          <a:latin typeface="Georgia" pitchFamily="18" charset="0"/>
                        </a:rPr>
                        <a:t> рекомендации</a:t>
                      </a:r>
                      <a:r>
                        <a:rPr lang="ru-RU" sz="1400" u="none" strike="noStrike" baseline="0" dirty="0"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</a:rPr>
                        <a:t>, 2014 г.</a:t>
                      </a:r>
                      <a:r>
                        <a:rPr lang="en-GB" sz="1400" b="1" i="0" u="none" strike="noStrike" baseline="30000" dirty="0"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</a:rPr>
                        <a:t>2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8793" marR="8793" marT="8792" marB="0"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763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476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err="1">
                          <a:effectLst/>
                          <a:latin typeface="Georgia" pitchFamily="18" charset="0"/>
                        </a:rPr>
                        <a:t>Ванкомицин</a:t>
                      </a:r>
                      <a:endParaRPr lang="ru-RU" sz="1400" u="none" strike="noStrike" dirty="0">
                        <a:effectLst/>
                        <a:latin typeface="Georgia" pitchFamily="18" charset="0"/>
                      </a:endParaRPr>
                    </a:p>
                    <a:p>
                      <a:pPr algn="l" rtl="0" fontAlgn="ctr"/>
                      <a:r>
                        <a:rPr lang="en-GB" sz="1400" u="none" strike="noStrike" dirty="0">
                          <a:effectLst/>
                          <a:latin typeface="Georgia" pitchFamily="18" charset="0"/>
                        </a:rPr>
                        <a:t>(</a:t>
                      </a:r>
                      <a:r>
                        <a:rPr lang="ru-RU" sz="1400" i="1" u="none" strike="noStrike" dirty="0">
                          <a:effectLst/>
                          <a:latin typeface="Georgia" pitchFamily="18" charset="0"/>
                        </a:rPr>
                        <a:t>требуется</a:t>
                      </a:r>
                      <a:r>
                        <a:rPr lang="ru-RU" sz="1400" i="1" u="none" strike="noStrike" baseline="0" dirty="0">
                          <a:effectLst/>
                          <a:latin typeface="Georgia" pitchFamily="18" charset="0"/>
                        </a:rPr>
                        <a:t> мониторинг терапевтической дозы</a:t>
                      </a:r>
                      <a:r>
                        <a:rPr lang="en-GB" sz="1400" u="none" strike="noStrike" dirty="0">
                          <a:effectLst/>
                          <a:latin typeface="Georgia" pitchFamily="18" charset="0"/>
                        </a:rPr>
                        <a:t>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66467" marR="66467" marT="66459" marB="0" anchor="ctr"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u="none" strike="noStrike" dirty="0">
                          <a:effectLst/>
                          <a:latin typeface="Georgia" pitchFamily="18" charset="0"/>
                        </a:rPr>
                        <a:t>15-20</a:t>
                      </a:r>
                      <a:r>
                        <a:rPr lang="en-GB" sz="1400" u="none" strike="noStrike" dirty="0">
                          <a:effectLst/>
                          <a:latin typeface="Georgia" pitchFamily="18" charset="0"/>
                        </a:rPr>
                        <a:t> </a:t>
                      </a:r>
                      <a:r>
                        <a:rPr lang="ru-RU" sz="1400" u="none" strike="noStrike" dirty="0">
                          <a:effectLst/>
                          <a:latin typeface="Georgia" pitchFamily="18" charset="0"/>
                        </a:rPr>
                        <a:t>мг</a:t>
                      </a:r>
                      <a:r>
                        <a:rPr lang="en-GB" sz="1400" u="none" strike="noStrike" dirty="0">
                          <a:effectLst/>
                          <a:latin typeface="Georgia" pitchFamily="18" charset="0"/>
                        </a:rPr>
                        <a:t>/</a:t>
                      </a:r>
                      <a:r>
                        <a:rPr lang="ru-RU" sz="1400" u="none" strike="noStrike" dirty="0">
                          <a:effectLst/>
                          <a:latin typeface="Georgia" pitchFamily="18" charset="0"/>
                        </a:rPr>
                        <a:t>кг</a:t>
                      </a:r>
                      <a:endParaRPr lang="ru-RU" sz="1400" u="none" strike="noStrike" baseline="0" dirty="0">
                        <a:effectLst/>
                        <a:latin typeface="Georgia" pitchFamily="18" charset="0"/>
                      </a:endParaRPr>
                    </a:p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Georgia" pitchFamily="18" charset="0"/>
                        </a:rPr>
                        <a:t>каждые </a:t>
                      </a:r>
                      <a:r>
                        <a:rPr lang="en-GB" sz="1400" u="none" strike="noStrike" dirty="0">
                          <a:effectLst/>
                          <a:latin typeface="Georgia" pitchFamily="18" charset="0"/>
                        </a:rPr>
                        <a:t>8-12</a:t>
                      </a:r>
                      <a:r>
                        <a:rPr lang="ru-RU" sz="1400" u="none" strike="noStrike" dirty="0">
                          <a:effectLst/>
                          <a:latin typeface="Georgia" pitchFamily="18" charset="0"/>
                        </a:rPr>
                        <a:t> часов в/в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9699" marR="8793" marT="66459" marB="0"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u="none" strike="noStrike" dirty="0">
                          <a:effectLst/>
                          <a:latin typeface="Georgia" pitchFamily="18" charset="0"/>
                        </a:rPr>
                        <a:t>30</a:t>
                      </a:r>
                      <a:r>
                        <a:rPr lang="en-GB" sz="1400" u="none" strike="noStrike" dirty="0">
                          <a:effectLst/>
                          <a:latin typeface="Georgia" pitchFamily="18" charset="0"/>
                        </a:rPr>
                        <a:t> </a:t>
                      </a:r>
                      <a:r>
                        <a:rPr lang="ru-RU" sz="1400" u="none" strike="noStrike" dirty="0">
                          <a:effectLst/>
                          <a:latin typeface="Georgia" pitchFamily="18" charset="0"/>
                        </a:rPr>
                        <a:t>мг</a:t>
                      </a:r>
                      <a:r>
                        <a:rPr lang="en-GB" sz="1400" u="none" strike="noStrike" dirty="0">
                          <a:effectLst/>
                          <a:latin typeface="Georgia" pitchFamily="18" charset="0"/>
                        </a:rPr>
                        <a:t>/</a:t>
                      </a:r>
                      <a:r>
                        <a:rPr lang="ru-RU" sz="1400" u="none" strike="noStrike" dirty="0">
                          <a:effectLst/>
                          <a:latin typeface="Georgia" pitchFamily="18" charset="0"/>
                        </a:rPr>
                        <a:t>кг</a:t>
                      </a:r>
                    </a:p>
                    <a:p>
                      <a:pPr algn="ctr" rtl="0" fontAlgn="ctr"/>
                      <a:r>
                        <a:rPr lang="ru-RU" sz="1400" u="none" strike="noStrike" baseline="0" dirty="0">
                          <a:effectLst/>
                          <a:latin typeface="Georgia" pitchFamily="18" charset="0"/>
                          <a:cs typeface="Arial" panose="020B0604020202020204" pitchFamily="34" charset="0"/>
                        </a:rPr>
                        <a:t> в 2 приема </a:t>
                      </a:r>
                      <a:r>
                        <a:rPr lang="ru-RU" sz="1400" u="none" strike="noStrike" baseline="0" dirty="0">
                          <a:effectLst/>
                          <a:latin typeface="Georgia" pitchFamily="18" charset="0"/>
                        </a:rPr>
                        <a:t>в/в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9699" marR="99699" marT="66459" marB="0"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33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err="1">
                          <a:effectLst/>
                          <a:latin typeface="Georgia" pitchFamily="18" charset="0"/>
                        </a:rPr>
                        <a:t>Даптомицин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66467" marR="66467" marT="66459" marB="0" anchor="ctr"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  <a:latin typeface="Georgia" pitchFamily="18" charset="0"/>
                        </a:rPr>
                        <a:t>4 </a:t>
                      </a:r>
                      <a:r>
                        <a:rPr lang="ru-RU" sz="1200" u="none" strike="noStrike" dirty="0">
                          <a:effectLst/>
                          <a:latin typeface="Georgia" pitchFamily="18" charset="0"/>
                        </a:rPr>
                        <a:t>мг</a:t>
                      </a:r>
                      <a:r>
                        <a:rPr lang="en-GB" sz="1200" u="none" strike="noStrike" dirty="0">
                          <a:effectLst/>
                          <a:latin typeface="Georgia" pitchFamily="18" charset="0"/>
                        </a:rPr>
                        <a:t>/</a:t>
                      </a:r>
                      <a:r>
                        <a:rPr lang="ru-RU" sz="1200" u="none" strike="noStrike" dirty="0">
                          <a:effectLst/>
                          <a:latin typeface="Georgia" pitchFamily="18" charset="0"/>
                        </a:rPr>
                        <a:t>кг</a:t>
                      </a:r>
                      <a:r>
                        <a:rPr lang="en-GB" sz="1200" u="none" strike="noStrike" dirty="0">
                          <a:effectLst/>
                          <a:latin typeface="Georgia" pitchFamily="18" charset="0"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  <a:latin typeface="Georgia" pitchFamily="18" charset="0"/>
                        </a:rPr>
                        <a:t>один</a:t>
                      </a:r>
                      <a:r>
                        <a:rPr lang="ru-RU" sz="1200" u="none" strike="noStrike" baseline="0" dirty="0">
                          <a:effectLst/>
                          <a:latin typeface="Georgia" pitchFamily="18" charset="0"/>
                        </a:rPr>
                        <a:t> раз в день в/в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9699" marR="8793" marT="66459" marB="0"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33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err="1">
                          <a:effectLst/>
                          <a:latin typeface="Georgia" pitchFamily="18" charset="0"/>
                        </a:rPr>
                        <a:t>Телаванцин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66467" marR="66467" marT="66459" marB="0" anchor="ctr"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  <a:latin typeface="Georgia" pitchFamily="18" charset="0"/>
                        </a:rPr>
                        <a:t>10 </a:t>
                      </a:r>
                      <a:r>
                        <a:rPr lang="ru-RU" sz="1200" u="none" strike="noStrike" dirty="0">
                          <a:effectLst/>
                          <a:latin typeface="Georgia" pitchFamily="18" charset="0"/>
                        </a:rPr>
                        <a:t>мг</a:t>
                      </a:r>
                      <a:r>
                        <a:rPr lang="en-GB" sz="1200" u="none" strike="noStrike" dirty="0">
                          <a:effectLst/>
                          <a:latin typeface="Georgia" pitchFamily="18" charset="0"/>
                        </a:rPr>
                        <a:t>/</a:t>
                      </a:r>
                      <a:r>
                        <a:rPr lang="ru-RU" sz="1200" u="none" strike="noStrike" dirty="0">
                          <a:effectLst/>
                          <a:latin typeface="Georgia" pitchFamily="18" charset="0"/>
                        </a:rPr>
                        <a:t>кг</a:t>
                      </a:r>
                      <a:r>
                        <a:rPr lang="en-GB" sz="1200" u="none" strike="noStrike" dirty="0">
                          <a:effectLst/>
                          <a:latin typeface="Georgia" pitchFamily="18" charset="0"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  <a:latin typeface="Georgia" pitchFamily="18" charset="0"/>
                        </a:rPr>
                        <a:t>один раз в день в/в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9699" marR="8793" marT="66459" marB="0"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Не применимо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9699" marR="99699" marT="66459" marB="0"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err="1">
                          <a:effectLst/>
                          <a:latin typeface="Georgia" pitchFamily="18" charset="0"/>
                        </a:rPr>
                        <a:t>Линезолид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66467" marR="66467" marT="66459" marB="0" anchor="ctr"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Georgia" pitchFamily="18" charset="0"/>
                        </a:rPr>
                        <a:t>  </a:t>
                      </a:r>
                      <a:r>
                        <a:rPr lang="en-GB" sz="1200" u="none" strike="noStrike" dirty="0">
                          <a:effectLst/>
                          <a:latin typeface="Georgia" pitchFamily="18" charset="0"/>
                        </a:rPr>
                        <a:t>600 </a:t>
                      </a:r>
                      <a:r>
                        <a:rPr lang="ru-RU" sz="1200" u="none" strike="noStrike" dirty="0">
                          <a:effectLst/>
                          <a:latin typeface="Georgia" pitchFamily="18" charset="0"/>
                        </a:rPr>
                        <a:t>мг два раза в день в/в</a:t>
                      </a:r>
                      <a:r>
                        <a:rPr lang="ru-RU" sz="1200" u="none" strike="noStrike" baseline="0" dirty="0">
                          <a:effectLst/>
                          <a:latin typeface="Georgia" pitchFamily="18" charset="0"/>
                        </a:rPr>
                        <a:t> или</a:t>
                      </a:r>
                    </a:p>
                    <a:p>
                      <a:pPr algn="ctr" rtl="0" fontAlgn="ctr"/>
                      <a:r>
                        <a:rPr lang="en-GB" sz="1200" u="none" strike="noStrike" dirty="0">
                          <a:effectLst/>
                          <a:latin typeface="Georgia" pitchFamily="18" charset="0"/>
                        </a:rPr>
                        <a:t>600 </a:t>
                      </a:r>
                      <a:r>
                        <a:rPr lang="ru-RU" sz="1200" u="none" strike="noStrike" dirty="0">
                          <a:effectLst/>
                          <a:latin typeface="Georgia" pitchFamily="18" charset="0"/>
                        </a:rPr>
                        <a:t>мг</a:t>
                      </a:r>
                      <a:r>
                        <a:rPr lang="en-GB" sz="1200" u="none" strike="noStrike" dirty="0">
                          <a:effectLst/>
                          <a:latin typeface="Georgia" pitchFamily="18" charset="0"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  <a:latin typeface="Georgia" pitchFamily="18" charset="0"/>
                        </a:rPr>
                        <a:t>два раза в день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п/о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9699" marR="8793" marT="66459" marB="0"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err="1">
                          <a:effectLst/>
                          <a:latin typeface="Georgia" pitchFamily="18" charset="0"/>
                        </a:rPr>
                        <a:t>Клиндамицин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66467" marR="66467" marT="66459" marB="0" anchor="ctr"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  <a:latin typeface="Georgia" pitchFamily="18" charset="0"/>
                        </a:rPr>
                        <a:t>600 </a:t>
                      </a:r>
                      <a:r>
                        <a:rPr lang="ru-RU" sz="1200" u="none" strike="noStrike" dirty="0">
                          <a:effectLst/>
                          <a:latin typeface="Georgia" pitchFamily="18" charset="0"/>
                        </a:rPr>
                        <a:t>мг</a:t>
                      </a:r>
                      <a:r>
                        <a:rPr lang="en-GB" sz="1200" u="none" strike="noStrike" dirty="0">
                          <a:effectLst/>
                          <a:latin typeface="Georgia" pitchFamily="18" charset="0"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  <a:latin typeface="Georgia" pitchFamily="18" charset="0"/>
                        </a:rPr>
                        <a:t>три раза в день в/в</a:t>
                      </a:r>
                      <a:r>
                        <a:rPr lang="en-GB" sz="1200" u="none" strike="noStrike" dirty="0">
                          <a:effectLst/>
                          <a:latin typeface="Georgia" pitchFamily="18" charset="0"/>
                        </a:rPr>
                        <a:t> </a:t>
                      </a:r>
                      <a:endParaRPr lang="ru-RU" sz="1200" u="none" strike="noStrike" dirty="0">
                        <a:effectLst/>
                        <a:latin typeface="Georgia" pitchFamily="18" charset="0"/>
                      </a:endParaRPr>
                    </a:p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  <a:latin typeface="Georgia" pitchFamily="18" charset="0"/>
                        </a:rPr>
                        <a:t>600</a:t>
                      </a:r>
                      <a:r>
                        <a:rPr lang="en-GB" sz="1200" u="none" strike="noStrike" dirty="0">
                          <a:effectLst/>
                          <a:latin typeface="Georgia" pitchFamily="18" charset="0"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  <a:latin typeface="Georgia" pitchFamily="18" charset="0"/>
                        </a:rPr>
                        <a:t>мг </a:t>
                      </a:r>
                      <a:r>
                        <a:rPr lang="ru-RU" sz="1200" b="1" u="none" strike="noStrike" dirty="0">
                          <a:effectLst/>
                          <a:latin typeface="Georgia" pitchFamily="18" charset="0"/>
                        </a:rPr>
                        <a:t>три раза </a:t>
                      </a:r>
                      <a:r>
                        <a:rPr lang="ru-RU" sz="1200" u="none" strike="noStrike" dirty="0">
                          <a:effectLst/>
                          <a:latin typeface="Georgia" pitchFamily="18" charset="0"/>
                        </a:rPr>
                        <a:t>в день п/о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9699" marR="8793" marT="66459" marB="0"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  <a:latin typeface="Georgia" pitchFamily="18" charset="0"/>
                        </a:rPr>
                        <a:t>600 </a:t>
                      </a:r>
                      <a:r>
                        <a:rPr lang="ru-RU" sz="1200" u="none" strike="noStrike" dirty="0">
                          <a:effectLst/>
                          <a:latin typeface="Georgia" pitchFamily="18" charset="0"/>
                        </a:rPr>
                        <a:t>мг три раза в день в/в или</a:t>
                      </a:r>
                      <a:br>
                        <a:rPr lang="en-GB" sz="1200" u="none" strike="noStrike" dirty="0">
                          <a:effectLst/>
                          <a:latin typeface="Georgia" pitchFamily="18" charset="0"/>
                        </a:rPr>
                      </a:br>
                      <a:r>
                        <a:rPr lang="en-GB" sz="1200" b="1" u="none" strike="noStrike" dirty="0">
                          <a:effectLst/>
                          <a:latin typeface="Georgia" pitchFamily="18" charset="0"/>
                        </a:rPr>
                        <a:t>300–450</a:t>
                      </a:r>
                      <a:r>
                        <a:rPr lang="en-GB" sz="1200" u="none" strike="noStrike" dirty="0">
                          <a:effectLst/>
                          <a:latin typeface="Georgia" pitchFamily="18" charset="0"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  <a:latin typeface="Georgia" pitchFamily="18" charset="0"/>
                        </a:rPr>
                        <a:t>мг</a:t>
                      </a:r>
                      <a:r>
                        <a:rPr lang="en-GB" sz="1200" u="none" strike="noStrike" dirty="0">
                          <a:effectLst/>
                          <a:latin typeface="Georgia" pitchFamily="18" charset="0"/>
                        </a:rPr>
                        <a:t> </a:t>
                      </a:r>
                      <a:r>
                        <a:rPr lang="ru-RU" sz="1200" b="1" u="none" strike="noStrike" dirty="0">
                          <a:effectLst/>
                          <a:latin typeface="Georgia" pitchFamily="18" charset="0"/>
                        </a:rPr>
                        <a:t>четыре раза </a:t>
                      </a:r>
                      <a:r>
                        <a:rPr lang="ru-RU" sz="1200" u="none" strike="noStrike" dirty="0">
                          <a:effectLst/>
                          <a:latin typeface="Georgia" pitchFamily="18" charset="0"/>
                        </a:rPr>
                        <a:t>в день п/о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9699" marR="99699" marT="66459" marB="0"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16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err="1">
                          <a:effectLst/>
                          <a:latin typeface="Georgia" pitchFamily="18" charset="0"/>
                        </a:rPr>
                        <a:t>Доксициклин</a:t>
                      </a:r>
                      <a:r>
                        <a:rPr lang="en-GB" sz="1400" u="none" strike="noStrike" dirty="0">
                          <a:effectLst/>
                          <a:latin typeface="Georgia" pitchFamily="18" charset="0"/>
                        </a:rPr>
                        <a:t>, </a:t>
                      </a:r>
                      <a:r>
                        <a:rPr lang="ru-RU" sz="1400" u="none" strike="noStrike" dirty="0" err="1">
                          <a:effectLst/>
                          <a:latin typeface="Georgia" pitchFamily="18" charset="0"/>
                        </a:rPr>
                        <a:t>миноциклин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66467" marR="66467" marT="66459" marB="0" anchor="ctr"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Только для амбулаторного лечения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9699" marR="8793" marT="66459" marB="0"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  <a:latin typeface="Georgia" pitchFamily="18" charset="0"/>
                        </a:rPr>
                        <a:t>100 </a:t>
                      </a:r>
                      <a:r>
                        <a:rPr lang="ru-RU" sz="1200" u="none" strike="noStrike" dirty="0">
                          <a:effectLst/>
                          <a:latin typeface="Georgia" pitchFamily="18" charset="0"/>
                        </a:rPr>
                        <a:t>мг два раза в день </a:t>
                      </a:r>
                      <a:r>
                        <a:rPr lang="ru-RU" sz="1200" u="none" strike="noStrike" dirty="0" err="1">
                          <a:effectLst/>
                          <a:latin typeface="Georgia" pitchFamily="18" charset="0"/>
                        </a:rPr>
                        <a:t>п</a:t>
                      </a:r>
                      <a:r>
                        <a:rPr lang="ru-RU" sz="1200" u="none" strike="noStrike" dirty="0">
                          <a:effectLst/>
                          <a:latin typeface="Georgia" pitchFamily="18" charset="0"/>
                        </a:rPr>
                        <a:t>/о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9699" marR="99699" marT="66459" marB="0"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955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err="1">
                          <a:effectLst/>
                          <a:latin typeface="Georgia" pitchFamily="18" charset="0"/>
                        </a:rPr>
                        <a:t>Триметоприм-сульфаметоксазол</a:t>
                      </a:r>
                      <a:r>
                        <a:rPr lang="en-GB" sz="1400" u="none" strike="noStrike" dirty="0">
                          <a:effectLst/>
                          <a:latin typeface="Georgia" pitchFamily="18" charset="0"/>
                        </a:rPr>
                        <a:t> 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66467" marR="66467" marT="66459" marB="0" anchor="ctr"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Только для амбулаторного лечения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9699" marR="8793" marT="66459" marB="0"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dirty="0">
                          <a:latin typeface="Georgia" pitchFamily="18" charset="0"/>
                        </a:rPr>
                        <a:t>1</a:t>
                      </a:r>
                      <a:r>
                        <a:rPr lang="ru-RU" sz="1200" u="none" dirty="0">
                          <a:latin typeface="Georgia" pitchFamily="18" charset="0"/>
                        </a:rPr>
                        <a:t>-</a:t>
                      </a:r>
                      <a:r>
                        <a:rPr lang="en-US" sz="1200" u="none" dirty="0">
                          <a:latin typeface="Georgia" pitchFamily="18" charset="0"/>
                        </a:rPr>
                        <a:t>2 </a:t>
                      </a:r>
                      <a:r>
                        <a:rPr lang="ru-RU" sz="1200" u="none" dirty="0">
                          <a:latin typeface="Georgia" pitchFamily="18" charset="0"/>
                        </a:rPr>
                        <a:t>таблетки</a:t>
                      </a:r>
                      <a:r>
                        <a:rPr lang="ru-RU" sz="1200" u="none" baseline="0" dirty="0">
                          <a:latin typeface="Georgia" pitchFamily="18" charset="0"/>
                        </a:rPr>
                        <a:t> двойной концентрации</a:t>
                      </a:r>
                    </a:p>
                    <a:p>
                      <a:pPr algn="ctr" fontAlgn="t"/>
                      <a:r>
                        <a:rPr lang="en-US" sz="1200" u="none" dirty="0">
                          <a:latin typeface="Georgia" pitchFamily="18" charset="0"/>
                        </a:rPr>
                        <a:t> </a:t>
                      </a:r>
                      <a:r>
                        <a:rPr lang="ru-RU" sz="1200" u="none" dirty="0">
                          <a:latin typeface="Georgia" pitchFamily="18" charset="0"/>
                        </a:rPr>
                        <a:t>2</a:t>
                      </a:r>
                      <a:r>
                        <a:rPr lang="ru-RU" sz="1200" u="none" baseline="0" dirty="0">
                          <a:latin typeface="Georgia" pitchFamily="18" charset="0"/>
                        </a:rPr>
                        <a:t> р/день, </a:t>
                      </a:r>
                      <a:r>
                        <a:rPr lang="ru-RU" sz="1200" u="none" dirty="0">
                          <a:latin typeface="Georgia" pitchFamily="18" charset="0"/>
                        </a:rPr>
                        <a:t>п/о</a:t>
                      </a:r>
                      <a:endParaRPr lang="ru-RU" sz="1200" u="none" baseline="0" dirty="0">
                        <a:latin typeface="Georgia" pitchFamily="18" charset="0"/>
                      </a:endParaRPr>
                    </a:p>
                  </a:txBody>
                  <a:tcPr marL="99699" marR="99699" marT="66459" marB="0"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955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Тедизолид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66467" marR="66467" marT="66459" marB="0" anchor="ctr"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Не применимо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9699" marR="8793" marT="66459" marB="0"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200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мг</a:t>
                      </a: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один раз в день в/в или</a:t>
                      </a:r>
                    </a:p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 п/о</a:t>
                      </a: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 6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дней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9699" marR="99699" marT="66459" marB="0"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955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Далбаванцин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66467" marR="66467" marT="66459" marB="0" anchor="ctr"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Не применимо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9699" marR="8793" marT="66459" marB="0"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8440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1000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мг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один раз в/в, </a:t>
                      </a:r>
                    </a:p>
                    <a:p>
                      <a:pPr marL="0" marR="0" indent="0" algn="ctr" defTabSz="8440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через неделю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 500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мг в/в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9699" marR="99699" marT="66459" marB="0"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971600" y="6507163"/>
            <a:ext cx="770485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11021" indent="-211021" defTabSz="873391">
              <a:buFont typeface="+mj-lt"/>
              <a:buAutoNum type="arabicPeriod"/>
              <a:defRPr/>
            </a:pPr>
            <a:r>
              <a:rPr lang="en-US" sz="1000" dirty="0"/>
              <a:t>Liu C, et al. Clin Infect Dis 2011;52(3):e18‒55.</a:t>
            </a:r>
            <a:r>
              <a:rPr lang="ru-RU" sz="1000" dirty="0"/>
              <a:t> 2.  </a:t>
            </a:r>
            <a:r>
              <a:rPr lang="fr-FR" sz="1000" dirty="0"/>
              <a:t>Stevens DL, et al. Clin Infect Dis 2014;</a:t>
            </a:r>
            <a:r>
              <a:rPr lang="en-GB" sz="1000" dirty="0"/>
              <a:t>59(2):e10‒52</a:t>
            </a:r>
            <a:r>
              <a:rPr lang="en-GB" sz="923" dirty="0"/>
              <a:t>. </a:t>
            </a:r>
            <a:endParaRPr lang="fr-FR" sz="923" dirty="0"/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id="{0FD5A8C3-7DDD-40D1-963C-B34AD46E0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52320" y="0"/>
            <a:ext cx="1691680" cy="404664"/>
          </a:xfrm>
        </p:spPr>
        <p:txBody>
          <a:bodyPr/>
          <a:lstStyle/>
          <a:p>
            <a:r>
              <a:rPr lang="fr-FR" dirty="0"/>
              <a:t>RU-SIV-00007 05.2020</a:t>
            </a:r>
            <a:endParaRPr lang="ru-RU" dirty="0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926228"/>
              </p:ext>
            </p:extLst>
          </p:nvPr>
        </p:nvGraphicFramePr>
        <p:xfrm>
          <a:off x="392906" y="787484"/>
          <a:ext cx="8274844" cy="5109805"/>
        </p:xfrm>
        <a:graphic>
          <a:graphicData uri="http://schemas.openxmlformats.org/drawingml/2006/table">
            <a:tbl>
              <a:tblPr/>
              <a:tblGrid>
                <a:gridCol w="3604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70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7469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</a:rPr>
                        <a:t>Противомикробный препарат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63305" marR="633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714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</a:rPr>
                        <a:t>Режим дозирования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63305" marR="633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565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</a:rPr>
                        <a:t>Ванкомицин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63305" marR="633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30 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мг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/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кг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/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день в/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в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разделенные на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2 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дозы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 </a:t>
                      </a:r>
                    </a:p>
                  </a:txBody>
                  <a:tcPr marL="63305" marR="633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100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</a:rPr>
                        <a:t>Даптомицин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63305" marR="633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 4 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мг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/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кг в/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в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 один раз в день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63305" marR="633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517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</a:rPr>
                        <a:t>Линезолид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63305" marR="633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600 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мг в/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в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 два раза в день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 </a:t>
                      </a:r>
                      <a:b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</a:b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600 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мг 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п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/о два раза в день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63305" marR="633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3006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Телаванцин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63305" marR="633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10 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мг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/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кг в/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в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 один раз в день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63305" marR="633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9106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</a:rPr>
                        <a:t>Клиндамицин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63305" marR="633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600 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мг в/в 3 раза в день или 300-450 мг п/о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четыре раза в день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63305" marR="633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772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Доксициклин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миноциклин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.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63305" marR="633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100 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мг 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п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/о два раза в день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63305" marR="633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9137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Цефтаролин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63305" marR="633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600 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мг в/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в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 два раза в день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63305" marR="633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9998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Триметоприм-сульфометоксазол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*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63305" marR="633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1-2 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таблетки двойной концентрации 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п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/о два раза в день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63305" marR="633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0415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Тедизолид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63305" marR="633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200 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мг в/</a:t>
                      </a:r>
                      <a:r>
                        <a:rPr kumimoji="0" 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в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 один раз в день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200 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мг </a:t>
                      </a:r>
                      <a:r>
                        <a:rPr kumimoji="0" 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п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/о один раз в день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63305" marR="633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9938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Далбаванцин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63305" marR="633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429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1500 мг в/в однократно или 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1000 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мг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в/в в 1-й день, затем 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500 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мг в/в на 8-й день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63305" marR="633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5830" name="TextBox 8"/>
          <p:cNvSpPr txBox="1">
            <a:spLocks noChangeArrowheads="1"/>
          </p:cNvSpPr>
          <p:nvPr/>
        </p:nvSpPr>
        <p:spPr bwMode="auto">
          <a:xfrm>
            <a:off x="66676" y="17888"/>
            <a:ext cx="90773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Антибиотики, рекомендованные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IDSA</a:t>
            </a:r>
            <a:r>
              <a:rPr lang="ru-RU" sz="2400" b="1" baseline="30000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1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  для лечения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ИКМТ</a:t>
            </a:r>
            <a:r>
              <a:rPr lang="ru-RU" sz="2400" b="1" baseline="30000" dirty="0" err="1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2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, вызванных М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RSA</a:t>
            </a:r>
            <a:r>
              <a:rPr lang="ru-RU" sz="2400" b="1" baseline="30000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3</a:t>
            </a:r>
            <a:endParaRPr lang="en-GB" sz="2400" b="1" dirty="0">
              <a:solidFill>
                <a:schemeClr val="tx2">
                  <a:lumMod val="50000"/>
                </a:schemeClr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6" name="Нижний колонтитул 3">
            <a:extLst>
              <a:ext uri="{FF2B5EF4-FFF2-40B4-BE49-F238E27FC236}">
                <a16:creationId xmlns:a16="http://schemas.microsoft.com/office/drawing/2014/main" id="{BF7BED9E-C65F-42A3-8982-8A77C7BEF366}"/>
              </a:ext>
            </a:extLst>
          </p:cNvPr>
          <p:cNvSpPr txBox="1">
            <a:spLocks/>
          </p:cNvSpPr>
          <p:nvPr/>
        </p:nvSpPr>
        <p:spPr>
          <a:xfrm>
            <a:off x="7421840" y="355600"/>
            <a:ext cx="169168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RU-</a:t>
            </a:r>
            <a:r>
              <a:rPr lang="fr-FR" dirty="0" err="1"/>
              <a:t>SIV</a:t>
            </a:r>
            <a:r>
              <a:rPr lang="fr-FR" dirty="0"/>
              <a:t>-00007 05.2020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CC5C5F-6C22-4DAA-9A38-DDEDA5B40D90}"/>
              </a:ext>
            </a:extLst>
          </p:cNvPr>
          <p:cNvSpPr txBox="1"/>
          <p:nvPr/>
        </p:nvSpPr>
        <p:spPr>
          <a:xfrm>
            <a:off x="104034" y="5980137"/>
            <a:ext cx="3035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aseline="30000" dirty="0"/>
              <a:t>1</a:t>
            </a:r>
            <a:r>
              <a:rPr lang="en-US" sz="800" dirty="0" err="1"/>
              <a:t>IDSA</a:t>
            </a:r>
            <a:r>
              <a:rPr lang="ru-RU" sz="800" dirty="0"/>
              <a:t> – </a:t>
            </a:r>
            <a:r>
              <a:rPr lang="en-US" sz="800" dirty="0"/>
              <a:t>Infectious</a:t>
            </a:r>
            <a:r>
              <a:rPr lang="ru-RU" sz="800" dirty="0"/>
              <a:t> </a:t>
            </a:r>
            <a:r>
              <a:rPr lang="en-US" sz="800" dirty="0"/>
              <a:t>Diseases</a:t>
            </a:r>
            <a:r>
              <a:rPr lang="ru-RU" sz="800" dirty="0"/>
              <a:t> </a:t>
            </a:r>
            <a:r>
              <a:rPr lang="en-US" sz="800" dirty="0"/>
              <a:t>Society of America</a:t>
            </a:r>
            <a:endParaRPr lang="ru-RU" sz="800" dirty="0"/>
          </a:p>
          <a:p>
            <a:r>
              <a:rPr lang="ru-RU" sz="800" baseline="30000" dirty="0" err="1"/>
              <a:t>2</a:t>
            </a:r>
            <a:r>
              <a:rPr lang="ru-RU" sz="800" dirty="0" err="1"/>
              <a:t>ИКМТ</a:t>
            </a:r>
            <a:r>
              <a:rPr lang="ru-RU" sz="800" dirty="0"/>
              <a:t> – инфекции кожи и мягких тканей</a:t>
            </a:r>
            <a:endParaRPr lang="en-US" sz="800" dirty="0"/>
          </a:p>
          <a:p>
            <a:r>
              <a:rPr lang="ru-RU" sz="800" baseline="30000" dirty="0"/>
              <a:t>3</a:t>
            </a:r>
            <a:r>
              <a:rPr lang="en-US" sz="800" dirty="0"/>
              <a:t>MRSA</a:t>
            </a:r>
            <a:r>
              <a:rPr lang="ru-RU" sz="800" dirty="0"/>
              <a:t> – </a:t>
            </a:r>
            <a:r>
              <a:rPr lang="ru-RU" sz="800" dirty="0" err="1"/>
              <a:t>метициллинрезистентный</a:t>
            </a:r>
            <a:r>
              <a:rPr lang="ru-RU" sz="800" dirty="0"/>
              <a:t> золотистый стафилококк</a:t>
            </a:r>
            <a:endParaRPr lang="en-US" sz="800" dirty="0"/>
          </a:p>
        </p:txBody>
      </p:sp>
      <p:sp>
        <p:nvSpPr>
          <p:cNvPr id="8" name="Прямоугольник 2">
            <a:extLst>
              <a:ext uri="{FF2B5EF4-FFF2-40B4-BE49-F238E27FC236}">
                <a16:creationId xmlns:a16="http://schemas.microsoft.com/office/drawing/2014/main" id="{75312300-41CB-42D9-9017-8EAE7F185D32}"/>
              </a:ext>
            </a:extLst>
          </p:cNvPr>
          <p:cNvSpPr/>
          <p:nvPr/>
        </p:nvSpPr>
        <p:spPr>
          <a:xfrm>
            <a:off x="3149600" y="5885200"/>
            <a:ext cx="57791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AdvOT0a81dd96.B"/>
              </a:rPr>
              <a:t>Clinical Infectious Diseases 2014;59(2):</a:t>
            </a:r>
            <a:r>
              <a:rPr lang="en-US" sz="1000" dirty="0" err="1">
                <a:latin typeface="AdvOT0a81dd96.B"/>
              </a:rPr>
              <a:t>e10</a:t>
            </a:r>
            <a:r>
              <a:rPr lang="en-US" sz="1000" dirty="0">
                <a:latin typeface="AdvOT0a81dd96.B+20"/>
              </a:rPr>
              <a:t>–</a:t>
            </a:r>
            <a:r>
              <a:rPr lang="en-US" sz="1000" dirty="0">
                <a:latin typeface="AdvOT0a81dd96.B"/>
              </a:rPr>
              <a:t>52</a:t>
            </a:r>
            <a:endParaRPr lang="ru-RU" sz="1000" dirty="0">
              <a:latin typeface="AdvOT0a81dd96.B"/>
            </a:endParaRPr>
          </a:p>
          <a:p>
            <a:r>
              <a:rPr lang="ru-RU" sz="1000" dirty="0"/>
              <a:t>Инструкция по медицинскому применению препарата </a:t>
            </a:r>
            <a:r>
              <a:rPr lang="ru-RU" sz="1000" dirty="0" err="1"/>
              <a:t>Сивекстро</a:t>
            </a:r>
            <a:r>
              <a:rPr lang="ru-RU" sz="1000" dirty="0"/>
              <a:t> </a:t>
            </a:r>
            <a:r>
              <a:rPr lang="ru-RU" sz="1000" dirty="0" err="1"/>
              <a:t>ЛП</a:t>
            </a:r>
            <a:r>
              <a:rPr lang="ru-RU" sz="1000" dirty="0"/>
              <a:t>-003660, </a:t>
            </a:r>
            <a:r>
              <a:rPr lang="ru-RU" sz="1000" dirty="0" err="1"/>
              <a:t>ЛП</a:t>
            </a:r>
            <a:r>
              <a:rPr lang="ru-RU" sz="1000" dirty="0"/>
              <a:t>-003671</a:t>
            </a:r>
          </a:p>
          <a:p>
            <a:r>
              <a:rPr lang="ru-RU" sz="1000" dirty="0"/>
              <a:t>Инструкция по медицинскому применению препарата </a:t>
            </a:r>
            <a:r>
              <a:rPr lang="ru-RU" sz="1000" dirty="0" err="1"/>
              <a:t>Ксидалба</a:t>
            </a:r>
            <a:r>
              <a:rPr lang="ru-RU" sz="1000" dirty="0"/>
              <a:t> </a:t>
            </a:r>
            <a:r>
              <a:rPr lang="ru-RU" sz="1000" dirty="0" err="1"/>
              <a:t>ЛП</a:t>
            </a:r>
            <a:r>
              <a:rPr lang="ru-RU" sz="1000" dirty="0"/>
              <a:t>-004255</a:t>
            </a:r>
            <a:endParaRPr lang="en-US" sz="1000" dirty="0"/>
          </a:p>
          <a:p>
            <a:r>
              <a:rPr lang="en-US" sz="1000" dirty="0"/>
              <a:t>HIGHLIGHTS OF PRESCRIBING INFORMATION </a:t>
            </a:r>
            <a:r>
              <a:rPr lang="en-US" sz="1000" dirty="0" err="1"/>
              <a:t>Sivextro</a:t>
            </a:r>
            <a:r>
              <a:rPr lang="en-US" sz="1000" dirty="0"/>
              <a:t> Reference ID: 4399856 </a:t>
            </a:r>
            <a:endParaRPr lang="ru-RU" sz="1000" dirty="0"/>
          </a:p>
          <a:p>
            <a:r>
              <a:rPr lang="en-US" sz="1000" dirty="0"/>
              <a:t>HIGHLIGHTS OF PRESCRIBING INFORMATION </a:t>
            </a:r>
            <a:r>
              <a:rPr lang="en-US" sz="1000" dirty="0" err="1"/>
              <a:t>Dalvance</a:t>
            </a:r>
            <a:r>
              <a:rPr lang="en-US" sz="1000" dirty="0"/>
              <a:t> Reference ID: </a:t>
            </a:r>
            <a:r>
              <a:rPr lang="ru-RU" sz="1000" dirty="0"/>
              <a:t>3875803 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457200" y="357188"/>
            <a:ext cx="8493125" cy="85725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ru-RU" sz="2800" b="1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«Проверенный»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антибиотик для лечения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MRSA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инфекций</a:t>
            </a:r>
            <a:endParaRPr lang="en-GB" sz="2800" b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76803" name="Text Box 12"/>
          <p:cNvSpPr txBox="1">
            <a:spLocks noChangeArrowheads="1"/>
          </p:cNvSpPr>
          <p:nvPr/>
        </p:nvSpPr>
        <p:spPr bwMode="gray">
          <a:xfrm>
            <a:off x="346075" y="1622425"/>
            <a:ext cx="2376488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/>
          <a:lstStyle/>
          <a:p>
            <a:r>
              <a:rPr lang="ru-RU" sz="1400" b="1">
                <a:solidFill>
                  <a:srgbClr val="000000"/>
                </a:solidFill>
              </a:rPr>
              <a:t>Быстрый бактерицидный эффект</a:t>
            </a:r>
          </a:p>
        </p:txBody>
      </p:sp>
      <p:sp>
        <p:nvSpPr>
          <p:cNvPr id="76804" name="Text Box 13"/>
          <p:cNvSpPr txBox="1">
            <a:spLocks noChangeArrowheads="1"/>
          </p:cNvSpPr>
          <p:nvPr/>
        </p:nvSpPr>
        <p:spPr bwMode="gray">
          <a:xfrm>
            <a:off x="3094038" y="1622425"/>
            <a:ext cx="2376487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/>
          <a:lstStyle/>
          <a:p>
            <a:r>
              <a:rPr lang="ru-RU" sz="1400" b="1">
                <a:solidFill>
                  <a:srgbClr val="000000"/>
                </a:solidFill>
              </a:rPr>
              <a:t>Стабильная фармакокинетика и фармакодинамика, позволяющая прогнозировать эффект в соответствии с дозой препарата</a:t>
            </a:r>
          </a:p>
        </p:txBody>
      </p:sp>
      <p:sp>
        <p:nvSpPr>
          <p:cNvPr id="76805" name="Text Box 14"/>
          <p:cNvSpPr txBox="1">
            <a:spLocks noChangeArrowheads="1"/>
          </p:cNvSpPr>
          <p:nvPr/>
        </p:nvSpPr>
        <p:spPr bwMode="gray">
          <a:xfrm>
            <a:off x="1724025" y="4957763"/>
            <a:ext cx="23844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b"/>
          <a:lstStyle/>
          <a:p>
            <a:r>
              <a:rPr lang="ru-RU" sz="1400" b="1">
                <a:solidFill>
                  <a:srgbClr val="000000"/>
                </a:solidFill>
              </a:rPr>
              <a:t>Превосходная тканевая пенетрация</a:t>
            </a:r>
          </a:p>
        </p:txBody>
      </p:sp>
      <p:sp>
        <p:nvSpPr>
          <p:cNvPr id="76806" name="Text Box 16"/>
          <p:cNvSpPr txBox="1">
            <a:spLocks noChangeArrowheads="1"/>
          </p:cNvSpPr>
          <p:nvPr/>
        </p:nvSpPr>
        <p:spPr bwMode="gray">
          <a:xfrm>
            <a:off x="4459288" y="4957763"/>
            <a:ext cx="23764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b"/>
          <a:lstStyle/>
          <a:p>
            <a:r>
              <a:rPr lang="ru-RU" sz="1400" b="1">
                <a:solidFill>
                  <a:srgbClr val="000000"/>
                </a:solidFill>
              </a:rPr>
              <a:t>Низкий потенциал развития резистентности</a:t>
            </a:r>
          </a:p>
        </p:txBody>
      </p:sp>
      <p:sp>
        <p:nvSpPr>
          <p:cNvPr id="76807" name="Text Box 18"/>
          <p:cNvSpPr txBox="1">
            <a:spLocks noChangeArrowheads="1"/>
          </p:cNvSpPr>
          <p:nvPr/>
        </p:nvSpPr>
        <p:spPr bwMode="gray">
          <a:xfrm>
            <a:off x="5815013" y="1622425"/>
            <a:ext cx="2376487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/>
          <a:lstStyle/>
          <a:p>
            <a:r>
              <a:rPr lang="ru-RU" sz="1400" b="1">
                <a:solidFill>
                  <a:srgbClr val="000000"/>
                </a:solidFill>
              </a:rPr>
              <a:t>Низкая частота нежелательных явлений</a:t>
            </a:r>
          </a:p>
        </p:txBody>
      </p:sp>
      <p:sp>
        <p:nvSpPr>
          <p:cNvPr id="36" name="AutoShape 2"/>
          <p:cNvSpPr>
            <a:spLocks noChangeArrowheads="1"/>
          </p:cNvSpPr>
          <p:nvPr/>
        </p:nvSpPr>
        <p:spPr bwMode="gray">
          <a:xfrm>
            <a:off x="266700" y="3413125"/>
            <a:ext cx="1511300" cy="966788"/>
          </a:xfrm>
          <a:prstGeom prst="homePlate">
            <a:avLst>
              <a:gd name="adj" fmla="val 30351"/>
            </a:avLst>
          </a:prstGeom>
          <a:solidFill>
            <a:schemeClr val="accent4">
              <a:lumMod val="20000"/>
              <a:lumOff val="80000"/>
            </a:schemeClr>
          </a:solidFill>
          <a:ln w="889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0000" tIns="90000" rIns="72000" bIns="90000" anchor="ctr"/>
          <a:lstStyle/>
          <a:p>
            <a:pPr>
              <a:defRPr/>
            </a:pPr>
            <a:endParaRPr lang="en-GB" sz="1400" b="1">
              <a:solidFill>
                <a:prstClr val="black"/>
              </a:solidFill>
            </a:endParaRPr>
          </a:p>
        </p:txBody>
      </p:sp>
      <p:sp>
        <p:nvSpPr>
          <p:cNvPr id="37" name="AutoShape 3"/>
          <p:cNvSpPr>
            <a:spLocks noChangeArrowheads="1"/>
          </p:cNvSpPr>
          <p:nvPr/>
        </p:nvSpPr>
        <p:spPr bwMode="gray">
          <a:xfrm>
            <a:off x="1625600" y="3413125"/>
            <a:ext cx="1511300" cy="966788"/>
          </a:xfrm>
          <a:prstGeom prst="chevron">
            <a:avLst>
              <a:gd name="adj" fmla="val 30307"/>
            </a:avLst>
          </a:prstGeom>
          <a:solidFill>
            <a:schemeClr val="accent4">
              <a:lumMod val="40000"/>
              <a:lumOff val="60000"/>
            </a:schemeClr>
          </a:solidFill>
          <a:ln w="889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0000" tIns="90000" rIns="72000" bIns="90000" anchor="ctr"/>
          <a:lstStyle/>
          <a:p>
            <a:pPr>
              <a:defRPr/>
            </a:pPr>
            <a:endParaRPr lang="en-GB" sz="1400" b="1">
              <a:solidFill>
                <a:prstClr val="black"/>
              </a:solidFill>
            </a:endParaRPr>
          </a:p>
        </p:txBody>
      </p:sp>
      <p:sp>
        <p:nvSpPr>
          <p:cNvPr id="38" name="AutoShape 4"/>
          <p:cNvSpPr>
            <a:spLocks noChangeArrowheads="1"/>
          </p:cNvSpPr>
          <p:nvPr/>
        </p:nvSpPr>
        <p:spPr bwMode="gray">
          <a:xfrm>
            <a:off x="4343400" y="3413125"/>
            <a:ext cx="1511300" cy="966788"/>
          </a:xfrm>
          <a:prstGeom prst="chevron">
            <a:avLst>
              <a:gd name="adj" fmla="val 30245"/>
            </a:avLst>
          </a:prstGeom>
          <a:solidFill>
            <a:schemeClr val="accent4">
              <a:lumMod val="75000"/>
            </a:schemeClr>
          </a:solidFill>
          <a:ln w="889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0000" tIns="90000" rIns="72000" bIns="90000" anchor="ctr"/>
          <a:lstStyle/>
          <a:p>
            <a:pPr>
              <a:defRPr/>
            </a:pPr>
            <a:endParaRPr lang="en-GB" sz="1400" b="1">
              <a:solidFill>
                <a:prstClr val="black"/>
              </a:solidFill>
            </a:endParaRPr>
          </a:p>
        </p:txBody>
      </p:sp>
      <p:sp>
        <p:nvSpPr>
          <p:cNvPr id="39" name="AutoShape 5"/>
          <p:cNvSpPr>
            <a:spLocks noChangeArrowheads="1"/>
          </p:cNvSpPr>
          <p:nvPr/>
        </p:nvSpPr>
        <p:spPr bwMode="gray">
          <a:xfrm>
            <a:off x="5700713" y="3413125"/>
            <a:ext cx="1512887" cy="966788"/>
          </a:xfrm>
          <a:prstGeom prst="chevron">
            <a:avLst>
              <a:gd name="adj" fmla="val 30245"/>
            </a:avLst>
          </a:prstGeom>
          <a:solidFill>
            <a:schemeClr val="accent4">
              <a:lumMod val="50000"/>
            </a:schemeClr>
          </a:solidFill>
          <a:ln w="889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0000" tIns="90000" rIns="72000" bIns="90000" anchor="ctr"/>
          <a:lstStyle/>
          <a:p>
            <a:pPr>
              <a:defRPr/>
            </a:pPr>
            <a:endParaRPr lang="en-GB" sz="1400" b="1">
              <a:solidFill>
                <a:prstClr val="white"/>
              </a:solidFill>
            </a:endParaRPr>
          </a:p>
        </p:txBody>
      </p:sp>
      <p:sp>
        <p:nvSpPr>
          <p:cNvPr id="41" name="AutoShape 6"/>
          <p:cNvSpPr>
            <a:spLocks noChangeArrowheads="1"/>
          </p:cNvSpPr>
          <p:nvPr/>
        </p:nvSpPr>
        <p:spPr bwMode="gray">
          <a:xfrm>
            <a:off x="2984500" y="3413125"/>
            <a:ext cx="1511300" cy="966788"/>
          </a:xfrm>
          <a:prstGeom prst="chevron">
            <a:avLst>
              <a:gd name="adj" fmla="val 30307"/>
            </a:avLst>
          </a:prstGeom>
          <a:solidFill>
            <a:schemeClr val="accent4">
              <a:lumMod val="60000"/>
              <a:lumOff val="40000"/>
            </a:schemeClr>
          </a:solidFill>
          <a:ln w="889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0000" tIns="90000" rIns="72000" bIns="90000" anchor="ctr"/>
          <a:lstStyle/>
          <a:p>
            <a:pPr>
              <a:defRPr/>
            </a:pPr>
            <a:endParaRPr lang="en-GB" sz="1400" b="1">
              <a:solidFill>
                <a:prstClr val="black"/>
              </a:solidFill>
            </a:endParaRPr>
          </a:p>
        </p:txBody>
      </p:sp>
      <p:sp>
        <p:nvSpPr>
          <p:cNvPr id="147469" name="AutoShape 7"/>
          <p:cNvSpPr>
            <a:spLocks noChangeArrowheads="1"/>
          </p:cNvSpPr>
          <p:nvPr/>
        </p:nvSpPr>
        <p:spPr bwMode="gray">
          <a:xfrm>
            <a:off x="7059613" y="3413125"/>
            <a:ext cx="1512887" cy="966788"/>
          </a:xfrm>
          <a:prstGeom prst="chevron">
            <a:avLst>
              <a:gd name="adj" fmla="val 30290"/>
            </a:avLst>
          </a:prstGeom>
          <a:solidFill>
            <a:schemeClr val="accent5">
              <a:lumMod val="50000"/>
            </a:schemeClr>
          </a:solidFill>
          <a:ln w="889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90000" tIns="90000" rIns="72000" bIns="90000" anchor="ctr"/>
          <a:lstStyle/>
          <a:p>
            <a:pPr>
              <a:defRPr/>
            </a:pPr>
            <a:endParaRPr lang="en-GB" sz="1400" b="1">
              <a:solidFill>
                <a:prstClr val="white"/>
              </a:solidFill>
            </a:endParaRPr>
          </a:p>
        </p:txBody>
      </p:sp>
      <p:sp>
        <p:nvSpPr>
          <p:cNvPr id="76814" name="Text Box 7"/>
          <p:cNvSpPr txBox="1">
            <a:spLocks noChangeArrowheads="1"/>
          </p:cNvSpPr>
          <p:nvPr/>
        </p:nvSpPr>
        <p:spPr bwMode="gray">
          <a:xfrm>
            <a:off x="314325" y="3697288"/>
            <a:ext cx="1225550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90000" rIns="72000" bIns="90000" anchor="ctr">
            <a:spAutoFit/>
          </a:bodyPr>
          <a:lstStyle/>
          <a:p>
            <a:pPr algn="ctr"/>
            <a:r>
              <a:rPr lang="ru-RU" sz="14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GB" sz="14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815" name="Text Box 8"/>
          <p:cNvSpPr txBox="1">
            <a:spLocks noChangeArrowheads="1"/>
          </p:cNvSpPr>
          <p:nvPr/>
        </p:nvSpPr>
        <p:spPr bwMode="gray">
          <a:xfrm>
            <a:off x="1963738" y="3697288"/>
            <a:ext cx="984250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90000" rIns="0" bIns="90000" anchor="ctr">
            <a:spAutoFit/>
          </a:bodyPr>
          <a:lstStyle/>
          <a:p>
            <a:pPr algn="ctr"/>
            <a:r>
              <a:rPr lang="ru-RU" sz="14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GB" sz="14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816" name="Text Box 9"/>
          <p:cNvSpPr txBox="1">
            <a:spLocks noChangeArrowheads="1"/>
          </p:cNvSpPr>
          <p:nvPr/>
        </p:nvSpPr>
        <p:spPr bwMode="gray">
          <a:xfrm>
            <a:off x="3316288" y="3697288"/>
            <a:ext cx="1000125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90000" rIns="0" bIns="90000" anchor="ctr">
            <a:spAutoFit/>
          </a:bodyPr>
          <a:lstStyle/>
          <a:p>
            <a:pPr algn="ctr"/>
            <a:r>
              <a:rPr lang="ru-RU" sz="14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GB" sz="1400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817" name="Text Box 10"/>
          <p:cNvSpPr txBox="1">
            <a:spLocks noChangeArrowheads="1"/>
          </p:cNvSpPr>
          <p:nvPr/>
        </p:nvSpPr>
        <p:spPr bwMode="gray">
          <a:xfrm>
            <a:off x="6046788" y="3697288"/>
            <a:ext cx="987425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90000" rIns="0" bIns="90000" anchor="ctr">
            <a:spAutoFit/>
          </a:bodyPr>
          <a:lstStyle/>
          <a:p>
            <a:pPr algn="ctr"/>
            <a:r>
              <a:rPr lang="ru-RU" sz="14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GB" sz="1400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818" name="Text Box 11"/>
          <p:cNvSpPr txBox="1">
            <a:spLocks noChangeArrowheads="1"/>
          </p:cNvSpPr>
          <p:nvPr/>
        </p:nvSpPr>
        <p:spPr bwMode="gray">
          <a:xfrm>
            <a:off x="7399338" y="3697288"/>
            <a:ext cx="1009650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90000" rIns="0" bIns="90000" anchor="ctr">
            <a:spAutoFit/>
          </a:bodyPr>
          <a:lstStyle/>
          <a:p>
            <a:pPr algn="ctr"/>
            <a:r>
              <a:rPr lang="ru-RU" sz="14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GB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819" name="Text Box 9"/>
          <p:cNvSpPr txBox="1">
            <a:spLocks noChangeArrowheads="1"/>
          </p:cNvSpPr>
          <p:nvPr/>
        </p:nvSpPr>
        <p:spPr bwMode="gray">
          <a:xfrm>
            <a:off x="4687888" y="3697288"/>
            <a:ext cx="987425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90000" rIns="0" bIns="90000" anchor="ctr">
            <a:spAutoFit/>
          </a:bodyPr>
          <a:lstStyle/>
          <a:p>
            <a:pPr algn="ctr"/>
            <a:r>
              <a:rPr lang="ru-RU" sz="14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GB" sz="1400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820" name="Text Box 16"/>
          <p:cNvSpPr txBox="1">
            <a:spLocks noChangeArrowheads="1"/>
          </p:cNvSpPr>
          <p:nvPr/>
        </p:nvSpPr>
        <p:spPr bwMode="gray">
          <a:xfrm>
            <a:off x="7107238" y="4957763"/>
            <a:ext cx="2079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b"/>
          <a:lstStyle/>
          <a:p>
            <a:r>
              <a:rPr lang="ru-RU" sz="1400" b="1">
                <a:solidFill>
                  <a:srgbClr val="000000"/>
                </a:solidFill>
              </a:rPr>
              <a:t>Доказанная клиническая и микробиологическая эффективность</a:t>
            </a:r>
          </a:p>
        </p:txBody>
      </p:sp>
      <p:sp>
        <p:nvSpPr>
          <p:cNvPr id="76821" name="Line 19"/>
          <p:cNvSpPr>
            <a:spLocks noChangeShapeType="1"/>
          </p:cNvSpPr>
          <p:nvPr/>
        </p:nvSpPr>
        <p:spPr bwMode="gray">
          <a:xfrm flipV="1">
            <a:off x="3086100" y="1622425"/>
            <a:ext cx="0" cy="179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sm" len="sm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6822" name="Line 20"/>
          <p:cNvSpPr>
            <a:spLocks noChangeShapeType="1"/>
          </p:cNvSpPr>
          <p:nvPr/>
        </p:nvSpPr>
        <p:spPr bwMode="gray">
          <a:xfrm flipV="1">
            <a:off x="339725" y="1622425"/>
            <a:ext cx="0" cy="179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sm" len="sm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6823" name="Line 21"/>
          <p:cNvSpPr>
            <a:spLocks noChangeShapeType="1"/>
          </p:cNvSpPr>
          <p:nvPr/>
        </p:nvSpPr>
        <p:spPr bwMode="gray">
          <a:xfrm flipV="1">
            <a:off x="5808663" y="1622425"/>
            <a:ext cx="0" cy="179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sm" len="sm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6824" name="Line 15"/>
          <p:cNvSpPr>
            <a:spLocks noChangeShapeType="1"/>
          </p:cNvSpPr>
          <p:nvPr/>
        </p:nvSpPr>
        <p:spPr bwMode="gray">
          <a:xfrm flipV="1">
            <a:off x="1724025" y="4381500"/>
            <a:ext cx="0" cy="1785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76825" name="Line 17"/>
          <p:cNvSpPr>
            <a:spLocks noChangeShapeType="1"/>
          </p:cNvSpPr>
          <p:nvPr/>
        </p:nvSpPr>
        <p:spPr bwMode="gray">
          <a:xfrm flipV="1">
            <a:off x="4452938" y="4381500"/>
            <a:ext cx="0" cy="1776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76826" name="Line 17"/>
          <p:cNvSpPr>
            <a:spLocks noChangeShapeType="1"/>
          </p:cNvSpPr>
          <p:nvPr/>
        </p:nvSpPr>
        <p:spPr bwMode="gray">
          <a:xfrm flipV="1">
            <a:off x="7161213" y="4381500"/>
            <a:ext cx="0" cy="1776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76827" name="Rectangle 1"/>
          <p:cNvSpPr>
            <a:spLocks noChangeArrowheads="1"/>
          </p:cNvSpPr>
          <p:nvPr/>
        </p:nvSpPr>
        <p:spPr bwMode="auto">
          <a:xfrm>
            <a:off x="2638425" y="6537325"/>
            <a:ext cx="4572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20688"/>
            <a:r>
              <a:rPr lang="en-GB" altLang="en-US" sz="1200" dirty="0">
                <a:ea typeface="MS PGothic" pitchFamily="34" charset="-128"/>
                <a:sym typeface="Symbol" pitchFamily="18" charset="2"/>
              </a:rPr>
              <a:t>Nguyen H, et al. J </a:t>
            </a:r>
            <a:r>
              <a:rPr lang="en-GB" altLang="en-US" sz="1200" dirty="0" err="1">
                <a:ea typeface="MS PGothic" pitchFamily="34" charset="-128"/>
                <a:sym typeface="Symbol" pitchFamily="18" charset="2"/>
              </a:rPr>
              <a:t>Antimicrob</a:t>
            </a:r>
            <a:r>
              <a:rPr lang="en-GB" altLang="en-US" sz="1200" dirty="0">
                <a:ea typeface="MS PGothic" pitchFamily="34" charset="-128"/>
                <a:sym typeface="Symbol" pitchFamily="18" charset="2"/>
              </a:rPr>
              <a:t> </a:t>
            </a:r>
            <a:r>
              <a:rPr lang="en-GB" altLang="en-US" sz="1200" dirty="0" err="1">
                <a:ea typeface="MS PGothic" pitchFamily="34" charset="-128"/>
                <a:sym typeface="Symbol" pitchFamily="18" charset="2"/>
              </a:rPr>
              <a:t>Chemother</a:t>
            </a:r>
            <a:r>
              <a:rPr lang="en-GB" altLang="en-US" sz="1200" dirty="0">
                <a:ea typeface="MS PGothic" pitchFamily="34" charset="-128"/>
                <a:sym typeface="Symbol" pitchFamily="18" charset="2"/>
              </a:rPr>
              <a:t>  2010;65:24-36</a:t>
            </a:r>
            <a:endParaRPr lang="en-US" altLang="en-US" sz="1200" dirty="0">
              <a:ea typeface="MS PGothic" pitchFamily="34" charset="-128"/>
            </a:endParaRPr>
          </a:p>
        </p:txBody>
      </p:sp>
      <p:sp>
        <p:nvSpPr>
          <p:cNvPr id="29" name="Нижний колонтитул 3">
            <a:extLst>
              <a:ext uri="{FF2B5EF4-FFF2-40B4-BE49-F238E27FC236}">
                <a16:creationId xmlns:a16="http://schemas.microsoft.com/office/drawing/2014/main" id="{7ED0A76F-C052-41AA-8745-DCB7ED039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52320" y="0"/>
            <a:ext cx="1691680" cy="404664"/>
          </a:xfrm>
        </p:spPr>
        <p:txBody>
          <a:bodyPr/>
          <a:lstStyle/>
          <a:p>
            <a:r>
              <a:rPr lang="fr-FR" dirty="0"/>
              <a:t>RU-SIV-00007 05.2020</a:t>
            </a:r>
            <a:endParaRPr lang="ru-RU" dirty="0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417974" y="190499"/>
            <a:ext cx="2308051" cy="817563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Выводы</a:t>
            </a:r>
            <a:endParaRPr lang="en-GB" sz="3600" b="1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7094" y="959768"/>
            <a:ext cx="84702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966" indent="-342900" algn="just">
              <a:lnSpc>
                <a:spcPct val="100000"/>
              </a:lnSpc>
              <a:buSzPct val="65000"/>
              <a:buFont typeface="Wingdings" panose="05000000000000000000" pitchFamily="2" charset="2"/>
              <a:buChar char="Ø"/>
              <a:tabLst>
                <a:tab pos="469900" algn="l"/>
              </a:tabLst>
            </a:pPr>
            <a:r>
              <a:rPr lang="ru-RU" dirty="0" err="1">
                <a:latin typeface="Georgia" pitchFamily="18" charset="0"/>
              </a:rPr>
              <a:t>Тедизолид</a:t>
            </a:r>
            <a:r>
              <a:rPr lang="ru-RU" dirty="0">
                <a:latin typeface="Georgia" pitchFamily="18" charset="0"/>
              </a:rPr>
              <a:t>  рекомендован для лечения </a:t>
            </a:r>
            <a:r>
              <a:rPr lang="ru-RU" dirty="0" err="1">
                <a:latin typeface="Georgia" pitchFamily="18" charset="0"/>
              </a:rPr>
              <a:t>ОИКМТ</a:t>
            </a:r>
            <a:r>
              <a:rPr lang="ru-RU" dirty="0">
                <a:latin typeface="Georgia" pitchFamily="18" charset="0"/>
              </a:rPr>
              <a:t>*, вызванных грамположительными, в том числе, резистентными штаммами бактерий, в дозировке </a:t>
            </a:r>
            <a:r>
              <a:rPr lang="en-GB" dirty="0">
                <a:latin typeface="Georgia" pitchFamily="18" charset="0"/>
              </a:rPr>
              <a:t>200 </a:t>
            </a:r>
            <a:r>
              <a:rPr lang="ru-RU" dirty="0">
                <a:latin typeface="Georgia" pitchFamily="18" charset="0"/>
              </a:rPr>
              <a:t>мг</a:t>
            </a:r>
            <a:r>
              <a:rPr lang="en-GB" dirty="0">
                <a:latin typeface="Georgia" pitchFamily="18" charset="0"/>
              </a:rPr>
              <a:t> </a:t>
            </a:r>
            <a:r>
              <a:rPr lang="ru-RU" dirty="0">
                <a:latin typeface="Georgia" pitchFamily="18" charset="0"/>
              </a:rPr>
              <a:t>1 раз в сутки в течение </a:t>
            </a:r>
            <a:r>
              <a:rPr lang="en-GB" dirty="0">
                <a:latin typeface="Georgia" pitchFamily="18" charset="0"/>
              </a:rPr>
              <a:t>6 </a:t>
            </a:r>
            <a:r>
              <a:rPr lang="ru-RU" dirty="0">
                <a:latin typeface="Georgia" pitchFamily="18" charset="0"/>
              </a:rPr>
              <a:t>дней</a:t>
            </a:r>
            <a:r>
              <a:rPr lang="en-US" baseline="30000" dirty="0">
                <a:solidFill>
                  <a:srgbClr val="111111"/>
                </a:solidFill>
                <a:latin typeface="Georgia" pitchFamily="18" charset="0"/>
              </a:rPr>
              <a:t>1</a:t>
            </a:r>
            <a:endParaRPr lang="ru-RU" dirty="0">
              <a:latin typeface="Georgia" pitchFamily="18" charset="0"/>
            </a:endParaRPr>
          </a:p>
          <a:p>
            <a:pPr marL="354966" indent="-342900" algn="just">
              <a:lnSpc>
                <a:spcPct val="100000"/>
              </a:lnSpc>
              <a:buSzPct val="65000"/>
              <a:buFont typeface="Wingdings" panose="05000000000000000000" pitchFamily="2" charset="2"/>
              <a:buChar char="Ø"/>
              <a:tabLst>
                <a:tab pos="469900" algn="l"/>
              </a:tabLst>
            </a:pPr>
            <a:endParaRPr lang="ru-RU" dirty="0">
              <a:latin typeface="Georgia" pitchFamily="18" charset="0"/>
            </a:endParaRPr>
          </a:p>
          <a:p>
            <a:pPr marL="354966" indent="-342900" algn="just">
              <a:lnSpc>
                <a:spcPct val="100000"/>
              </a:lnSpc>
              <a:buSzPct val="65000"/>
              <a:buFont typeface="Wingdings" panose="05000000000000000000" pitchFamily="2" charset="2"/>
              <a:buChar char="Ø"/>
              <a:tabLst>
                <a:tab pos="469900" algn="l"/>
              </a:tabLst>
            </a:pPr>
            <a:r>
              <a:rPr lang="ru-RU" dirty="0">
                <a:latin typeface="Georgia" pitchFamily="18" charset="0"/>
                <a:cs typeface="Arial"/>
              </a:rPr>
              <a:t>Частота развития тромбоцитопении и нежелательных явлений со стороны желудочно-кишечного тракта достоверно ниже, чем у </a:t>
            </a:r>
            <a:r>
              <a:rPr lang="ru-RU" dirty="0" err="1">
                <a:latin typeface="Georgia" pitchFamily="18" charset="0"/>
                <a:cs typeface="Arial"/>
              </a:rPr>
              <a:t>Линезолида</a:t>
            </a:r>
            <a:r>
              <a:rPr lang="en-US" baseline="30000" dirty="0">
                <a:solidFill>
                  <a:srgbClr val="111111"/>
                </a:solidFill>
                <a:latin typeface="Georgia" pitchFamily="18" charset="0"/>
              </a:rPr>
              <a:t>2</a:t>
            </a:r>
            <a:endParaRPr lang="en-GB" dirty="0">
              <a:latin typeface="Georgia" pitchFamily="18" charset="0"/>
              <a:cs typeface="Arial"/>
            </a:endParaRPr>
          </a:p>
          <a:p>
            <a:pPr marL="354966" indent="-342900" algn="just">
              <a:lnSpc>
                <a:spcPct val="100000"/>
              </a:lnSpc>
              <a:buSzPct val="65000"/>
              <a:buFont typeface="Wingdings" panose="05000000000000000000" pitchFamily="2" charset="2"/>
              <a:buChar char="Ø"/>
              <a:tabLst>
                <a:tab pos="469900" algn="l"/>
              </a:tabLst>
            </a:pPr>
            <a:endParaRPr lang="en-GB" dirty="0">
              <a:latin typeface="Georgia" pitchFamily="18" charset="0"/>
              <a:cs typeface="Arial"/>
            </a:endParaRPr>
          </a:p>
          <a:p>
            <a:pPr marL="354966" indent="-342900" algn="just">
              <a:lnSpc>
                <a:spcPct val="100000"/>
              </a:lnSpc>
              <a:buSzPct val="65000"/>
              <a:buFont typeface="Wingdings" panose="05000000000000000000" pitchFamily="2" charset="2"/>
              <a:buChar char="Ø"/>
              <a:tabLst>
                <a:tab pos="469900" algn="l"/>
              </a:tabLst>
            </a:pPr>
            <a:r>
              <a:rPr lang="ru-RU" dirty="0">
                <a:latin typeface="Georgia" pitchFamily="18" charset="0"/>
              </a:rPr>
              <a:t>Не требуется коррекции дозы и проведения мониторинга для особых групп пациентов </a:t>
            </a:r>
            <a:r>
              <a:rPr lang="en-GB" dirty="0">
                <a:latin typeface="Georgia" pitchFamily="18" charset="0"/>
                <a:cs typeface="Arial"/>
              </a:rPr>
              <a:t>(</a:t>
            </a:r>
            <a:r>
              <a:rPr lang="ru-RU" dirty="0">
                <a:latin typeface="Georgia" pitchFamily="18" charset="0"/>
                <a:cs typeface="Arial"/>
              </a:rPr>
              <a:t>с почечной или печеночной недостаточностью</a:t>
            </a:r>
            <a:r>
              <a:rPr lang="en-GB" dirty="0">
                <a:latin typeface="Georgia" pitchFamily="18" charset="0"/>
                <a:cs typeface="Arial"/>
              </a:rPr>
              <a:t>, </a:t>
            </a:r>
            <a:r>
              <a:rPr lang="ru-RU" dirty="0">
                <a:latin typeface="Georgia" pitchFamily="18" charset="0"/>
                <a:cs typeface="Arial"/>
              </a:rPr>
              <a:t>ожирением, пожилых пациентов</a:t>
            </a:r>
            <a:r>
              <a:rPr lang="en-GB" dirty="0">
                <a:latin typeface="Georgia" pitchFamily="18" charset="0"/>
                <a:cs typeface="Arial"/>
              </a:rPr>
              <a:t>)</a:t>
            </a:r>
            <a:r>
              <a:rPr lang="ru-RU" baseline="30000" dirty="0">
                <a:latin typeface="Georgia" pitchFamily="18" charset="0"/>
                <a:cs typeface="Arial"/>
              </a:rPr>
              <a:t>1</a:t>
            </a:r>
            <a:endParaRPr lang="en-GB" dirty="0">
              <a:latin typeface="Georgia" pitchFamily="18" charset="0"/>
              <a:cs typeface="Arial"/>
            </a:endParaRPr>
          </a:p>
          <a:p>
            <a:pPr marL="354966" indent="-342900" algn="just">
              <a:lnSpc>
                <a:spcPct val="100000"/>
              </a:lnSpc>
              <a:buSzPct val="65000"/>
              <a:buFont typeface="Wingdings" panose="05000000000000000000" pitchFamily="2" charset="2"/>
              <a:buChar char="Ø"/>
              <a:tabLst>
                <a:tab pos="469900" algn="l"/>
              </a:tabLst>
            </a:pPr>
            <a:endParaRPr lang="en-GB" dirty="0">
              <a:latin typeface="Georgia" pitchFamily="18" charset="0"/>
              <a:cs typeface="Arial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443E064-4C6F-4768-9459-21CDD6528808}"/>
              </a:ext>
            </a:extLst>
          </p:cNvPr>
          <p:cNvSpPr/>
          <p:nvPr/>
        </p:nvSpPr>
        <p:spPr>
          <a:xfrm>
            <a:off x="3514726" y="6240800"/>
            <a:ext cx="55054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1.</a:t>
            </a:r>
            <a:r>
              <a:rPr lang="ru-RU" sz="1000" dirty="0"/>
              <a:t>Инструкция по медицинскому применению препарата </a:t>
            </a:r>
            <a:r>
              <a:rPr lang="ru-RU" sz="1000" dirty="0" err="1"/>
              <a:t>Сивекстро</a:t>
            </a:r>
            <a:r>
              <a:rPr lang="ru-RU" sz="1000" dirty="0"/>
              <a:t> </a:t>
            </a:r>
            <a:r>
              <a:rPr lang="ru-RU" sz="1000" dirty="0" err="1"/>
              <a:t>ЛП</a:t>
            </a:r>
            <a:r>
              <a:rPr lang="ru-RU" sz="1000" dirty="0"/>
              <a:t>-003660 </a:t>
            </a:r>
          </a:p>
          <a:p>
            <a:r>
              <a:rPr lang="en-GB" sz="1000" dirty="0"/>
              <a:t>2. </a:t>
            </a:r>
            <a:r>
              <a:rPr lang="en-GB" sz="1000" dirty="0" err="1"/>
              <a:t>Shorr</a:t>
            </a:r>
            <a:r>
              <a:rPr lang="en-GB" sz="1000" dirty="0"/>
              <a:t> AF, et al. AAC 2015;59(2):864</a:t>
            </a:r>
            <a:r>
              <a:rPr lang="en-GB" sz="1000" dirty="0">
                <a:cs typeface="Arial" panose="020B0604020202020204" pitchFamily="34" charset="0"/>
                <a:sym typeface="Symbol" panose="05050102010706020507" pitchFamily="18" charset="2"/>
              </a:rPr>
              <a:t></a:t>
            </a:r>
            <a:r>
              <a:rPr lang="en-GB" sz="1000" dirty="0"/>
              <a:t>871</a:t>
            </a:r>
            <a:endParaRPr lang="ru-RU" sz="1000" dirty="0"/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id="{9D4AC625-C9D4-48A2-B07D-396BD773F716}"/>
              </a:ext>
            </a:extLst>
          </p:cNvPr>
          <p:cNvSpPr txBox="1">
            <a:spLocks/>
          </p:cNvSpPr>
          <p:nvPr/>
        </p:nvSpPr>
        <p:spPr>
          <a:xfrm>
            <a:off x="7452320" y="0"/>
            <a:ext cx="169168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RU-SIV-00007 05.2020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AE1BB3-B33C-43D3-BE30-0AA08C86654A}"/>
              </a:ext>
            </a:extLst>
          </p:cNvPr>
          <p:cNvSpPr txBox="1"/>
          <p:nvPr/>
        </p:nvSpPr>
        <p:spPr>
          <a:xfrm>
            <a:off x="191978" y="6313512"/>
            <a:ext cx="32976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1000" dirty="0"/>
              <a:t>*</a:t>
            </a:r>
            <a:r>
              <a:rPr lang="ru-RU" sz="1000" dirty="0" err="1"/>
              <a:t>ОИКМТ</a:t>
            </a:r>
            <a:r>
              <a:rPr lang="ru-RU" sz="1000" dirty="0"/>
              <a:t> – осложненных инфекции кожи и мягких тканей</a:t>
            </a:r>
          </a:p>
        </p:txBody>
      </p:sp>
    </p:spTree>
    <p:extLst>
      <p:ext uri="{BB962C8B-B14F-4D97-AF65-F5344CB8AC3E}">
        <p14:creationId xmlns:p14="http://schemas.microsoft.com/office/powerpoint/2010/main" val="118054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DD7F5C-0EB8-4C25-AF10-CE6E949F8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656"/>
            <a:ext cx="8003232" cy="902620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Ключевая информация по безопасности на основании инструкции по применению лекарственного препарата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Сивекстро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®, регистрационный номер – ЛП – 003660; ЛП – 003761</a:t>
            </a:r>
            <a:endParaRPr lang="ru-RU" sz="1800" dirty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6211AFFC-CC9C-4B74-9BB3-F84353B00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445224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4400" b="1" i="1" dirty="0">
                <a:latin typeface="Arial" panose="020B0604020202020204" pitchFamily="34" charset="0"/>
                <a:cs typeface="Arial" panose="020B0604020202020204" pitchFamily="34" charset="0"/>
              </a:rPr>
              <a:t>Название препарата: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Сивекстро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</a:p>
          <a:p>
            <a:pPr marL="0" indent="0" algn="just">
              <a:buNone/>
            </a:pP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4400" b="1" i="1" dirty="0">
                <a:latin typeface="Arial" panose="020B0604020202020204" pitchFamily="34" charset="0"/>
                <a:cs typeface="Arial" panose="020B0604020202020204" pitchFamily="34" charset="0"/>
              </a:rPr>
              <a:t>Международное непатентованное или группировочное наименование: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тедизолид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4400" b="1" i="1" dirty="0">
                <a:latin typeface="Arial" panose="020B0604020202020204" pitchFamily="34" charset="0"/>
                <a:cs typeface="Arial" panose="020B0604020202020204" pitchFamily="34" charset="0"/>
              </a:rPr>
              <a:t>Лекарственная форма: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лиофилизат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для приготовления концентрата для приготовления раствора для инфузий; таблетки, покрытые пленочной оболочкой</a:t>
            </a:r>
          </a:p>
          <a:p>
            <a:pPr marL="0" indent="0" algn="just">
              <a:buNone/>
            </a:pP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4400" b="1" i="1" dirty="0">
                <a:latin typeface="Arial" panose="020B0604020202020204" pitchFamily="34" charset="0"/>
                <a:cs typeface="Arial" panose="020B0604020202020204" pitchFamily="34" charset="0"/>
              </a:rPr>
              <a:t>Противопоказания: 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возраст до 18 лет (безопасность и эффективность у данной возрастной группы не установлены); повышенная чувствительность к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тедизолиду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или вспомогательным веществам препарата.</a:t>
            </a:r>
          </a:p>
          <a:p>
            <a:pPr marL="0" indent="0" algn="just">
              <a:buNone/>
            </a:pP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С осторожностью: повышенная чувствительность к другим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оксазолидинонам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в анамнезе.</a:t>
            </a:r>
          </a:p>
          <a:p>
            <a:pPr marL="0" indent="0" algn="just">
              <a:buNone/>
            </a:pPr>
            <a:endParaRPr lang="ru-RU" sz="4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4400" b="1" i="1" dirty="0">
                <a:latin typeface="Arial" panose="020B0604020202020204" pitchFamily="34" charset="0"/>
                <a:cs typeface="Arial" panose="020B0604020202020204" pitchFamily="34" charset="0"/>
              </a:rPr>
              <a:t>Особые указания: 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нет достаточных данных для адекватной оценки безопасности и эффективности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тедизолида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у пациентов с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нейтропенией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(число нейтрофилов &lt;1000 клеток/мм3). Следует рассмотреть альтернативный метод лечения пациентов с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нейтропенией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и осложненной инфекцией кожи и мягких тканей.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Тедизолид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ингибирует синтез митохондриальных белков. В результате данного процесса могут появиться нежелательные явления, такие как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лактат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ацидоз, анемия и нейропатия (зрительного нерва и периферическая). Во время лечения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тедизолида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фосфатом у нескольких пациентов наблюдалось пониженное содержание тромбоцитов, гемоглобина и нейтрофилов. При отмене препарата нарушенные гематологические параметры возвращались к исходному (до лечения) уровню. О диарее, ассоциированной с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Clostridium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difficile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, сообщалось почти для всех системных антибактериальных препаратов, включая препарат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Сивекстро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, при этом ее тяжесть варьировала от легкой диареи до фатального колита. При подозрении или подтверждении диареи, ассоциированной с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Clostridium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difficile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, необходимо отменить, если возможно, прием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тедизолида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фосфата и других антибактериальных препаратов, не направленных против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Clostridium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difficile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. В этом случае немедленно должна быть назначена соответствующая терапия. Препараты, тормозящие перистальтику кишечника, противопоказаны. В настоящее время неизвестно, может ли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тедизолид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фосфат понижать эффективность гормональных контрацептивов, следовательно, женщины, принимающие гормональные контрацептивы, должны использовать дополнительные методы контрацепции. </a:t>
            </a:r>
          </a:p>
          <a:p>
            <a:pPr marL="0" indent="0" algn="just">
              <a:buNone/>
            </a:pPr>
            <a:endParaRPr lang="ru-RU" sz="4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4400" b="1" i="1" dirty="0">
                <a:latin typeface="Arial" panose="020B0604020202020204" pitchFamily="34" charset="0"/>
                <a:cs typeface="Arial" panose="020B0604020202020204" pitchFamily="34" charset="0"/>
              </a:rPr>
              <a:t>Побочное действие: 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наиболее частыми нежелательными реакциями, развившимися у пациентов, получавших препарат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Сивекстро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в виде таблеток, покрытых пленочной оболочкой и при ступенчатой терапии (внутривенное введение с последующим приемом препарата внутрь) в объединенном анализе данных клинических исследований фазы III были тошнота, головная боль, диарея, рвота.</a:t>
            </a:r>
          </a:p>
          <a:p>
            <a:pPr marL="0" indent="0" algn="just">
              <a:buNone/>
            </a:pPr>
            <a:endParaRPr lang="ru-RU" sz="4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4400" b="1" i="1" dirty="0">
                <a:latin typeface="Arial" panose="020B0604020202020204" pitchFamily="34" charset="0"/>
                <a:cs typeface="Arial" panose="020B0604020202020204" pitchFamily="34" charset="0"/>
              </a:rPr>
              <a:t>Влияние на способность управлять транспортными средствами, механизмами: 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препарат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Сивекстро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может вызывать головокружения, тошноту и в редких случаях сонливость, поэтому может оказывать влияние на способность управления транспортными средствами и механизмами.</a:t>
            </a:r>
          </a:p>
          <a:p>
            <a:pPr marL="0" indent="0" algn="just">
              <a:buNone/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/>
          </a:p>
        </p:txBody>
      </p:sp>
      <p:sp>
        <p:nvSpPr>
          <p:cNvPr id="5" name="Нижний колонтитул 3">
            <a:extLst>
              <a:ext uri="{FF2B5EF4-FFF2-40B4-BE49-F238E27FC236}">
                <a16:creationId xmlns:a16="http://schemas.microsoft.com/office/drawing/2014/main" id="{214DFA33-F239-45E4-9EC1-3583DEF65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52320" y="0"/>
            <a:ext cx="1691680" cy="404664"/>
          </a:xfrm>
        </p:spPr>
        <p:txBody>
          <a:bodyPr/>
          <a:lstStyle/>
          <a:p>
            <a:r>
              <a:rPr lang="fr-FR" dirty="0"/>
              <a:t>RU-SIV-00007 05.2020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492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52F2952D-E49A-4D4A-AEC5-ADF892DD4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320049"/>
            <a:ext cx="8208912" cy="606127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Клинически значимые лекарственные взаимодействия: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исследованиях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vitro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не выявлено ни одного из видов взаимодействия (синергизм или антагонизм) комбинации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тедизолида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со следующими противомикробными препаратами: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амфотерицином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В,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азтреонамом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цефтазидимом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цефтриаксоном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ципрофлоксацином,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клиндамицином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колистином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даптомицином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гентамицином,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имипенемом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кетоконазолом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миноциклином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пиперациллином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рифампицином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тербинафином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триметопримом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сульфаметоксазолом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ванкомицином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Ни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тедизолид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фосфат, ни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тедизолид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явно не вызывали ингибирование или индукцию метаболизма отдельных субстратов CYP ферментов. По данным исследований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vitro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клинически значимые взаимодействия с маркерными субстратами значимых лекарственных переносчиков (ОАТ1, ОАТ3, ОАТР1В1, ОАТР1ВЗ, ОСТ1 и ОСТ2) 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эффлюксных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переносчиков (P-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gp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), за исключением белка резистентности рака молочной железы (BCRP), не ожидаются.  Препарат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Сивекстро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при приеме внутрь может привести к ингибированию BCRP на уровне желудочно-кишечного тракта, увеличивая концентрацию субстратов BCRP в плазме крови, и риску возникновения нежелательных реакций. При наличии возможности следует рассмотреть вопрос о прекращении одновременного приема лекарственных препаратов, являющихся субстратами BCRP, в течение 6 дней проведения терапии препаратом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Сивекстро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особенно в случае субстратов BCRP с узким терапевтическим индексом (например, метотрексат или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топотекан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 или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розувастатина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При невозможности избежать одновременного применения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тедизолида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и субстратов BCRP, следует контролировать нежелательные реакции, связанные с совместным применением субстратов BCRP, включая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розувастатин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При применении псевдоэфедрина не наблюдалось значимых изменений артериального давления или частоты сердечных сокращений. Медиана дозы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тирамина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требуемая для повышения систолического артериального давления на &gt;30 мм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рт.ст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от исходного до приема, составляла 325 мг при применении с препаратом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Сивекстро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в сравнении с 425 мг при применении с плацебо.</a:t>
            </a:r>
          </a:p>
          <a:p>
            <a:pPr marL="0" indent="0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Клинически значимая информация по применению у особых групп населения: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данные о применении препарата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Сивекстро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у беременных женщин отсутствуют. В целях предосторожности предпочтительно исключить применение препарата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Сивекстро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во время беременности; нет данных о применении препарата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Сивекстро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в период грудного вскармливания, решение о прекращении грудного вскармливания или отмене и/или воздержании от приема препарата должно приниматься с учетом оценки соотношения риск-польза; у пациентов с печеночной недостаточностью коррекции дозы не требуется; у пациентов с почечной недостаточностью или находящихся на гемодиализе коррекции дозы не требуется; безопасность и эффективность препарата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Сивекстро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у детей до 18 лет не установлены; у пожилых пациентов коррекции дозы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тедизолида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не требуется. Клинические исследования с применением препарата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Сивекстро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не включали достаточное количество пациентов в возрасте 75 лет и старше для определения того, отличается ли их ответ на лечение от ответа более молодых пациентов. В целом не наблюдалось различий в фармакокинетике между пожилыми и более молодыми пациентами.</a:t>
            </a:r>
          </a:p>
          <a:p>
            <a:pPr marL="0" indent="0">
              <a:buNone/>
            </a:pP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Показания к применению: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осложненные инфекции кожи и мягких тканей, вызванные чувствительными микроорганизмами: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Staphylococcus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aureus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(включая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метициллин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-резистентный [MRSA] 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метициллин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-чувствительный [MSSA] штаммы),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Streptococcus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pyogenes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(группа А бета гемолитические стрептококки),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Streptococcus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agalactiae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(группа В бета гемолитические стрептококки), группа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Streptococcus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anginosus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включая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Streptococcus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anginosus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Streptococcus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intermedius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Streptococcus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constellatus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Enterococcus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faecalis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Необходимо принимать во внимание действующие официальные руководства о правилах применения антибактериальных средств. </a:t>
            </a:r>
          </a:p>
          <a:p>
            <a:pPr marL="0" indent="0">
              <a:buNone/>
            </a:pP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Дозировка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лиофилизат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для приготовления концентрата для приготовления раствора для инфузий: препарат предназначен для внутривенного инфузионного введения. Рекомендуемый режим дозирования у пациентов в возрасте 18 лет и старше: при осложненных инфекциях кожи и мягких тканей 200 мг 1 раз в сутки в течение 6 дней, продолжительность инфузии — 60 мин. При переходе с внутривенного на пероральное применение препарата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Сивекстро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коррекции дозы не требуется. В случае пропуска времени инфузии пропущенная инфузия должна быть введена как можно скорее в любое время, но не позднее, чем за 8 часов до следующей плановой инфузии. Если до следующей плановой инфузии остается менее 8 часов, рекомендуется дождаться времени планового введения препарата. Таблетки, покрытые пленочной оболочкой: рекомендуемый режим дозирования у пациентов в возрасте 18 лет и старше при осложненных инфекциях кожи и мягких тканей 200 мг (1 таблетка, покрытая пленочной оболочкой) 1 раз в сутки в течение 6 дней.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Тедизолид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фосфат в форме таблеток, покрытых пленочной оболочкой, может приниматься независимо от приема пищи. Если пациент пропустил прием препарата, то пропущенную таблетку следует принять как можно скорее в любое время, но не позднее 8 часов до следующего планового приема препарата. Если до следующего планового приема осталось менее 8 часов, пропущенную таблетку принимать не следует.</a:t>
            </a:r>
          </a:p>
          <a:p>
            <a:pPr marL="0" indent="0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Юридическое лицо, на имя которого выдано регистрационное удостоверение: ООО «МСД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Фармасьютикалс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», Россия</a:t>
            </a:r>
          </a:p>
          <a:p>
            <a:pPr marL="0" indent="0">
              <a:buNone/>
            </a:pP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C65ACFA2-6998-4BB5-9846-C97B962AC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5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223" name="Picture 2">
            <a:extLst>
              <a:ext uri="{FF2B5EF4-FFF2-40B4-BE49-F238E27FC236}">
                <a16:creationId xmlns:a16="http://schemas.microsoft.com/office/drawing/2014/main" id="{EED3CD85-D621-4988-A761-FC3D208B6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96" y="5971653"/>
            <a:ext cx="1224136" cy="50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9">
            <a:extLst>
              <a:ext uri="{FF2B5EF4-FFF2-40B4-BE49-F238E27FC236}">
                <a16:creationId xmlns:a16="http://schemas.microsoft.com/office/drawing/2014/main" id="{88F0F319-366D-437E-A1B1-1D2DC1CFE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978" y="5886111"/>
            <a:ext cx="402495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ООО "МСД </a:t>
            </a:r>
            <a:r>
              <a:rPr kumimoji="0" lang="ru-RU" altLang="ru-RU" sz="9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Фармасьютикалс</a:t>
            </a:r>
            <a:r>
              <a:rPr kumimoji="0" lang="ru-RU" altLang="ru-RU" sz="9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</a:t>
            </a:r>
            <a:endParaRPr kumimoji="0" lang="ru-RU" altLang="ru-RU" sz="9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Россия, 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119021 Москва</a:t>
            </a:r>
            <a:r>
              <a:rPr lang="ru-RU" altLang="ru-RU" sz="900" dirty="0"/>
              <a:t>, 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ул. Тимура Фрунзе, д.11, стр.1 </a:t>
            </a:r>
            <a:endParaRPr kumimoji="0" lang="ru-RU" altLang="ru-RU" sz="9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Tел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.: +7 (495) 916 71 00, Факс: +7 (495) 916 70 94,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sng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</a:t>
            </a:r>
            <a:r>
              <a:rPr kumimoji="0" lang="en-US" altLang="ru-RU" sz="900" b="0" i="0" u="sng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sd</a:t>
            </a:r>
            <a:r>
              <a:rPr kumimoji="0" lang="ru-RU" altLang="ru-RU" sz="900" b="0" i="0" u="sng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kumimoji="0" lang="en-US" altLang="ru-RU" sz="900" b="0" i="0" u="sng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</a:t>
            </a:r>
            <a:r>
              <a:rPr kumimoji="0" lang="en-US" altLang="ru-RU" sz="9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ru-RU" altLang="ru-RU" sz="9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Нижний колонтитул 3">
            <a:extLst>
              <a:ext uri="{FF2B5EF4-FFF2-40B4-BE49-F238E27FC236}">
                <a16:creationId xmlns:a16="http://schemas.microsoft.com/office/drawing/2014/main" id="{B1233A14-6DC0-4AFC-AA22-0868AF98D473}"/>
              </a:ext>
            </a:extLst>
          </p:cNvPr>
          <p:cNvSpPr txBox="1">
            <a:spLocks/>
          </p:cNvSpPr>
          <p:nvPr/>
        </p:nvSpPr>
        <p:spPr>
          <a:xfrm>
            <a:off x="7452320" y="0"/>
            <a:ext cx="169168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RU-SIV-00007 05.2020</a:t>
            </a:r>
            <a:endParaRPr lang="ru-R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DEE0E9-3E47-4F22-930A-0D6529981B00}"/>
              </a:ext>
            </a:extLst>
          </p:cNvPr>
          <p:cNvSpPr/>
          <p:nvPr/>
        </p:nvSpPr>
        <p:spPr>
          <a:xfrm>
            <a:off x="485920" y="5716650"/>
            <a:ext cx="37980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Перед назначением любого препарата, упомянутого в данном материале, пожалуйста, ознакомьтесь с полной инструкцией по применению, предоставляемой компанией-производителем. Компания MSD не рекомендует применять препараты компании способами, отличными от описанных в инструкции по применению.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862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Заголовок 1"/>
          <p:cNvSpPr>
            <a:spLocks noGrp="1"/>
          </p:cNvSpPr>
          <p:nvPr>
            <p:ph type="title"/>
          </p:nvPr>
        </p:nvSpPr>
        <p:spPr>
          <a:xfrm>
            <a:off x="1931044" y="187276"/>
            <a:ext cx="4945212" cy="721444"/>
          </a:xfrm>
        </p:spPr>
        <p:txBody>
          <a:bodyPr>
            <a:noAutofit/>
          </a:bodyPr>
          <a:lstStyle/>
          <a:p>
            <a:pPr eaLnBrk="1" hangingPunct="1"/>
            <a:r>
              <a:rPr lang="ru-RU" sz="2800" b="1" dirty="0">
                <a:solidFill>
                  <a:srgbClr val="0E2E4E"/>
                </a:solidFill>
                <a:cs typeface="Arial" charset="0"/>
              </a:rPr>
              <a:t>АКТУАЛЬНОСТЬ ПРОБЛЕМЫ</a:t>
            </a:r>
          </a:p>
        </p:txBody>
      </p:sp>
      <p:sp>
        <p:nvSpPr>
          <p:cNvPr id="9" name="Нижний колонтитул 3">
            <a:extLst>
              <a:ext uri="{FF2B5EF4-FFF2-40B4-BE49-F238E27FC236}">
                <a16:creationId xmlns:a16="http://schemas.microsoft.com/office/drawing/2014/main" id="{22062521-6E90-482B-8D4E-65AE65C05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52320" y="0"/>
            <a:ext cx="1691680" cy="404664"/>
          </a:xfrm>
        </p:spPr>
        <p:txBody>
          <a:bodyPr/>
          <a:lstStyle/>
          <a:p>
            <a:r>
              <a:rPr lang="fr-FR" dirty="0"/>
              <a:t>RU-SIV-00007 05.2020</a:t>
            </a:r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506C8A-CD96-4E2C-93FF-193291B0DE91}"/>
              </a:ext>
            </a:extLst>
          </p:cNvPr>
          <p:cNvSpPr txBox="1"/>
          <p:nvPr/>
        </p:nvSpPr>
        <p:spPr>
          <a:xfrm>
            <a:off x="251520" y="827420"/>
            <a:ext cx="8760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Частота диагностированных ИКМТ* у пациентов в США = </a:t>
            </a:r>
            <a:r>
              <a:rPr lang="ru-RU" b="1" dirty="0">
                <a:solidFill>
                  <a:srgbClr val="FF0000"/>
                </a:solidFill>
              </a:rPr>
              <a:t>496</a:t>
            </a:r>
            <a:r>
              <a:rPr lang="ru-RU" b="1" dirty="0"/>
              <a:t> на </a:t>
            </a:r>
            <a:r>
              <a:rPr lang="ru-RU" b="1" dirty="0">
                <a:solidFill>
                  <a:srgbClr val="FF0000"/>
                </a:solidFill>
              </a:rPr>
              <a:t>10 000 </a:t>
            </a:r>
            <a:r>
              <a:rPr lang="ru-RU" b="1" dirty="0"/>
              <a:t>человеко-лет</a:t>
            </a:r>
            <a:r>
              <a:rPr lang="ru-RU" b="1" baseline="30000" dirty="0"/>
              <a:t>1</a:t>
            </a:r>
            <a:endParaRPr lang="ru-RU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096D5C-2B88-4C56-AB10-54D5CD52B225}"/>
              </a:ext>
            </a:extLst>
          </p:cNvPr>
          <p:cNvSpPr txBox="1"/>
          <p:nvPr/>
        </p:nvSpPr>
        <p:spPr>
          <a:xfrm>
            <a:off x="2743200" y="5963565"/>
            <a:ext cx="6303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800" baseline="30000" dirty="0"/>
              <a:t>1</a:t>
            </a:r>
            <a:r>
              <a:rPr lang="en-US" sz="800" dirty="0"/>
              <a:t>Ray GT, </a:t>
            </a:r>
            <a:r>
              <a:rPr lang="en-US" sz="800" dirty="0" err="1"/>
              <a:t>Suaya</a:t>
            </a:r>
            <a:r>
              <a:rPr lang="en-US" sz="800" dirty="0"/>
              <a:t> JA, Baxter R. Incidence, microbiology, and patient characteristics</a:t>
            </a:r>
            <a:r>
              <a:rPr lang="ru-RU" sz="800" dirty="0"/>
              <a:t> </a:t>
            </a:r>
            <a:r>
              <a:rPr lang="en-US" sz="800" dirty="0"/>
              <a:t>of skin and soft tissue infections in a U.S. </a:t>
            </a:r>
            <a:r>
              <a:rPr lang="en-US" sz="800" dirty="0" err="1"/>
              <a:t>population:a</a:t>
            </a:r>
            <a:r>
              <a:rPr lang="en-US" sz="800" dirty="0"/>
              <a:t> retrospective </a:t>
            </a:r>
            <a:r>
              <a:rPr lang="ru-RU" sz="800" dirty="0"/>
              <a:t> </a:t>
            </a:r>
            <a:r>
              <a:rPr lang="en-US" sz="800" dirty="0"/>
              <a:t>population-based study. BMC Infect Dis 2013; 13:252–262.</a:t>
            </a:r>
            <a:endParaRPr lang="ru-RU" sz="800" dirty="0"/>
          </a:p>
          <a:p>
            <a:r>
              <a:rPr lang="ru-RU" sz="800" baseline="30000" dirty="0"/>
              <a:t>2   </a:t>
            </a:r>
            <a:r>
              <a:rPr lang="ru-RU" sz="800" dirty="0"/>
              <a:t>Хирургические инфекции кожи и мягких тканей, российские национальные рекомендации, 2-е  переработанное и дополненное издание, Москва 2015</a:t>
            </a:r>
            <a:endParaRPr lang="ru-RU" sz="800" i="1" dirty="0"/>
          </a:p>
        </p:txBody>
      </p:sp>
      <p:grpSp>
        <p:nvGrpSpPr>
          <p:cNvPr id="21511" name="Группа 21510">
            <a:extLst>
              <a:ext uri="{FF2B5EF4-FFF2-40B4-BE49-F238E27FC236}">
                <a16:creationId xmlns:a16="http://schemas.microsoft.com/office/drawing/2014/main" id="{D13A33C0-4CB8-49C4-B228-BC8C478278FE}"/>
              </a:ext>
            </a:extLst>
          </p:cNvPr>
          <p:cNvGrpSpPr/>
          <p:nvPr/>
        </p:nvGrpSpPr>
        <p:grpSpPr>
          <a:xfrm>
            <a:off x="105189" y="1124744"/>
            <a:ext cx="8931307" cy="576064"/>
            <a:chOff x="105189" y="1124744"/>
            <a:chExt cx="8931307" cy="576064"/>
          </a:xfrm>
        </p:grpSpPr>
        <p:cxnSp>
          <p:nvCxnSpPr>
            <p:cNvPr id="13" name="Прямая со стрелкой 12">
              <a:extLst>
                <a:ext uri="{FF2B5EF4-FFF2-40B4-BE49-F238E27FC236}">
                  <a16:creationId xmlns:a16="http://schemas.microsoft.com/office/drawing/2014/main" id="{8977D4BA-1325-4B95-990A-9527DF0943F3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000500" y="1124744"/>
              <a:ext cx="283469" cy="32597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Прямая со стрелкой 18"/>
            <p:cNvCxnSpPr>
              <a:cxnSpLocks/>
            </p:cNvCxnSpPr>
            <p:nvPr/>
          </p:nvCxnSpPr>
          <p:spPr bwMode="auto">
            <a:xfrm>
              <a:off x="5046019" y="1124744"/>
              <a:ext cx="368944" cy="27773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D88F9B5-A893-451F-B5B0-959F8C300C99}"/>
                </a:ext>
              </a:extLst>
            </p:cNvPr>
            <p:cNvSpPr txBox="1"/>
            <p:nvPr/>
          </p:nvSpPr>
          <p:spPr>
            <a:xfrm>
              <a:off x="5616777" y="1268760"/>
              <a:ext cx="34197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>
                  <a:solidFill>
                    <a:srgbClr val="0070C0"/>
                  </a:solidFill>
                </a:rPr>
                <a:t>Нуждается в госпитализации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49B0560-982E-4EBC-87B3-E5149CE36627}"/>
                </a:ext>
              </a:extLst>
            </p:cNvPr>
            <p:cNvSpPr txBox="1"/>
            <p:nvPr/>
          </p:nvSpPr>
          <p:spPr>
            <a:xfrm>
              <a:off x="105189" y="1300698"/>
              <a:ext cx="37467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>
                  <a:solidFill>
                    <a:srgbClr val="0070C0"/>
                  </a:solidFill>
                </a:rPr>
                <a:t>Не нуждается в госпитализации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9A311A0F-7CEF-4D91-AB04-DAAD0479D4C6}"/>
              </a:ext>
            </a:extLst>
          </p:cNvPr>
          <p:cNvSpPr txBox="1"/>
          <p:nvPr/>
        </p:nvSpPr>
        <p:spPr>
          <a:xfrm>
            <a:off x="33550" y="5913462"/>
            <a:ext cx="27382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1000" dirty="0"/>
              <a:t>*ИКМТ – инфекции кожи и мягких тканей</a:t>
            </a:r>
          </a:p>
          <a:p>
            <a:pPr algn="just"/>
            <a:r>
              <a:rPr lang="ru-RU" sz="1000" dirty="0"/>
              <a:t>** ХИ – хирургические инфекции</a:t>
            </a:r>
          </a:p>
          <a:p>
            <a:pPr algn="just"/>
            <a:r>
              <a:rPr lang="ru-RU" sz="1000" dirty="0"/>
              <a:t>*** ВУТ – временная утрата трудоспособности</a:t>
            </a:r>
          </a:p>
        </p:txBody>
      </p:sp>
      <p:grpSp>
        <p:nvGrpSpPr>
          <p:cNvPr id="21512" name="Группа 21511">
            <a:extLst>
              <a:ext uri="{FF2B5EF4-FFF2-40B4-BE49-F238E27FC236}">
                <a16:creationId xmlns:a16="http://schemas.microsoft.com/office/drawing/2014/main" id="{9C653B34-990A-4CFF-89B6-2CF1E5A5465F}"/>
              </a:ext>
            </a:extLst>
          </p:cNvPr>
          <p:cNvGrpSpPr/>
          <p:nvPr/>
        </p:nvGrpSpPr>
        <p:grpSpPr>
          <a:xfrm>
            <a:off x="4732113" y="2030537"/>
            <a:ext cx="4352474" cy="3881580"/>
            <a:chOff x="4732113" y="1730489"/>
            <a:chExt cx="4352474" cy="3881580"/>
          </a:xfrm>
        </p:grpSpPr>
        <p:grpSp>
          <p:nvGrpSpPr>
            <p:cNvPr id="21504" name="Группа 21503">
              <a:extLst>
                <a:ext uri="{FF2B5EF4-FFF2-40B4-BE49-F238E27FC236}">
                  <a16:creationId xmlns:a16="http://schemas.microsoft.com/office/drawing/2014/main" id="{AAF39D00-5C97-44D0-9D1E-07D3BD852B33}"/>
                </a:ext>
              </a:extLst>
            </p:cNvPr>
            <p:cNvGrpSpPr/>
            <p:nvPr/>
          </p:nvGrpSpPr>
          <p:grpSpPr>
            <a:xfrm>
              <a:off x="5580112" y="2380040"/>
              <a:ext cx="3393687" cy="3232029"/>
              <a:chOff x="5642809" y="1605193"/>
              <a:chExt cx="3393687" cy="3232029"/>
            </a:xfrm>
          </p:grpSpPr>
          <p:graphicFrame>
            <p:nvGraphicFramePr>
              <p:cNvPr id="18" name="Диаграмма 17">
                <a:extLst>
                  <a:ext uri="{FF2B5EF4-FFF2-40B4-BE49-F238E27FC236}">
                    <a16:creationId xmlns:a16="http://schemas.microsoft.com/office/drawing/2014/main" id="{F647135B-0383-4C86-A68C-21B208FB147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325496005"/>
                  </p:ext>
                </p:extLst>
              </p:nvPr>
            </p:nvGraphicFramePr>
            <p:xfrm>
              <a:off x="5642809" y="1605193"/>
              <a:ext cx="3071664" cy="29444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409B96B-920A-41DA-9F1D-51C8CD88CFD5}"/>
                  </a:ext>
                </a:extLst>
              </p:cNvPr>
              <p:cNvSpPr txBox="1"/>
              <p:nvPr/>
            </p:nvSpPr>
            <p:spPr>
              <a:xfrm>
                <a:off x="7334549" y="2617748"/>
                <a:ext cx="126989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dirty="0"/>
                  <a:t>38,67%</a:t>
                </a:r>
              </a:p>
            </p:txBody>
          </p:sp>
          <p:grpSp>
            <p:nvGrpSpPr>
              <p:cNvPr id="22" name="Группа 21">
                <a:extLst>
                  <a:ext uri="{FF2B5EF4-FFF2-40B4-BE49-F238E27FC236}">
                    <a16:creationId xmlns:a16="http://schemas.microsoft.com/office/drawing/2014/main" id="{E447C2B1-09F2-4481-9F2D-7BD5F40C2B44}"/>
                  </a:ext>
                </a:extLst>
              </p:cNvPr>
              <p:cNvGrpSpPr/>
              <p:nvPr/>
            </p:nvGrpSpPr>
            <p:grpSpPr>
              <a:xfrm>
                <a:off x="7789546" y="4437112"/>
                <a:ext cx="1246950" cy="400110"/>
                <a:chOff x="7674685" y="5427024"/>
                <a:chExt cx="1246950" cy="400110"/>
              </a:xfrm>
            </p:grpSpPr>
            <p:sp>
              <p:nvSpPr>
                <p:cNvPr id="20" name="Прямоугольник 19">
                  <a:extLst>
                    <a:ext uri="{FF2B5EF4-FFF2-40B4-BE49-F238E27FC236}">
                      <a16:creationId xmlns:a16="http://schemas.microsoft.com/office/drawing/2014/main" id="{11F30AC7-FD6B-487C-BF64-C714128A56D6}"/>
                    </a:ext>
                  </a:extLst>
                </p:cNvPr>
                <p:cNvSpPr/>
                <p:nvPr/>
              </p:nvSpPr>
              <p:spPr>
                <a:xfrm>
                  <a:off x="7674685" y="5445152"/>
                  <a:ext cx="360040" cy="36004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68E4DCD-B963-407E-A8D0-3F97E0F6B7CF}"/>
                    </a:ext>
                  </a:extLst>
                </p:cNvPr>
                <p:cNvSpPr txBox="1"/>
                <p:nvPr/>
              </p:nvSpPr>
              <p:spPr>
                <a:xfrm>
                  <a:off x="7946688" y="5427024"/>
                  <a:ext cx="97494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2000" b="1" dirty="0"/>
                    <a:t>ИКМТ*</a:t>
                  </a:r>
                </a:p>
              </p:txBody>
            </p:sp>
          </p:grpSp>
          <p:grpSp>
            <p:nvGrpSpPr>
              <p:cNvPr id="23" name="Группа 22">
                <a:extLst>
                  <a:ext uri="{FF2B5EF4-FFF2-40B4-BE49-F238E27FC236}">
                    <a16:creationId xmlns:a16="http://schemas.microsoft.com/office/drawing/2014/main" id="{5552A31E-A93F-4934-AF43-B9D401F6ACF2}"/>
                  </a:ext>
                </a:extLst>
              </p:cNvPr>
              <p:cNvGrpSpPr/>
              <p:nvPr/>
            </p:nvGrpSpPr>
            <p:grpSpPr>
              <a:xfrm>
                <a:off x="5965035" y="4437112"/>
                <a:ext cx="1919333" cy="400110"/>
                <a:chOff x="780459" y="4725144"/>
                <a:chExt cx="1919333" cy="400110"/>
              </a:xfrm>
            </p:grpSpPr>
            <p:sp>
              <p:nvSpPr>
                <p:cNvPr id="30" name="Прямоугольник 29">
                  <a:extLst>
                    <a:ext uri="{FF2B5EF4-FFF2-40B4-BE49-F238E27FC236}">
                      <a16:creationId xmlns:a16="http://schemas.microsoft.com/office/drawing/2014/main" id="{716020BA-FF84-42B1-B7FF-F92C3154181A}"/>
                    </a:ext>
                  </a:extLst>
                </p:cNvPr>
                <p:cNvSpPr/>
                <p:nvPr/>
              </p:nvSpPr>
              <p:spPr>
                <a:xfrm>
                  <a:off x="780459" y="4737428"/>
                  <a:ext cx="360040" cy="360040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D6F07166-8473-4C5D-B087-47738F20D0D7}"/>
                    </a:ext>
                  </a:extLst>
                </p:cNvPr>
                <p:cNvSpPr txBox="1"/>
                <p:nvPr/>
              </p:nvSpPr>
              <p:spPr>
                <a:xfrm>
                  <a:off x="1099097" y="4725144"/>
                  <a:ext cx="160069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2000" b="1" dirty="0"/>
                    <a:t>Другие ХИ**</a:t>
                  </a:r>
                </a:p>
              </p:txBody>
            </p:sp>
          </p:grp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4046533-F3E4-4C57-BE01-58BE3DE70D63}"/>
                </a:ext>
              </a:extLst>
            </p:cNvPr>
            <p:cNvSpPr txBox="1"/>
            <p:nvPr/>
          </p:nvSpPr>
          <p:spPr>
            <a:xfrm>
              <a:off x="4732113" y="1730489"/>
              <a:ext cx="435247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>
                  <a:latin typeface="Georgia" panose="02040502050405020303" pitchFamily="18" charset="0"/>
                </a:rPr>
                <a:t>Структура госпитализаций</a:t>
              </a:r>
            </a:p>
            <a:p>
              <a:r>
                <a:rPr lang="ru-RU" b="1" dirty="0">
                  <a:latin typeface="Georgia" panose="02040502050405020303" pitchFamily="18" charset="0"/>
                </a:rPr>
                <a:t>в хирургические отделения в РФ</a:t>
              </a:r>
              <a:r>
                <a:rPr lang="ru-RU" b="1" baseline="30000" dirty="0">
                  <a:latin typeface="Georgia" panose="02040502050405020303" pitchFamily="18" charset="0"/>
                </a:rPr>
                <a:t>2</a:t>
              </a:r>
              <a:endParaRPr lang="ru-RU" b="1" dirty="0">
                <a:latin typeface="Georgia" panose="02040502050405020303" pitchFamily="18" charset="0"/>
              </a:endParaRPr>
            </a:p>
          </p:txBody>
        </p:sp>
      </p:grpSp>
      <p:sp>
        <p:nvSpPr>
          <p:cNvPr id="21513" name="TextBox 21512">
            <a:extLst>
              <a:ext uri="{FF2B5EF4-FFF2-40B4-BE49-F238E27FC236}">
                <a16:creationId xmlns:a16="http://schemas.microsoft.com/office/drawing/2014/main" id="{91F16D3E-2D9C-4FE6-9BBC-F5422F369080}"/>
              </a:ext>
            </a:extLst>
          </p:cNvPr>
          <p:cNvSpPr txBox="1"/>
          <p:nvPr/>
        </p:nvSpPr>
        <p:spPr>
          <a:xfrm>
            <a:off x="3771902" y="1443033"/>
            <a:ext cx="2172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Россия?</a:t>
            </a:r>
          </a:p>
        </p:txBody>
      </p:sp>
      <p:sp>
        <p:nvSpPr>
          <p:cNvPr id="21509" name="TextBox 14"/>
          <p:cNvSpPr txBox="1">
            <a:spLocks noChangeArrowheads="1"/>
          </p:cNvSpPr>
          <p:nvPr/>
        </p:nvSpPr>
        <p:spPr bwMode="auto">
          <a:xfrm>
            <a:off x="237808" y="2633252"/>
            <a:ext cx="47157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Georgia" pitchFamily="18" charset="0"/>
              </a:rPr>
              <a:t>Амбулаторное лечение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Georgia" pitchFamily="18" charset="0"/>
              </a:rPr>
              <a:t>2 000 000 </a:t>
            </a:r>
            <a:r>
              <a:rPr lang="ru-RU" sz="2000" b="1" dirty="0">
                <a:latin typeface="Georgia" pitchFamily="18" charset="0"/>
              </a:rPr>
              <a:t>человек в год</a:t>
            </a:r>
            <a:r>
              <a:rPr lang="ru-RU" sz="2000" b="1" baseline="30000" dirty="0">
                <a:latin typeface="Georgia" pitchFamily="18" charset="0"/>
              </a:rPr>
              <a:t>2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21520" name="TextBox 21519">
            <a:extLst>
              <a:ext uri="{FF2B5EF4-FFF2-40B4-BE49-F238E27FC236}">
                <a16:creationId xmlns:a16="http://schemas.microsoft.com/office/drawing/2014/main" id="{FCFDB89D-DA0E-4FD4-8E32-3A62A1A2298B}"/>
              </a:ext>
            </a:extLst>
          </p:cNvPr>
          <p:cNvSpPr txBox="1"/>
          <p:nvPr/>
        </p:nvSpPr>
        <p:spPr>
          <a:xfrm>
            <a:off x="713730" y="3887469"/>
            <a:ext cx="39164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75% </a:t>
            </a:r>
            <a:r>
              <a:rPr lang="ru-RU" sz="2000" b="1" dirty="0">
                <a:latin typeface="Georgia" panose="02040502050405020303" pitchFamily="18" charset="0"/>
              </a:rPr>
              <a:t>пациенты</a:t>
            </a:r>
            <a:endParaRPr lang="en-US" sz="2000" b="1" dirty="0">
              <a:latin typeface="Georgia" panose="02040502050405020303" pitchFamily="18" charset="0"/>
            </a:endParaRPr>
          </a:p>
          <a:p>
            <a:pPr algn="ctr"/>
            <a:r>
              <a:rPr lang="ru-RU" sz="2000" b="1" dirty="0">
                <a:latin typeface="Georgia" panose="02040502050405020303" pitchFamily="18" charset="0"/>
              </a:rPr>
              <a:t>трудоспособного </a:t>
            </a:r>
            <a:r>
              <a:rPr lang="ru-RU" sz="2000" b="1" dirty="0" err="1">
                <a:latin typeface="Georgia" panose="02040502050405020303" pitchFamily="18" charset="0"/>
              </a:rPr>
              <a:t>возраста</a:t>
            </a:r>
            <a:r>
              <a:rPr lang="ru-RU" sz="2000" b="1" baseline="30000" dirty="0" err="1">
                <a:latin typeface="Georgia" panose="02040502050405020303" pitchFamily="18" charset="0"/>
              </a:rPr>
              <a:t>2</a:t>
            </a:r>
            <a:endParaRPr lang="ru-RU" sz="2000" b="1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792245147"/>
              </p:ext>
            </p:extLst>
          </p:nvPr>
        </p:nvGraphicFramePr>
        <p:xfrm>
          <a:off x="928688" y="247015"/>
          <a:ext cx="5786437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546609333"/>
              </p:ext>
            </p:extLst>
          </p:nvPr>
        </p:nvGraphicFramePr>
        <p:xfrm>
          <a:off x="428625" y="1747203"/>
          <a:ext cx="5000625" cy="1071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401839752"/>
              </p:ext>
            </p:extLst>
          </p:nvPr>
        </p:nvGraphicFramePr>
        <p:xfrm>
          <a:off x="642938" y="3175953"/>
          <a:ext cx="4643437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347214865"/>
              </p:ext>
            </p:extLst>
          </p:nvPr>
        </p:nvGraphicFramePr>
        <p:xfrm>
          <a:off x="899592" y="4604703"/>
          <a:ext cx="4529658" cy="92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230234894"/>
              </p:ext>
            </p:extLst>
          </p:nvPr>
        </p:nvGraphicFramePr>
        <p:xfrm>
          <a:off x="5929313" y="1175703"/>
          <a:ext cx="2714625" cy="1571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811478988"/>
              </p:ext>
            </p:extLst>
          </p:nvPr>
        </p:nvGraphicFramePr>
        <p:xfrm>
          <a:off x="5724128" y="2961640"/>
          <a:ext cx="3312367" cy="1285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734858922"/>
              </p:ext>
            </p:extLst>
          </p:nvPr>
        </p:nvGraphicFramePr>
        <p:xfrm>
          <a:off x="6215063" y="4533265"/>
          <a:ext cx="2714625" cy="1071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sp>
        <p:nvSpPr>
          <p:cNvPr id="64521" name="Прямоугольник 8"/>
          <p:cNvSpPr>
            <a:spLocks noChangeArrowheads="1"/>
          </p:cNvSpPr>
          <p:nvPr/>
        </p:nvSpPr>
        <p:spPr bwMode="auto">
          <a:xfrm>
            <a:off x="489585" y="6123305"/>
            <a:ext cx="8501063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prstClr val="black"/>
                </a:solidFill>
                <a:cs typeface="+mn-cs"/>
              </a:rPr>
              <a:t>Economic evaluation of treatment for MRSA complicated skin</a:t>
            </a:r>
            <a:r>
              <a:rPr lang="ru-RU" sz="1600" i="1" dirty="0">
                <a:solidFill>
                  <a:prstClr val="black"/>
                </a:solidFill>
                <a:cs typeface="+mn-cs"/>
              </a:rPr>
              <a:t> </a:t>
            </a:r>
            <a:r>
              <a:rPr lang="en-US" sz="1600" i="1" dirty="0">
                <a:solidFill>
                  <a:prstClr val="black"/>
                </a:solidFill>
                <a:cs typeface="+mn-cs"/>
              </a:rPr>
              <a:t>and soft tissue infections in Glasgow hospitals</a:t>
            </a:r>
            <a:r>
              <a:rPr lang="ru-RU" sz="1600" i="1" dirty="0">
                <a:solidFill>
                  <a:prstClr val="black"/>
                </a:solidFill>
                <a:cs typeface="+mn-cs"/>
              </a:rPr>
              <a:t> </a:t>
            </a:r>
            <a:r>
              <a:rPr lang="en-US" sz="1600" i="1" dirty="0">
                <a:solidFill>
                  <a:prstClr val="black"/>
                </a:solidFill>
                <a:cs typeface="+mn-cs"/>
              </a:rPr>
              <a:t>R. A. Seaton &amp; S. Johal &amp; J. E. </a:t>
            </a:r>
            <a:r>
              <a:rPr lang="en-US" sz="1600" i="1" dirty="0" err="1">
                <a:solidFill>
                  <a:prstClr val="black"/>
                </a:solidFill>
                <a:cs typeface="+mn-cs"/>
              </a:rPr>
              <a:t>Coia</a:t>
            </a:r>
            <a:r>
              <a:rPr lang="en-US" sz="1600" i="1" dirty="0">
                <a:solidFill>
                  <a:prstClr val="black"/>
                </a:solidFill>
                <a:cs typeface="+mn-cs"/>
              </a:rPr>
              <a:t> &amp; N. Reid &amp; S. Cooper &amp;</a:t>
            </a:r>
            <a:r>
              <a:rPr lang="ru-RU" sz="1600" i="1" dirty="0">
                <a:solidFill>
                  <a:prstClr val="black"/>
                </a:solidFill>
                <a:cs typeface="+mn-cs"/>
              </a:rPr>
              <a:t> </a:t>
            </a:r>
            <a:r>
              <a:rPr lang="en-US" sz="1600" i="1" dirty="0">
                <a:solidFill>
                  <a:prstClr val="black"/>
                </a:solidFill>
                <a:cs typeface="+mn-cs"/>
              </a:rPr>
              <a:t>B. L. Jones</a:t>
            </a:r>
            <a:r>
              <a:rPr lang="ru-RU" sz="1600" i="1" dirty="0">
                <a:solidFill>
                  <a:prstClr val="black"/>
                </a:solidFill>
                <a:cs typeface="+mn-cs"/>
              </a:rPr>
              <a:t>б 2015</a:t>
            </a:r>
            <a:endParaRPr lang="en-US" sz="1600" i="1" dirty="0">
              <a:solidFill>
                <a:prstClr val="black"/>
              </a:solidFill>
              <a:cs typeface="+mn-cs"/>
            </a:endParaRPr>
          </a:p>
        </p:txBody>
      </p:sp>
      <p:sp>
        <p:nvSpPr>
          <p:cNvPr id="16" name="Нижний колонтитул 3">
            <a:extLst>
              <a:ext uri="{FF2B5EF4-FFF2-40B4-BE49-F238E27FC236}">
                <a16:creationId xmlns:a16="http://schemas.microsoft.com/office/drawing/2014/main" id="{216C8D53-781B-4FED-BAC6-4FB8EBF0E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50720" y="162560"/>
            <a:ext cx="1691680" cy="467360"/>
          </a:xfrm>
        </p:spPr>
        <p:txBody>
          <a:bodyPr/>
          <a:lstStyle/>
          <a:p>
            <a:r>
              <a:rPr lang="fr-FR" dirty="0"/>
              <a:t>RU-SIV-00007 05.2020</a:t>
            </a:r>
            <a:endParaRPr lang="ru-RU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274AAB-8B1A-4D90-98C2-C81765EC98AD}"/>
              </a:ext>
            </a:extLst>
          </p:cNvPr>
          <p:cNvSpPr/>
          <p:nvPr/>
        </p:nvSpPr>
        <p:spPr>
          <a:xfrm>
            <a:off x="670560" y="5808395"/>
            <a:ext cx="3556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*MRSA – </a:t>
            </a:r>
            <a:r>
              <a:rPr lang="ru-RU" sz="1000" dirty="0" err="1"/>
              <a:t>метициллинрезистентный</a:t>
            </a:r>
            <a:r>
              <a:rPr lang="ru-RU" sz="1000" dirty="0"/>
              <a:t> золотистый стафилококк;</a:t>
            </a:r>
          </a:p>
        </p:txBody>
      </p:sp>
      <p:graphicFrame>
        <p:nvGraphicFramePr>
          <p:cNvPr id="17" name="Схема 8">
            <a:extLst>
              <a:ext uri="{FF2B5EF4-FFF2-40B4-BE49-F238E27FC236}">
                <a16:creationId xmlns:a16="http://schemas.microsoft.com/office/drawing/2014/main" id="{F6B62DF0-16D2-4782-839D-05D66C4F42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1576541"/>
              </p:ext>
            </p:extLst>
          </p:nvPr>
        </p:nvGraphicFramePr>
        <p:xfrm>
          <a:off x="898208" y="226695"/>
          <a:ext cx="5786437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8" r:lo="rId39" r:qs="rId40" r:cs="rId41"/>
          </a:graphicData>
        </a:graphic>
      </p:graphicFrame>
      <p:graphicFrame>
        <p:nvGraphicFramePr>
          <p:cNvPr id="18" name="Схема 9">
            <a:extLst>
              <a:ext uri="{FF2B5EF4-FFF2-40B4-BE49-F238E27FC236}">
                <a16:creationId xmlns:a16="http://schemas.microsoft.com/office/drawing/2014/main" id="{791C426E-E3EE-42E5-A425-2779D56056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0805552"/>
              </p:ext>
            </p:extLst>
          </p:nvPr>
        </p:nvGraphicFramePr>
        <p:xfrm>
          <a:off x="398145" y="1726883"/>
          <a:ext cx="5000625" cy="1071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3" r:lo="rId44" r:qs="rId45" r:cs="rId46"/>
          </a:graphicData>
        </a:graphic>
      </p:graphicFrame>
      <p:graphicFrame>
        <p:nvGraphicFramePr>
          <p:cNvPr id="19" name="Схема 10">
            <a:extLst>
              <a:ext uri="{FF2B5EF4-FFF2-40B4-BE49-F238E27FC236}">
                <a16:creationId xmlns:a16="http://schemas.microsoft.com/office/drawing/2014/main" id="{21B4079F-25DD-4FBE-A396-6DDF0A7511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951797"/>
              </p:ext>
            </p:extLst>
          </p:nvPr>
        </p:nvGraphicFramePr>
        <p:xfrm>
          <a:off x="500698" y="3175953"/>
          <a:ext cx="4643437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8" r:lo="rId49" r:qs="rId50" r:cs="rId51"/>
          </a:graphicData>
        </a:graphic>
      </p:graphicFrame>
      <p:graphicFrame>
        <p:nvGraphicFramePr>
          <p:cNvPr id="20" name="Схема 13">
            <a:extLst>
              <a:ext uri="{FF2B5EF4-FFF2-40B4-BE49-F238E27FC236}">
                <a16:creationId xmlns:a16="http://schemas.microsoft.com/office/drawing/2014/main" id="{EB2930C4-81A1-4548-B586-67D9FC4EB5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0094691"/>
              </p:ext>
            </p:extLst>
          </p:nvPr>
        </p:nvGraphicFramePr>
        <p:xfrm>
          <a:off x="5787073" y="1175703"/>
          <a:ext cx="2714625" cy="1571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3" r:lo="rId54" r:qs="rId55" r:cs="rId56"/>
          </a:graphicData>
        </a:graphic>
      </p:graphicFrame>
      <p:graphicFrame>
        <p:nvGraphicFramePr>
          <p:cNvPr id="21" name="Схема 8">
            <a:extLst>
              <a:ext uri="{FF2B5EF4-FFF2-40B4-BE49-F238E27FC236}">
                <a16:creationId xmlns:a16="http://schemas.microsoft.com/office/drawing/2014/main" id="{ED0637C7-2581-47B3-8726-903C3BF663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3586191"/>
              </p:ext>
            </p:extLst>
          </p:nvPr>
        </p:nvGraphicFramePr>
        <p:xfrm>
          <a:off x="755968" y="226695"/>
          <a:ext cx="5786437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8" r:lo="rId59" r:qs="rId60" r:cs="rId61"/>
          </a:graphicData>
        </a:graphic>
      </p:graphicFrame>
      <p:graphicFrame>
        <p:nvGraphicFramePr>
          <p:cNvPr id="22" name="Схема 9">
            <a:extLst>
              <a:ext uri="{FF2B5EF4-FFF2-40B4-BE49-F238E27FC236}">
                <a16:creationId xmlns:a16="http://schemas.microsoft.com/office/drawing/2014/main" id="{69237686-B147-459B-AA99-C18E1EFC56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5567111"/>
              </p:ext>
            </p:extLst>
          </p:nvPr>
        </p:nvGraphicFramePr>
        <p:xfrm>
          <a:off x="255905" y="1726883"/>
          <a:ext cx="5000625" cy="1071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3" r:lo="rId64" r:qs="rId65" r:cs="rId66"/>
          </a:graphicData>
        </a:graphic>
      </p:graphicFrame>
      <p:graphicFrame>
        <p:nvGraphicFramePr>
          <p:cNvPr id="23" name="Схема 11">
            <a:extLst>
              <a:ext uri="{FF2B5EF4-FFF2-40B4-BE49-F238E27FC236}">
                <a16:creationId xmlns:a16="http://schemas.microsoft.com/office/drawing/2014/main" id="{C55EA4F2-8B63-4A16-A5FB-5AB055E0C5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6982833"/>
              </p:ext>
            </p:extLst>
          </p:nvPr>
        </p:nvGraphicFramePr>
        <p:xfrm>
          <a:off x="858952" y="4604703"/>
          <a:ext cx="4529658" cy="92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8" r:lo="rId69" r:qs="rId70" r:cs="rId71"/>
          </a:graphicData>
        </a:graphic>
      </p:graphicFrame>
      <p:graphicFrame>
        <p:nvGraphicFramePr>
          <p:cNvPr id="24" name="Схема 14">
            <a:extLst>
              <a:ext uri="{FF2B5EF4-FFF2-40B4-BE49-F238E27FC236}">
                <a16:creationId xmlns:a16="http://schemas.microsoft.com/office/drawing/2014/main" id="{AF81C926-F570-4F0F-B3C9-2E173BC01C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6173589"/>
              </p:ext>
            </p:extLst>
          </p:nvPr>
        </p:nvGraphicFramePr>
        <p:xfrm>
          <a:off x="5683488" y="2961640"/>
          <a:ext cx="3312367" cy="1285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3" r:lo="rId74" r:qs="rId75" r:cs="rId76"/>
          </a:graphicData>
        </a:graphic>
      </p:graphicFrame>
      <p:graphicFrame>
        <p:nvGraphicFramePr>
          <p:cNvPr id="25" name="Схема 10">
            <a:extLst>
              <a:ext uri="{FF2B5EF4-FFF2-40B4-BE49-F238E27FC236}">
                <a16:creationId xmlns:a16="http://schemas.microsoft.com/office/drawing/2014/main" id="{647B241A-852D-4C23-A8B5-8EF26A16D6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8783008"/>
              </p:ext>
            </p:extLst>
          </p:nvPr>
        </p:nvGraphicFramePr>
        <p:xfrm>
          <a:off x="460058" y="3175953"/>
          <a:ext cx="4643437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8" r:lo="rId79" r:qs="rId80" r:cs="rId81"/>
          </a:graphicData>
        </a:graphic>
      </p:graphicFrame>
      <p:graphicFrame>
        <p:nvGraphicFramePr>
          <p:cNvPr id="26" name="Схема 13">
            <a:extLst>
              <a:ext uri="{FF2B5EF4-FFF2-40B4-BE49-F238E27FC236}">
                <a16:creationId xmlns:a16="http://schemas.microsoft.com/office/drawing/2014/main" id="{84822BDA-EF4C-4070-A37E-E266ED6477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9966432"/>
              </p:ext>
            </p:extLst>
          </p:nvPr>
        </p:nvGraphicFramePr>
        <p:xfrm>
          <a:off x="5746433" y="1175703"/>
          <a:ext cx="2714625" cy="1571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3" r:lo="rId84" r:qs="rId85" r:cs="rId86"/>
          </a:graphicData>
        </a:graphic>
      </p:graphicFrame>
      <p:graphicFrame>
        <p:nvGraphicFramePr>
          <p:cNvPr id="27" name="Схема 8">
            <a:extLst>
              <a:ext uri="{FF2B5EF4-FFF2-40B4-BE49-F238E27FC236}">
                <a16:creationId xmlns:a16="http://schemas.microsoft.com/office/drawing/2014/main" id="{27F9DE4B-2420-4D77-8329-8DFD0CDFFC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2364745"/>
              </p:ext>
            </p:extLst>
          </p:nvPr>
        </p:nvGraphicFramePr>
        <p:xfrm>
          <a:off x="715328" y="226695"/>
          <a:ext cx="5786437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8" r:lo="rId89" r:qs="rId90" r:cs="rId91"/>
          </a:graphicData>
        </a:graphic>
      </p:graphicFrame>
      <p:graphicFrame>
        <p:nvGraphicFramePr>
          <p:cNvPr id="28" name="Схема 9">
            <a:extLst>
              <a:ext uri="{FF2B5EF4-FFF2-40B4-BE49-F238E27FC236}">
                <a16:creationId xmlns:a16="http://schemas.microsoft.com/office/drawing/2014/main" id="{0A208A75-28EC-4643-A5F3-67DF2FBAD0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3935494"/>
              </p:ext>
            </p:extLst>
          </p:nvPr>
        </p:nvGraphicFramePr>
        <p:xfrm>
          <a:off x="215265" y="1726883"/>
          <a:ext cx="5000625" cy="1071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3" r:lo="rId94" r:qs="rId95" r:cs="rId96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Заголовок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928687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b="1" dirty="0">
                <a:solidFill>
                  <a:srgbClr val="0E2E4E"/>
                </a:solidFill>
                <a:cs typeface="Arial" charset="0"/>
              </a:rPr>
              <a:t>Принципы антибактериальной терапии при </a:t>
            </a:r>
            <a:r>
              <a:rPr lang="ru-RU" sz="2800" b="1" dirty="0" err="1">
                <a:solidFill>
                  <a:srgbClr val="0E2E4E"/>
                </a:solidFill>
                <a:cs typeface="Arial" charset="0"/>
              </a:rPr>
              <a:t>ИКМТ</a:t>
            </a:r>
            <a:r>
              <a:rPr lang="en-US" sz="2800" b="1" dirty="0">
                <a:solidFill>
                  <a:srgbClr val="0E2E4E"/>
                </a:solidFill>
                <a:cs typeface="Arial" charset="0"/>
              </a:rPr>
              <a:t>*</a:t>
            </a:r>
            <a:endParaRPr lang="ru-RU" sz="2800" dirty="0">
              <a:solidFill>
                <a:srgbClr val="0E2E4E"/>
              </a:solidFill>
              <a:cs typeface="Arial" charset="0"/>
            </a:endParaRPr>
          </a:p>
        </p:txBody>
      </p:sp>
      <p:sp>
        <p:nvSpPr>
          <p:cNvPr id="210947" name="Подзаголовок 2"/>
          <p:cNvSpPr>
            <a:spLocks noGrp="1"/>
          </p:cNvSpPr>
          <p:nvPr>
            <p:ph idx="1"/>
          </p:nvPr>
        </p:nvSpPr>
        <p:spPr>
          <a:xfrm>
            <a:off x="396240" y="1368743"/>
            <a:ext cx="8329613" cy="4046537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Char char="-"/>
            </a:pPr>
            <a:r>
              <a:rPr lang="ru-RU" sz="2000" dirty="0" err="1">
                <a:latin typeface="Georgia" pitchFamily="18" charset="0"/>
                <a:cs typeface="Arial" charset="0"/>
              </a:rPr>
              <a:t>Антибактерильная</a:t>
            </a:r>
            <a:r>
              <a:rPr lang="ru-RU" sz="2000" dirty="0">
                <a:latin typeface="Georgia" pitchFamily="18" charset="0"/>
                <a:cs typeface="Arial" charset="0"/>
              </a:rPr>
              <a:t> терапия назначается до получения результатов микробиологического исследования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</a:pPr>
            <a:endParaRPr lang="ru-RU" sz="2000" dirty="0">
              <a:latin typeface="Georgia" pitchFamily="18" charset="0"/>
              <a:cs typeface="Arial" charset="0"/>
            </a:endParaRPr>
          </a:p>
          <a:p>
            <a:pPr algn="just" eaLnBrk="1" hangingPunct="1">
              <a:lnSpc>
                <a:spcPct val="80000"/>
              </a:lnSpc>
              <a:buFontTx/>
              <a:buChar char="-"/>
            </a:pPr>
            <a:r>
              <a:rPr lang="ru-RU" sz="2000" dirty="0">
                <a:latin typeface="Georgia" pitchFamily="18" charset="0"/>
                <a:cs typeface="Arial" charset="0"/>
              </a:rPr>
              <a:t>При </a:t>
            </a:r>
            <a:r>
              <a:rPr lang="ru-RU" sz="2000" dirty="0" err="1">
                <a:latin typeface="Georgia" pitchFamily="18" charset="0"/>
                <a:cs typeface="Arial" charset="0"/>
              </a:rPr>
              <a:t>жизнеугрожающих</a:t>
            </a:r>
            <a:r>
              <a:rPr lang="ru-RU" sz="2000" dirty="0">
                <a:latin typeface="Georgia" pitchFamily="18" charset="0"/>
                <a:cs typeface="Arial" charset="0"/>
              </a:rPr>
              <a:t> или </a:t>
            </a:r>
            <a:r>
              <a:rPr lang="ru-RU" sz="2000" dirty="0" err="1">
                <a:latin typeface="Georgia" pitchFamily="18" charset="0"/>
                <a:cs typeface="Arial" charset="0"/>
              </a:rPr>
              <a:t>нозокомиальных</a:t>
            </a:r>
            <a:r>
              <a:rPr lang="ru-RU" sz="2000" dirty="0">
                <a:latin typeface="Georgia" pitchFamily="18" charset="0"/>
                <a:cs typeface="Arial" charset="0"/>
              </a:rPr>
              <a:t> инфекциях следует назначать  препараты или комбинации препаратов, способных преодолеть возможную устойчивость патогена (антибиотик, активный в отношении </a:t>
            </a:r>
            <a:r>
              <a:rPr lang="en-US" sz="2000" dirty="0">
                <a:latin typeface="Georgia" pitchFamily="18" charset="0"/>
                <a:cs typeface="Arial" charset="0"/>
              </a:rPr>
              <a:t>MRSA**)</a:t>
            </a:r>
            <a:endParaRPr lang="ru-RU" sz="2000" dirty="0">
              <a:latin typeface="Georgia" pitchFamily="18" charset="0"/>
              <a:cs typeface="Arial" charset="0"/>
            </a:endParaRPr>
          </a:p>
          <a:p>
            <a:pPr marL="0" indent="0" algn="just" eaLnBrk="1" hangingPunct="1">
              <a:lnSpc>
                <a:spcPct val="80000"/>
              </a:lnSpc>
              <a:buNone/>
            </a:pPr>
            <a:endParaRPr lang="ru-RU" sz="2000" dirty="0">
              <a:latin typeface="Georgia" pitchFamily="18" charset="0"/>
              <a:cs typeface="Arial" charset="0"/>
            </a:endParaRPr>
          </a:p>
          <a:p>
            <a:pPr algn="just" eaLnBrk="1" hangingPunct="1">
              <a:lnSpc>
                <a:spcPct val="80000"/>
              </a:lnSpc>
              <a:buFontTx/>
              <a:buChar char="-"/>
            </a:pPr>
            <a:r>
              <a:rPr lang="ru-RU" sz="2000" dirty="0">
                <a:latin typeface="Georgia" pitchFamily="18" charset="0"/>
                <a:cs typeface="Arial" charset="0"/>
              </a:rPr>
              <a:t>Путь введения препарата зависит от тяжести инфекции. Для легкой и средней степени тяжести в амбулаторных условиях возможен пероральный прием. Возможна ступенчатая терапия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</a:pPr>
            <a:endParaRPr lang="ru-RU" sz="2000" dirty="0">
              <a:latin typeface="Georgia" pitchFamily="18" charset="0"/>
              <a:cs typeface="Arial" charset="0"/>
            </a:endParaRPr>
          </a:p>
          <a:p>
            <a:pPr algn="just" eaLnBrk="1" hangingPunct="1">
              <a:lnSpc>
                <a:spcPct val="80000"/>
              </a:lnSpc>
              <a:buFontTx/>
              <a:buChar char="-"/>
            </a:pPr>
            <a:r>
              <a:rPr lang="ru-RU" sz="2000" dirty="0">
                <a:latin typeface="Georgia" pitchFamily="18" charset="0"/>
                <a:cs typeface="Arial" charset="0"/>
              </a:rPr>
              <a:t>Оценка эффективности антибактериальной терапии должна осуществляться в первые 48-72 часа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endParaRPr lang="en-US" sz="2000" dirty="0">
              <a:latin typeface="Georgia" pitchFamily="18" charset="0"/>
              <a:cs typeface="Arial" charset="0"/>
            </a:endParaRPr>
          </a:p>
        </p:txBody>
      </p:sp>
      <p:sp>
        <p:nvSpPr>
          <p:cNvPr id="5" name="Прямоугольник 8">
            <a:extLst>
              <a:ext uri="{FF2B5EF4-FFF2-40B4-BE49-F238E27FC236}">
                <a16:creationId xmlns:a16="http://schemas.microsoft.com/office/drawing/2014/main" id="{626E9FFE-32F1-49DC-B73A-C18B75C21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3" y="6143625"/>
            <a:ext cx="8750176" cy="2462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dirty="0"/>
              <a:t>Хирургические инфекции кожи и мягких тканей, российские национальные рекомендации, 2-е  переработанное и дополненное издание, Москва 2015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3">
            <a:extLst>
              <a:ext uri="{FF2B5EF4-FFF2-40B4-BE49-F238E27FC236}">
                <a16:creationId xmlns:a16="http://schemas.microsoft.com/office/drawing/2014/main" id="{370BAAD1-2122-4BED-8E3C-34918E75E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52320" y="0"/>
            <a:ext cx="1691680" cy="404664"/>
          </a:xfrm>
        </p:spPr>
        <p:txBody>
          <a:bodyPr/>
          <a:lstStyle/>
          <a:p>
            <a:r>
              <a:rPr lang="fr-FR" dirty="0"/>
              <a:t>RU-SIV-00007 05.2020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DD3FB7-9EF6-4CE6-9389-481AB8D1BE8C}"/>
              </a:ext>
            </a:extLst>
          </p:cNvPr>
          <p:cNvSpPr txBox="1"/>
          <p:nvPr/>
        </p:nvSpPr>
        <p:spPr>
          <a:xfrm>
            <a:off x="335468" y="5608662"/>
            <a:ext cx="35974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1000" dirty="0"/>
              <a:t>*ИКМТ – инфекции кожи и мягких тканей</a:t>
            </a:r>
          </a:p>
          <a:p>
            <a:pPr algn="just"/>
            <a:r>
              <a:rPr lang="ru-RU" sz="1000" dirty="0"/>
              <a:t>** </a:t>
            </a:r>
            <a:r>
              <a:rPr lang="en-US" sz="1000" dirty="0"/>
              <a:t>MRSA – </a:t>
            </a:r>
            <a:r>
              <a:rPr lang="ru-RU" sz="1000" dirty="0" err="1"/>
              <a:t>метициллинрезистентный</a:t>
            </a:r>
            <a:r>
              <a:rPr lang="ru-RU" sz="1000" dirty="0"/>
              <a:t> золотистый стафилококк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1081AD-4B5C-4F4F-A030-F210104E534A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20065" y="333457"/>
            <a:ext cx="8358188" cy="83185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E2E4E"/>
                </a:solidFill>
                <a:cs typeface="Arial" charset="0"/>
              </a:rPr>
              <a:t>Пациенты 1-го типа (минимальный риск присутствия резистентных возбудителей</a:t>
            </a:r>
            <a:r>
              <a:rPr lang="en-US" sz="2800" b="1" dirty="0">
                <a:solidFill>
                  <a:srgbClr val="0E2E4E"/>
                </a:solidFill>
                <a:cs typeface="Arial" charset="0"/>
              </a:rPr>
              <a:t>)</a:t>
            </a:r>
            <a:r>
              <a:rPr lang="ru-RU" sz="2800" baseline="30000" dirty="0"/>
              <a:t> 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13EF677-3E84-424E-AAC2-95218CC0998C}"/>
              </a:ext>
            </a:extLst>
          </p:cNvPr>
          <p:cNvSpPr txBox="1">
            <a:spLocks/>
          </p:cNvSpPr>
          <p:nvPr/>
        </p:nvSpPr>
        <p:spPr bwMode="gray">
          <a:xfrm>
            <a:off x="691069" y="1199774"/>
            <a:ext cx="1847461" cy="642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rgbClr val="0E2E4E"/>
                </a:solidFill>
                <a:cs typeface="Arial" charset="0"/>
              </a:rPr>
              <a:t>Профиль </a:t>
            </a:r>
            <a:endParaRPr lang="en-US" sz="2400" dirty="0">
              <a:solidFill>
                <a:srgbClr val="0E2E4E"/>
              </a:solidFill>
              <a:cs typeface="Arial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42B068F-AB31-4163-83B3-9F65E0CAF374}"/>
              </a:ext>
            </a:extLst>
          </p:cNvPr>
          <p:cNvSpPr txBox="1">
            <a:spLocks/>
          </p:cNvSpPr>
          <p:nvPr/>
        </p:nvSpPr>
        <p:spPr bwMode="gray">
          <a:xfrm>
            <a:off x="3355784" y="1717145"/>
            <a:ext cx="224502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rgbClr val="0E2E4E"/>
                </a:solidFill>
                <a:cs typeface="Arial" charset="0"/>
              </a:rPr>
              <a:t>Наиболее вероятный возбудитель</a:t>
            </a:r>
            <a:endParaRPr lang="en-US" sz="2400" dirty="0">
              <a:solidFill>
                <a:srgbClr val="0E2E4E"/>
              </a:solidFill>
              <a:cs typeface="Arial" charset="0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FB718A24-7B4D-49DB-A8C1-6744F358FE5A}"/>
              </a:ext>
            </a:extLst>
          </p:cNvPr>
          <p:cNvSpPr txBox="1">
            <a:spLocks/>
          </p:cNvSpPr>
          <p:nvPr/>
        </p:nvSpPr>
        <p:spPr bwMode="gray">
          <a:xfrm>
            <a:off x="5933558" y="1408852"/>
            <a:ext cx="3251082" cy="642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rgbClr val="0E2E4E"/>
                </a:solidFill>
                <a:cs typeface="Arial" charset="0"/>
              </a:rPr>
              <a:t>Предпочтительная терапия </a:t>
            </a:r>
            <a:endParaRPr lang="en-US" sz="2400" dirty="0">
              <a:solidFill>
                <a:srgbClr val="0E2E4E"/>
              </a:solidFill>
              <a:cs typeface="Arial" charset="0"/>
            </a:endParaRPr>
          </a:p>
        </p:txBody>
      </p:sp>
      <p:sp>
        <p:nvSpPr>
          <p:cNvPr id="8" name="Inhaltsplatzhalter 21">
            <a:extLst>
              <a:ext uri="{FF2B5EF4-FFF2-40B4-BE49-F238E27FC236}">
                <a16:creationId xmlns:a16="http://schemas.microsoft.com/office/drawing/2014/main" id="{9FE00D40-F211-4EBE-AF32-A9A15FBF811D}"/>
              </a:ext>
            </a:extLst>
          </p:cNvPr>
          <p:cNvSpPr txBox="1">
            <a:spLocks/>
          </p:cNvSpPr>
          <p:nvPr/>
        </p:nvSpPr>
        <p:spPr bwMode="gray">
          <a:xfrm>
            <a:off x="273025" y="1739996"/>
            <a:ext cx="2414588" cy="3807363"/>
          </a:xfrm>
          <a:prstGeom prst="rect">
            <a:avLst/>
          </a:prstGeom>
          <a:noFill/>
          <a:ln>
            <a:noFill/>
          </a:ln>
        </p:spPr>
        <p:txBody>
          <a:bodyPr lIns="90000" tIns="90000" rIns="90000" bIns="90000"/>
          <a:lstStyle/>
          <a:p>
            <a:pPr marL="285750" indent="-285750" algn="ctr">
              <a:spcBef>
                <a:spcPts val="300"/>
              </a:spcBef>
              <a:spcAft>
                <a:spcPts val="600"/>
              </a:spcAft>
              <a:buClr>
                <a:srgbClr val="164777"/>
              </a:buClr>
              <a:buFont typeface="Arial" panose="020B0604020202020204" pitchFamily="34" charset="0"/>
              <a:buChar char="•"/>
              <a:defRPr/>
            </a:pPr>
            <a:r>
              <a:rPr lang="ru-RU" dirty="0"/>
              <a:t>Пациенты </a:t>
            </a:r>
            <a:r>
              <a:rPr lang="ru-RU" b="1" dirty="0"/>
              <a:t>молодого возраста без сопутствующих заболеваний</a:t>
            </a:r>
            <a:r>
              <a:rPr lang="ru-RU" dirty="0"/>
              <a:t>;</a:t>
            </a:r>
          </a:p>
          <a:p>
            <a:pPr marL="285750" indent="-285750" algn="ctr">
              <a:spcBef>
                <a:spcPts val="300"/>
              </a:spcBef>
              <a:spcAft>
                <a:spcPts val="600"/>
              </a:spcAft>
              <a:buClr>
                <a:srgbClr val="164777"/>
              </a:buClr>
              <a:buFont typeface="Arial" panose="020B0604020202020204" pitchFamily="34" charset="0"/>
              <a:buChar char="•"/>
              <a:defRPr/>
            </a:pPr>
            <a:r>
              <a:rPr lang="ru-RU" dirty="0"/>
              <a:t>Отсутствие предшествующей </a:t>
            </a:r>
            <a:r>
              <a:rPr lang="ru-RU" b="1" dirty="0" err="1"/>
              <a:t>АБТ</a:t>
            </a:r>
            <a:r>
              <a:rPr lang="en-US" b="1" dirty="0"/>
              <a:t>*</a:t>
            </a:r>
            <a:r>
              <a:rPr lang="ru-RU" dirty="0"/>
              <a:t>;</a:t>
            </a:r>
            <a:endParaRPr lang="en-US" dirty="0"/>
          </a:p>
          <a:p>
            <a:pPr marL="285750" indent="-285750" algn="ctr">
              <a:spcBef>
                <a:spcPts val="300"/>
              </a:spcBef>
              <a:spcAft>
                <a:spcPts val="600"/>
              </a:spcAft>
              <a:buClr>
                <a:srgbClr val="164777"/>
              </a:buClr>
              <a:buFont typeface="Arial" panose="020B0604020202020204" pitchFamily="34" charset="0"/>
              <a:buChar char="•"/>
              <a:defRPr/>
            </a:pPr>
            <a:r>
              <a:rPr lang="ru-RU" dirty="0"/>
              <a:t>Не было предшествующего </a:t>
            </a:r>
            <a:r>
              <a:rPr lang="ru-RU" b="1" dirty="0"/>
              <a:t>контакта с системой здравоохранения</a:t>
            </a:r>
            <a:r>
              <a:rPr lang="ru-RU" dirty="0"/>
              <a:t>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4323623-3545-473A-8D81-8541F0D68F33}"/>
              </a:ext>
            </a:extLst>
          </p:cNvPr>
          <p:cNvSpPr/>
          <p:nvPr/>
        </p:nvSpPr>
        <p:spPr>
          <a:xfrm>
            <a:off x="2631441" y="2672892"/>
            <a:ext cx="37388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/>
              <a:t>MSSA</a:t>
            </a:r>
            <a:r>
              <a:rPr lang="en-US" b="1" dirty="0"/>
              <a:t>** </a:t>
            </a:r>
            <a:r>
              <a:rPr lang="ru-RU" dirty="0"/>
              <a:t>или </a:t>
            </a:r>
            <a:br>
              <a:rPr lang="ru-RU" dirty="0"/>
            </a:br>
            <a:r>
              <a:rPr lang="ru-RU" b="1" dirty="0" err="1"/>
              <a:t>пиогенные</a:t>
            </a:r>
            <a:r>
              <a:rPr lang="ru-RU" b="1" dirty="0"/>
              <a:t> стрептококки</a:t>
            </a:r>
            <a:r>
              <a:rPr lang="ru-RU" dirty="0"/>
              <a:t> в качестве </a:t>
            </a:r>
            <a:br>
              <a:rPr lang="ru-RU" dirty="0"/>
            </a:br>
            <a:r>
              <a:rPr lang="ru-RU" dirty="0"/>
              <a:t>этиологического агента и </a:t>
            </a:r>
            <a:r>
              <a:rPr lang="ru-RU" b="1" dirty="0"/>
              <a:t>отсутствие </a:t>
            </a:r>
            <a:br>
              <a:rPr lang="ru-RU" b="1" dirty="0"/>
            </a:br>
            <a:r>
              <a:rPr lang="ru-RU" b="1" dirty="0"/>
              <a:t>проблем в выборе АМП***</a:t>
            </a:r>
            <a:br>
              <a:rPr lang="ru-RU" b="1" dirty="0"/>
            </a:br>
            <a:r>
              <a:rPr lang="ru-RU" dirty="0"/>
              <a:t>для терапии.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6F4C912-1F2A-4D6E-9A19-6A27434A997B}"/>
              </a:ext>
            </a:extLst>
          </p:cNvPr>
          <p:cNvSpPr/>
          <p:nvPr/>
        </p:nvSpPr>
        <p:spPr>
          <a:xfrm>
            <a:off x="6416593" y="2540812"/>
            <a:ext cx="25835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Пенициллины</a:t>
            </a:r>
            <a:r>
              <a:rPr lang="ru-RU" dirty="0"/>
              <a:t> (</a:t>
            </a:r>
            <a:r>
              <a:rPr lang="ru-RU" b="1" dirty="0">
                <a:solidFill>
                  <a:srgbClr val="FF0000"/>
                </a:solidFill>
              </a:rPr>
              <a:t>полусинтетические, антистафилококковые</a:t>
            </a:r>
            <a:r>
              <a:rPr lang="ru-RU" dirty="0"/>
              <a:t>), Цефалоспорины I-II поколения</a:t>
            </a:r>
          </a:p>
        </p:txBody>
      </p:sp>
      <p:pic>
        <p:nvPicPr>
          <p:cNvPr id="11" name="Picture 2" descr="\\NAS\INSCALE_aktuelle_Projekte\Bayer\2011\11-0927 Bilderkauf\bearbeitet\[JPEG]\Haken_blau.jpg">
            <a:extLst>
              <a:ext uri="{FF2B5EF4-FFF2-40B4-BE49-F238E27FC236}">
                <a16:creationId xmlns:a16="http://schemas.microsoft.com/office/drawing/2014/main" id="{D963B989-0FB0-4C62-9AC4-1B8B30CF0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gray">
          <a:xfrm>
            <a:off x="6986938" y="4058636"/>
            <a:ext cx="1799874" cy="1799874"/>
          </a:xfrm>
          <a:prstGeom prst="rect">
            <a:avLst/>
          </a:prstGeom>
          <a:noFill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F732C60-AF2B-43F4-B124-F73E106F685E}"/>
              </a:ext>
            </a:extLst>
          </p:cNvPr>
          <p:cNvSpPr txBox="1"/>
          <p:nvPr/>
        </p:nvSpPr>
        <p:spPr>
          <a:xfrm>
            <a:off x="132080" y="5872480"/>
            <a:ext cx="889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*</a:t>
            </a:r>
            <a:r>
              <a:rPr lang="ru-RU" sz="1000" dirty="0" err="1"/>
              <a:t>АБТ</a:t>
            </a:r>
            <a:r>
              <a:rPr lang="ru-RU" sz="1000" dirty="0"/>
              <a:t> – антибактериальная терапия; **</a:t>
            </a:r>
            <a:r>
              <a:rPr lang="en-US" sz="1000" dirty="0" err="1"/>
              <a:t>MSSA</a:t>
            </a:r>
            <a:r>
              <a:rPr lang="en-US" sz="1000" dirty="0"/>
              <a:t> – </a:t>
            </a:r>
            <a:r>
              <a:rPr lang="ru-RU" sz="1000" dirty="0" err="1"/>
              <a:t>метициллинчувствительный</a:t>
            </a:r>
            <a:r>
              <a:rPr lang="ru-RU" sz="1000" dirty="0"/>
              <a:t> золотистый стафилококк;</a:t>
            </a:r>
          </a:p>
          <a:p>
            <a:r>
              <a:rPr lang="ru-RU" sz="1000" dirty="0"/>
              <a:t>***АМП – антимикробный препарат;</a:t>
            </a:r>
          </a:p>
          <a:p>
            <a:endParaRPr lang="ru-RU" sz="1000" dirty="0"/>
          </a:p>
          <a:p>
            <a:r>
              <a:rPr lang="ru-RU" sz="1000" baseline="30000" dirty="0"/>
              <a:t> </a:t>
            </a:r>
            <a:r>
              <a:rPr lang="ru-RU" sz="1000" dirty="0"/>
              <a:t>Хирургические инфекции кожи и мягких тканей, российские национальные рекомендации, 2-е  переработанное и дополненное издание, Москва 2015</a:t>
            </a:r>
          </a:p>
        </p:txBody>
      </p:sp>
      <p:sp>
        <p:nvSpPr>
          <p:cNvPr id="13" name="Нижний колонтитул 3">
            <a:extLst>
              <a:ext uri="{FF2B5EF4-FFF2-40B4-BE49-F238E27FC236}">
                <a16:creationId xmlns:a16="http://schemas.microsoft.com/office/drawing/2014/main" id="{45DEB626-75E3-4DC2-8F5E-475F862890D8}"/>
              </a:ext>
            </a:extLst>
          </p:cNvPr>
          <p:cNvSpPr txBox="1">
            <a:spLocks/>
          </p:cNvSpPr>
          <p:nvPr/>
        </p:nvSpPr>
        <p:spPr>
          <a:xfrm>
            <a:off x="7381200" y="30480"/>
            <a:ext cx="1691680" cy="4673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RU-</a:t>
            </a:r>
            <a:r>
              <a:rPr lang="fr-FR" dirty="0" err="1"/>
              <a:t>SIV</a:t>
            </a:r>
            <a:r>
              <a:rPr lang="fr-FR" dirty="0"/>
              <a:t>-00007 05.2020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5428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1081AD-4B5C-4F4F-A030-F210104E534A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28625" y="224790"/>
            <a:ext cx="8358188" cy="87249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E2E4E"/>
                </a:solidFill>
                <a:cs typeface="Arial" charset="0"/>
              </a:rPr>
              <a:t>Пациенты 2-го типа (с вероятным наличием резистентных возбудителей</a:t>
            </a:r>
            <a:r>
              <a:rPr lang="en-US" sz="2800" b="1" dirty="0">
                <a:solidFill>
                  <a:srgbClr val="0E2E4E"/>
                </a:solidFill>
                <a:cs typeface="Arial" charset="0"/>
              </a:rPr>
              <a:t>)</a:t>
            </a:r>
            <a:r>
              <a:rPr lang="ru-RU" sz="2800" b="1" baseline="30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2800" b="1" dirty="0">
              <a:solidFill>
                <a:srgbClr val="0E2E4E"/>
              </a:solidFill>
              <a:cs typeface="Arial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13EF677-3E84-424E-AAC2-95218CC0998C}"/>
              </a:ext>
            </a:extLst>
          </p:cNvPr>
          <p:cNvSpPr txBox="1">
            <a:spLocks/>
          </p:cNvSpPr>
          <p:nvPr/>
        </p:nvSpPr>
        <p:spPr bwMode="gray">
          <a:xfrm>
            <a:off x="426528" y="1131516"/>
            <a:ext cx="1847461" cy="642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rgbClr val="0E2E4E"/>
                </a:solidFill>
                <a:cs typeface="Arial" charset="0"/>
              </a:rPr>
              <a:t>Профиль </a:t>
            </a:r>
            <a:endParaRPr lang="en-US" sz="2400" dirty="0">
              <a:solidFill>
                <a:srgbClr val="0E2E4E"/>
              </a:solidFill>
              <a:cs typeface="Arial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42B068F-AB31-4163-83B3-9F65E0CAF374}"/>
              </a:ext>
            </a:extLst>
          </p:cNvPr>
          <p:cNvSpPr txBox="1">
            <a:spLocks/>
          </p:cNvSpPr>
          <p:nvPr/>
        </p:nvSpPr>
        <p:spPr bwMode="gray">
          <a:xfrm>
            <a:off x="3297626" y="1505214"/>
            <a:ext cx="224502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rgbClr val="0E2E4E"/>
                </a:solidFill>
                <a:cs typeface="Arial" charset="0"/>
              </a:rPr>
              <a:t>Наиболее вероятный возбудитель</a:t>
            </a:r>
            <a:endParaRPr lang="en-US" sz="2400" dirty="0">
              <a:solidFill>
                <a:srgbClr val="0E2E4E"/>
              </a:solidFill>
              <a:cs typeface="Arial" charset="0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FB718A24-7B4D-49DB-A8C1-6744F358FE5A}"/>
              </a:ext>
            </a:extLst>
          </p:cNvPr>
          <p:cNvSpPr txBox="1">
            <a:spLocks/>
          </p:cNvSpPr>
          <p:nvPr/>
        </p:nvSpPr>
        <p:spPr bwMode="gray">
          <a:xfrm>
            <a:off x="5768820" y="1395120"/>
            <a:ext cx="3193178" cy="642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rgbClr val="0E2E4E"/>
                </a:solidFill>
                <a:cs typeface="Arial" charset="0"/>
              </a:rPr>
              <a:t>Предпочтительная терапия </a:t>
            </a:r>
            <a:endParaRPr lang="en-US" sz="2400" dirty="0">
              <a:solidFill>
                <a:srgbClr val="0E2E4E"/>
              </a:solidFill>
              <a:cs typeface="Arial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E139959-3790-4EE8-B4D4-EA8A35BD4F0D}"/>
              </a:ext>
            </a:extLst>
          </p:cNvPr>
          <p:cNvSpPr/>
          <p:nvPr/>
        </p:nvSpPr>
        <p:spPr>
          <a:xfrm>
            <a:off x="59590" y="1678424"/>
            <a:ext cx="309108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/>
              <a:t>Пожилой возраст (</a:t>
            </a:r>
            <a:r>
              <a:rPr lang="ru-RU" b="1" dirty="0"/>
              <a:t>старше 65 лет</a:t>
            </a:r>
            <a:r>
              <a:rPr lang="ru-RU" dirty="0"/>
              <a:t>) и сопутствующая </a:t>
            </a:r>
            <a:br>
              <a:rPr lang="ru-RU" dirty="0"/>
            </a:br>
            <a:r>
              <a:rPr lang="ru-RU" dirty="0"/>
              <a:t>(в т.ч. </a:t>
            </a:r>
            <a:r>
              <a:rPr lang="ru-RU" b="1" dirty="0">
                <a:solidFill>
                  <a:srgbClr val="FF0000"/>
                </a:solidFill>
              </a:rPr>
              <a:t>множественная) патология</a:t>
            </a:r>
            <a:r>
              <a:rPr lang="ru-RU" dirty="0"/>
              <a:t>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b="1" dirty="0" err="1"/>
              <a:t>АБТ</a:t>
            </a:r>
            <a:r>
              <a:rPr lang="ru-RU" b="1" dirty="0"/>
              <a:t>* в анамнезе </a:t>
            </a:r>
            <a:r>
              <a:rPr lang="ru-RU" dirty="0"/>
              <a:t>(в предшествующие 90 дней);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/>
              <a:t>Наличие </a:t>
            </a:r>
            <a:r>
              <a:rPr lang="ru-RU" b="1" dirty="0"/>
              <a:t>контакта с системой здравоохранения в анамнезе </a:t>
            </a:r>
            <a:r>
              <a:rPr lang="ru-RU" dirty="0"/>
              <a:t>(госпитализация, дневной стационар и стационар на дому, диализ), но без инвазивных процедур.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A07EA9B-F843-4674-81F0-0DACE92B0EB5}"/>
              </a:ext>
            </a:extLst>
          </p:cNvPr>
          <p:cNvSpPr/>
          <p:nvPr/>
        </p:nvSpPr>
        <p:spPr>
          <a:xfrm>
            <a:off x="3292380" y="2424560"/>
            <a:ext cx="28036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MRSA</a:t>
            </a:r>
            <a:r>
              <a:rPr lang="ru-RU" b="1" dirty="0"/>
              <a:t>**</a:t>
            </a:r>
            <a:r>
              <a:rPr lang="en-US" dirty="0"/>
              <a:t> </a:t>
            </a:r>
            <a:r>
              <a:rPr lang="ru-RU" dirty="0"/>
              <a:t>в этиологической структуре.</a:t>
            </a:r>
            <a:br>
              <a:rPr lang="ru-RU" dirty="0"/>
            </a:br>
            <a:endParaRPr lang="en-US" dirty="0"/>
          </a:p>
          <a:p>
            <a:pPr algn="ctr"/>
            <a:r>
              <a:rPr lang="ru-RU" dirty="0"/>
              <a:t>У </a:t>
            </a:r>
            <a:r>
              <a:rPr lang="ru-RU" b="1" dirty="0">
                <a:solidFill>
                  <a:srgbClr val="FF0000"/>
                </a:solidFill>
              </a:rPr>
              <a:t>части больных </a:t>
            </a:r>
            <a:r>
              <a:rPr lang="ru-RU" dirty="0"/>
              <a:t>могут быть выделены </a:t>
            </a:r>
            <a:r>
              <a:rPr lang="ru-RU" b="1" dirty="0" err="1"/>
              <a:t>БЛРС</a:t>
            </a:r>
            <a:r>
              <a:rPr lang="ru-RU" b="1" dirty="0"/>
              <a:t>***-продуцирующие штаммы энтеробактерий</a:t>
            </a:r>
            <a:r>
              <a:rPr lang="ru-RU" dirty="0"/>
              <a:t>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BAA9021-D439-4820-BF8E-C81807BB23C2}"/>
              </a:ext>
            </a:extLst>
          </p:cNvPr>
          <p:cNvSpPr/>
          <p:nvPr/>
        </p:nvSpPr>
        <p:spPr>
          <a:xfrm>
            <a:off x="6248331" y="2528958"/>
            <a:ext cx="26111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Следует рассмотреть возможность назначения </a:t>
            </a:r>
          </a:p>
          <a:p>
            <a:pPr algn="ctr"/>
            <a:r>
              <a:rPr lang="ru-RU" b="1" dirty="0"/>
              <a:t>анти-</a:t>
            </a:r>
            <a:r>
              <a:rPr lang="ru-RU" b="1" dirty="0" err="1"/>
              <a:t>MRSA</a:t>
            </a:r>
            <a:r>
              <a:rPr lang="ru-RU" b="1" dirty="0"/>
              <a:t>-препарата</a:t>
            </a:r>
            <a:r>
              <a:rPr lang="ru-RU" dirty="0"/>
              <a:t>. </a:t>
            </a:r>
          </a:p>
        </p:txBody>
      </p:sp>
      <p:pic>
        <p:nvPicPr>
          <p:cNvPr id="10" name="Picture 2" descr="\\NAS\INSCALE_aktuelle_Projekte\Bayer\2011\11-0927 Bilderkauf\bearbeitet\[JPEG]\Stop_blau.jpg">
            <a:extLst>
              <a:ext uri="{FF2B5EF4-FFF2-40B4-BE49-F238E27FC236}">
                <a16:creationId xmlns:a16="http://schemas.microsoft.com/office/drawing/2014/main" id="{FB2DFF7F-7F70-4AC6-9969-8729B3EC9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gray">
          <a:xfrm>
            <a:off x="6500812" y="3798569"/>
            <a:ext cx="2286001" cy="2286001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3BE99D-97DA-4ABB-A2F1-B8EA5ED140F3}"/>
              </a:ext>
            </a:extLst>
          </p:cNvPr>
          <p:cNvSpPr txBox="1"/>
          <p:nvPr/>
        </p:nvSpPr>
        <p:spPr>
          <a:xfrm>
            <a:off x="132080" y="5882640"/>
            <a:ext cx="889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*</a:t>
            </a:r>
            <a:r>
              <a:rPr lang="ru-RU" sz="1000" dirty="0" err="1"/>
              <a:t>АБТ</a:t>
            </a:r>
            <a:r>
              <a:rPr lang="ru-RU" sz="1000" dirty="0"/>
              <a:t> – антибактериальная терапия; **</a:t>
            </a:r>
            <a:r>
              <a:rPr lang="en-US" sz="1000" dirty="0"/>
              <a:t>MRSA – </a:t>
            </a:r>
            <a:r>
              <a:rPr lang="ru-RU" sz="1000" dirty="0" err="1"/>
              <a:t>метициллинрезистентный</a:t>
            </a:r>
            <a:r>
              <a:rPr lang="ru-RU" sz="1000" dirty="0"/>
              <a:t> золотистый стафилококк;</a:t>
            </a:r>
          </a:p>
          <a:p>
            <a:r>
              <a:rPr lang="ru-RU" sz="1000" dirty="0"/>
              <a:t>***</a:t>
            </a:r>
            <a:r>
              <a:rPr lang="ru-RU" sz="1000" dirty="0" err="1"/>
              <a:t>БЛРС</a:t>
            </a:r>
            <a:r>
              <a:rPr lang="ru-RU" sz="1000" dirty="0"/>
              <a:t> – бета-</a:t>
            </a:r>
            <a:r>
              <a:rPr lang="ru-RU" sz="1000" dirty="0" err="1"/>
              <a:t>лактамазы</a:t>
            </a:r>
            <a:r>
              <a:rPr lang="ru-RU" sz="1000" dirty="0"/>
              <a:t> расширенного спектра;</a:t>
            </a:r>
          </a:p>
          <a:p>
            <a:endParaRPr lang="ru-RU" sz="1000" dirty="0"/>
          </a:p>
          <a:p>
            <a:r>
              <a:rPr lang="ru-RU" sz="1000" dirty="0"/>
              <a:t>Хирургические инфекции кожи и мягких тканей, российские национальные рекомендации, 2-е  переработанное и дополненное издание, Москва 2015</a:t>
            </a:r>
          </a:p>
        </p:txBody>
      </p:sp>
      <p:sp>
        <p:nvSpPr>
          <p:cNvPr id="12" name="Нижний колонтитул 3">
            <a:extLst>
              <a:ext uri="{FF2B5EF4-FFF2-40B4-BE49-F238E27FC236}">
                <a16:creationId xmlns:a16="http://schemas.microsoft.com/office/drawing/2014/main" id="{43A0AD02-51E7-4EC2-918C-26005211F812}"/>
              </a:ext>
            </a:extLst>
          </p:cNvPr>
          <p:cNvSpPr txBox="1">
            <a:spLocks/>
          </p:cNvSpPr>
          <p:nvPr/>
        </p:nvSpPr>
        <p:spPr>
          <a:xfrm>
            <a:off x="7381200" y="30480"/>
            <a:ext cx="1691680" cy="4673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RU-</a:t>
            </a:r>
            <a:r>
              <a:rPr lang="fr-FR" dirty="0" err="1"/>
              <a:t>SIV</a:t>
            </a:r>
            <a:r>
              <a:rPr lang="fr-FR" dirty="0"/>
              <a:t>-00007 05.2020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2053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\\NAS\INSCALE_aktuelle_Projekte\Bayer\2011\11-0927 Bilderkauf\bearbeitet\[JPEG]\Verbot_blau.jpg">
            <a:extLst>
              <a:ext uri="{FF2B5EF4-FFF2-40B4-BE49-F238E27FC236}">
                <a16:creationId xmlns:a16="http://schemas.microsoft.com/office/drawing/2014/main" id="{241DB26C-9E96-4365-93FE-5627172D3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gray">
          <a:xfrm>
            <a:off x="10160" y="264160"/>
            <a:ext cx="1341120" cy="1341120"/>
          </a:xfrm>
          <a:prstGeom prst="rect">
            <a:avLst/>
          </a:prstGeo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81081AD-4B5C-4F4F-A030-F210104E534A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16560" y="345440"/>
            <a:ext cx="8865870" cy="70104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E2E4E"/>
                </a:solidFill>
                <a:cs typeface="Arial" charset="0"/>
              </a:rPr>
              <a:t>Пациенты 3-го типа (риск выделения </a:t>
            </a:r>
            <a:r>
              <a:rPr lang="en-US" sz="2800" b="1" dirty="0" err="1">
                <a:solidFill>
                  <a:srgbClr val="0E2E4E"/>
                </a:solidFill>
                <a:cs typeface="Arial" charset="0"/>
              </a:rPr>
              <a:t>MDR</a:t>
            </a:r>
            <a:r>
              <a:rPr lang="ru-RU" sz="2800" b="1" baseline="30000" dirty="0">
                <a:solidFill>
                  <a:srgbClr val="0E2E4E"/>
                </a:solidFill>
                <a:cs typeface="Arial" charset="0"/>
              </a:rPr>
              <a:t>1</a:t>
            </a:r>
            <a:br>
              <a:rPr lang="ru-RU" sz="2800" b="1" dirty="0">
                <a:solidFill>
                  <a:srgbClr val="0E2E4E"/>
                </a:solidFill>
                <a:cs typeface="Arial" charset="0"/>
              </a:rPr>
            </a:br>
            <a:r>
              <a:rPr lang="ru-RU" sz="2800" b="1" dirty="0">
                <a:solidFill>
                  <a:srgbClr val="0E2E4E"/>
                </a:solidFill>
                <a:cs typeface="Arial" charset="0"/>
              </a:rPr>
              <a:t>патогенов</a:t>
            </a:r>
            <a:r>
              <a:rPr lang="en-US" sz="2800" b="1" dirty="0">
                <a:solidFill>
                  <a:srgbClr val="0E2E4E"/>
                </a:solidFill>
                <a:cs typeface="Arial" charset="0"/>
              </a:rPr>
              <a:t> </a:t>
            </a:r>
            <a:r>
              <a:rPr lang="ru-RU" sz="2800" b="1" dirty="0">
                <a:solidFill>
                  <a:srgbClr val="0E2E4E"/>
                </a:solidFill>
                <a:cs typeface="Arial" charset="0"/>
              </a:rPr>
              <a:t>чрезвычайно высок</a:t>
            </a:r>
            <a:r>
              <a:rPr lang="en-US" sz="2800" b="1" dirty="0">
                <a:solidFill>
                  <a:srgbClr val="0E2E4E"/>
                </a:solidFill>
                <a:cs typeface="Arial" charset="0"/>
              </a:rPr>
              <a:t>)</a:t>
            </a:r>
            <a:r>
              <a:rPr lang="ru-RU" sz="2800" b="1" baseline="30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2800" b="1" dirty="0">
              <a:solidFill>
                <a:srgbClr val="0E2E4E"/>
              </a:solidFill>
              <a:cs typeface="Arial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13EF677-3E84-424E-AAC2-95218CC0998C}"/>
              </a:ext>
            </a:extLst>
          </p:cNvPr>
          <p:cNvSpPr txBox="1">
            <a:spLocks/>
          </p:cNvSpPr>
          <p:nvPr/>
        </p:nvSpPr>
        <p:spPr bwMode="gray">
          <a:xfrm>
            <a:off x="745908" y="1262613"/>
            <a:ext cx="1847461" cy="642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rgbClr val="0E2E4E"/>
                </a:solidFill>
                <a:cs typeface="Arial" charset="0"/>
              </a:rPr>
              <a:t>Профиль </a:t>
            </a:r>
            <a:endParaRPr lang="en-US" sz="2400" dirty="0">
              <a:solidFill>
                <a:srgbClr val="0E2E4E"/>
              </a:solidFill>
              <a:cs typeface="Arial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42B068F-AB31-4163-83B3-9F65E0CAF374}"/>
              </a:ext>
            </a:extLst>
          </p:cNvPr>
          <p:cNvSpPr txBox="1">
            <a:spLocks/>
          </p:cNvSpPr>
          <p:nvPr/>
        </p:nvSpPr>
        <p:spPr bwMode="gray">
          <a:xfrm>
            <a:off x="3114040" y="1525032"/>
            <a:ext cx="224502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rgbClr val="0E2E4E"/>
                </a:solidFill>
                <a:cs typeface="Arial" charset="0"/>
              </a:rPr>
              <a:t>Наиболее вероятный возбудитель</a:t>
            </a:r>
            <a:endParaRPr lang="en-US" sz="2400" dirty="0">
              <a:solidFill>
                <a:srgbClr val="0E2E4E"/>
              </a:solidFill>
              <a:cs typeface="Arial" charset="0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FB718A24-7B4D-49DB-A8C1-6744F358FE5A}"/>
              </a:ext>
            </a:extLst>
          </p:cNvPr>
          <p:cNvSpPr txBox="1">
            <a:spLocks/>
          </p:cNvSpPr>
          <p:nvPr/>
        </p:nvSpPr>
        <p:spPr bwMode="gray">
          <a:xfrm>
            <a:off x="5513479" y="1221973"/>
            <a:ext cx="3132486" cy="642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rgbClr val="0E2E4E"/>
                </a:solidFill>
                <a:cs typeface="Arial" charset="0"/>
              </a:rPr>
              <a:t>Предпочтительная терапия </a:t>
            </a:r>
            <a:endParaRPr lang="en-US" sz="2400" dirty="0">
              <a:solidFill>
                <a:srgbClr val="0E2E4E"/>
              </a:solidFill>
              <a:cs typeface="Arial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362FCF7-D31F-4A68-A467-A3E4B30A8FDD}"/>
              </a:ext>
            </a:extLst>
          </p:cNvPr>
          <p:cNvSpPr/>
          <p:nvPr/>
        </p:nvSpPr>
        <p:spPr>
          <a:xfrm>
            <a:off x="-57922" y="1747917"/>
            <a:ext cx="316715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/>
              <a:t>Пациенты с тяжелой сопутствующей </a:t>
            </a:r>
            <a:r>
              <a:rPr lang="ru-RU" b="1" dirty="0"/>
              <a:t>патологией</a:t>
            </a:r>
            <a:r>
              <a:rPr lang="ru-RU" dirty="0"/>
              <a:t> (в т.ч. </a:t>
            </a:r>
            <a:r>
              <a:rPr lang="ru-RU" b="1" dirty="0" err="1">
                <a:solidFill>
                  <a:srgbClr val="FF0000"/>
                </a:solidFill>
              </a:rPr>
              <a:t>ХОБЛ</a:t>
            </a:r>
            <a:r>
              <a:rPr lang="ru-RU" b="1" baseline="30000" dirty="0" err="1">
                <a:solidFill>
                  <a:srgbClr val="FF0000"/>
                </a:solidFill>
              </a:rPr>
              <a:t>2</a:t>
            </a:r>
            <a:r>
              <a:rPr lang="ru-RU" b="1" dirty="0">
                <a:solidFill>
                  <a:srgbClr val="FF0000"/>
                </a:solidFill>
              </a:rPr>
              <a:t>, сахарный диабет, </a:t>
            </a:r>
            <a:r>
              <a:rPr lang="ru-RU" b="1" dirty="0" err="1">
                <a:solidFill>
                  <a:srgbClr val="FF0000"/>
                </a:solidFill>
              </a:rPr>
              <a:t>нейтропения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СПИД</a:t>
            </a:r>
            <a:r>
              <a:rPr lang="ru-RU" b="1" baseline="30000" dirty="0" err="1">
                <a:solidFill>
                  <a:srgbClr val="FF0000"/>
                </a:solidFill>
              </a:rPr>
              <a:t>3</a:t>
            </a:r>
            <a:r>
              <a:rPr lang="ru-RU" b="1" dirty="0">
                <a:solidFill>
                  <a:srgbClr val="FF0000"/>
                </a:solidFill>
              </a:rPr>
              <a:t> и другие иммунодефициты</a:t>
            </a:r>
            <a:r>
              <a:rPr lang="ru-RU" dirty="0"/>
              <a:t>);</a:t>
            </a:r>
            <a:br>
              <a:rPr lang="ru-RU" dirty="0"/>
            </a:br>
            <a:endParaRPr lang="ru-RU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b="1" dirty="0" err="1"/>
              <a:t>АБТ</a:t>
            </a:r>
            <a:r>
              <a:rPr lang="ru-RU" b="1" baseline="30000" dirty="0" err="1"/>
              <a:t>4</a:t>
            </a:r>
            <a:r>
              <a:rPr lang="ru-RU" b="1" dirty="0"/>
              <a:t> в анамнезе </a:t>
            </a:r>
            <a:r>
              <a:rPr lang="ru-RU" dirty="0"/>
              <a:t>(в предшествующие 90 дней);</a:t>
            </a:r>
            <a:br>
              <a:rPr lang="ru-RU" dirty="0"/>
            </a:br>
            <a:endParaRPr lang="ru-RU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/>
              <a:t>текущая длительная </a:t>
            </a:r>
            <a:r>
              <a:rPr lang="ru-RU" b="1" dirty="0"/>
              <a:t>госпитализация</a:t>
            </a:r>
            <a:r>
              <a:rPr lang="ru-RU" dirty="0"/>
              <a:t> и/или </a:t>
            </a:r>
            <a:r>
              <a:rPr lang="ru-RU" b="1" dirty="0"/>
              <a:t>инфекция</a:t>
            </a:r>
            <a:r>
              <a:rPr lang="ru-RU" dirty="0"/>
              <a:t>, возникшая после инвазивных процедур в стационаре.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20903DC-6DB7-4030-A301-41E50C0A7B7C}"/>
              </a:ext>
            </a:extLst>
          </p:cNvPr>
          <p:cNvSpPr/>
          <p:nvPr/>
        </p:nvSpPr>
        <p:spPr>
          <a:xfrm>
            <a:off x="2824638" y="2374741"/>
            <a:ext cx="289560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/>
              <a:t>MRSA</a:t>
            </a:r>
            <a:r>
              <a:rPr lang="ru-RU" sz="2400" baseline="30000" dirty="0" err="1"/>
              <a:t>5</a:t>
            </a:r>
            <a:endParaRPr lang="ru-RU" sz="2400" baseline="30000" dirty="0"/>
          </a:p>
          <a:p>
            <a:pPr algn="ctr"/>
            <a:r>
              <a:rPr lang="ru-RU" b="1" dirty="0"/>
              <a:t>±</a:t>
            </a:r>
          </a:p>
          <a:p>
            <a:pPr algn="ctr"/>
            <a:r>
              <a:rPr lang="en-US" b="1" dirty="0" err="1"/>
              <a:t>MDR</a:t>
            </a:r>
            <a:r>
              <a:rPr lang="en-US" b="1" dirty="0"/>
              <a:t> </a:t>
            </a:r>
            <a:r>
              <a:rPr lang="ru-RU" b="1" dirty="0" err="1"/>
              <a:t>НФГОМ</a:t>
            </a:r>
            <a:r>
              <a:rPr lang="ru-RU" b="1" baseline="30000" dirty="0" err="1"/>
              <a:t>6</a:t>
            </a:r>
            <a:endParaRPr lang="ru-RU" b="1" dirty="0"/>
          </a:p>
          <a:p>
            <a:pPr algn="ctr"/>
            <a:r>
              <a:rPr lang="ru-RU" dirty="0"/>
              <a:t>(</a:t>
            </a:r>
            <a:r>
              <a:rPr lang="ru-RU" b="1" dirty="0">
                <a:solidFill>
                  <a:srgbClr val="FF0000"/>
                </a:solidFill>
              </a:rPr>
              <a:t>синегнойная палочка, </a:t>
            </a:r>
            <a:r>
              <a:rPr lang="ru-RU" b="1" dirty="0" err="1">
                <a:solidFill>
                  <a:srgbClr val="FF0000"/>
                </a:solidFill>
              </a:rPr>
              <a:t>ацинетобактер</a:t>
            </a:r>
            <a:r>
              <a:rPr lang="ru-RU" dirty="0"/>
              <a:t>)</a:t>
            </a:r>
          </a:p>
          <a:p>
            <a:pPr algn="ctr"/>
            <a:r>
              <a:rPr lang="ru-RU" dirty="0"/>
              <a:t>±</a:t>
            </a:r>
          </a:p>
          <a:p>
            <a:pPr algn="ctr"/>
            <a:r>
              <a:rPr lang="ru-RU" b="1" dirty="0" err="1"/>
              <a:t>БЛРС</a:t>
            </a:r>
            <a:r>
              <a:rPr lang="ru-RU" b="1" baseline="30000" dirty="0" err="1"/>
              <a:t>7</a:t>
            </a:r>
            <a:r>
              <a:rPr lang="ru-RU" b="1" dirty="0"/>
              <a:t>-продуцирующие энтеробактерии</a:t>
            </a:r>
            <a:r>
              <a:rPr lang="ru-RU" dirty="0"/>
              <a:t>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4902D9A-E0EA-40E9-B563-55FE10144F92}"/>
              </a:ext>
            </a:extLst>
          </p:cNvPr>
          <p:cNvSpPr/>
          <p:nvPr/>
        </p:nvSpPr>
        <p:spPr>
          <a:xfrm>
            <a:off x="5069840" y="1881702"/>
            <a:ext cx="4030483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rgbClr val="FF0000"/>
                </a:solidFill>
              </a:rPr>
              <a:t>КОМБИНАЦИЯ</a:t>
            </a:r>
          </a:p>
          <a:p>
            <a:pPr algn="ctr"/>
            <a:r>
              <a:rPr lang="ru-RU" b="1" dirty="0"/>
              <a:t>анти-</a:t>
            </a:r>
            <a:r>
              <a:rPr lang="ru-RU" b="1" dirty="0" err="1"/>
              <a:t>MRSA</a:t>
            </a:r>
            <a:r>
              <a:rPr lang="ru-RU" b="1" dirty="0"/>
              <a:t>-препарат</a:t>
            </a:r>
          </a:p>
          <a:p>
            <a:pPr algn="ctr"/>
            <a:r>
              <a:rPr lang="ru-RU" sz="2400" b="1" dirty="0"/>
              <a:t>+</a:t>
            </a:r>
          </a:p>
          <a:p>
            <a:pPr algn="ctr"/>
            <a:r>
              <a:rPr lang="ru-RU" b="1" dirty="0" err="1"/>
              <a:t>АМП</a:t>
            </a:r>
            <a:r>
              <a:rPr lang="ru-RU" b="1" baseline="30000" dirty="0" err="1"/>
              <a:t>8</a:t>
            </a:r>
            <a:r>
              <a:rPr lang="ru-RU" b="1" dirty="0"/>
              <a:t> </a:t>
            </a:r>
            <a:r>
              <a:rPr lang="ru-RU" dirty="0"/>
              <a:t>с </a:t>
            </a:r>
            <a:r>
              <a:rPr lang="ru-RU" b="1" dirty="0" err="1"/>
              <a:t>антисинегнойной</a:t>
            </a:r>
            <a:r>
              <a:rPr lang="ru-RU" b="1" dirty="0"/>
              <a:t> активностью/активностью в отношении </a:t>
            </a:r>
            <a:r>
              <a:rPr lang="ru-RU" b="1" dirty="0" err="1"/>
              <a:t>БЛРС</a:t>
            </a:r>
            <a:r>
              <a:rPr lang="ru-RU" b="1" dirty="0"/>
              <a:t>-продуцентов: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 err="1"/>
              <a:t>карбапенемы</a:t>
            </a:r>
            <a:r>
              <a:rPr lang="ru-RU" dirty="0"/>
              <a:t>:</a:t>
            </a:r>
          </a:p>
          <a:p>
            <a:pPr marL="517525" indent="-233363" algn="ctr">
              <a:buFont typeface="Arial" panose="020B0604020202020204" pitchFamily="34" charset="0"/>
              <a:buChar char="•"/>
            </a:pPr>
            <a:r>
              <a:rPr lang="ru-RU" dirty="0" err="1"/>
              <a:t>имипенем</a:t>
            </a:r>
            <a:r>
              <a:rPr lang="ru-RU" dirty="0"/>
              <a:t>;</a:t>
            </a:r>
          </a:p>
          <a:p>
            <a:pPr marL="517525" indent="-233363" algn="ctr">
              <a:buFont typeface="Arial" panose="020B0604020202020204" pitchFamily="34" charset="0"/>
              <a:buChar char="•"/>
            </a:pPr>
            <a:r>
              <a:rPr lang="ru-RU" dirty="0" err="1"/>
              <a:t>меропенем</a:t>
            </a:r>
            <a:r>
              <a:rPr lang="ru-RU" dirty="0"/>
              <a:t>;</a:t>
            </a:r>
          </a:p>
          <a:p>
            <a:pPr marL="517525" indent="-233363" algn="ctr">
              <a:buFont typeface="Arial" panose="020B0604020202020204" pitchFamily="34" charset="0"/>
              <a:buChar char="•"/>
            </a:pPr>
            <a:r>
              <a:rPr lang="ru-RU" dirty="0" err="1"/>
              <a:t>дорипенем</a:t>
            </a:r>
            <a:r>
              <a:rPr lang="ru-RU" dirty="0"/>
              <a:t>.</a:t>
            </a:r>
          </a:p>
          <a:p>
            <a:pPr marL="517525" indent="-233363" algn="ctr">
              <a:buFont typeface="Arial" panose="020B0604020202020204" pitchFamily="34" charset="0"/>
              <a:buChar char="•"/>
            </a:pPr>
            <a:r>
              <a:rPr lang="ru-RU" dirty="0" err="1"/>
              <a:t>эртапенем</a:t>
            </a:r>
            <a:r>
              <a:rPr lang="ru-RU" dirty="0"/>
              <a:t> </a:t>
            </a:r>
            <a:r>
              <a:rPr lang="ru-RU" b="1" dirty="0">
                <a:solidFill>
                  <a:srgbClr val="FF0000"/>
                </a:solidFill>
              </a:rPr>
              <a:t>только при исключении </a:t>
            </a:r>
            <a:r>
              <a:rPr lang="ru-RU" b="1" dirty="0" err="1">
                <a:solidFill>
                  <a:srgbClr val="FF0000"/>
                </a:solidFill>
              </a:rPr>
              <a:t>НФГОМ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/>
              <a:t>из этиологических агентов инфекции.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2C90AD-7E65-41AA-8610-3FCAD6EF88D1}"/>
              </a:ext>
            </a:extLst>
          </p:cNvPr>
          <p:cNvSpPr txBox="1"/>
          <p:nvPr/>
        </p:nvSpPr>
        <p:spPr>
          <a:xfrm>
            <a:off x="132080" y="5892800"/>
            <a:ext cx="889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aseline="30000" dirty="0"/>
              <a:t>1</a:t>
            </a:r>
            <a:r>
              <a:rPr lang="en-US" sz="1000" dirty="0" err="1"/>
              <a:t>MDR</a:t>
            </a:r>
            <a:r>
              <a:rPr lang="ru-RU" sz="1000" dirty="0"/>
              <a:t> – </a:t>
            </a:r>
            <a:r>
              <a:rPr lang="ru-RU" sz="1000" dirty="0" err="1"/>
              <a:t>полирезстентные</a:t>
            </a:r>
            <a:r>
              <a:rPr lang="ru-RU" sz="1000" dirty="0"/>
              <a:t>; </a:t>
            </a:r>
            <a:r>
              <a:rPr lang="ru-RU" sz="1000" baseline="30000" dirty="0" err="1"/>
              <a:t>2</a:t>
            </a:r>
            <a:r>
              <a:rPr lang="ru-RU" sz="1000" dirty="0" err="1"/>
              <a:t>ХОБЛ</a:t>
            </a:r>
            <a:r>
              <a:rPr lang="ru-RU" sz="1000" dirty="0"/>
              <a:t> – хроническая обструктивная болезнь лёгких;  </a:t>
            </a:r>
            <a:r>
              <a:rPr lang="ru-RU" sz="1000" baseline="30000" dirty="0" err="1"/>
              <a:t>3</a:t>
            </a:r>
            <a:r>
              <a:rPr lang="ru-RU" sz="1000" dirty="0" err="1"/>
              <a:t>СПИД</a:t>
            </a:r>
            <a:r>
              <a:rPr lang="ru-RU" sz="1000" dirty="0"/>
              <a:t> – синдром приобретенного </a:t>
            </a:r>
            <a:r>
              <a:rPr lang="ru-RU" sz="1000" dirty="0" err="1"/>
              <a:t>имммунодефицита</a:t>
            </a:r>
            <a:r>
              <a:rPr lang="ru-RU" sz="1000" dirty="0"/>
              <a:t>;</a:t>
            </a:r>
          </a:p>
          <a:p>
            <a:r>
              <a:rPr lang="ru-RU" sz="1000" baseline="30000" dirty="0" err="1"/>
              <a:t>4</a:t>
            </a:r>
            <a:r>
              <a:rPr lang="ru-RU" sz="1000" dirty="0" err="1"/>
              <a:t>АБТ</a:t>
            </a:r>
            <a:r>
              <a:rPr lang="ru-RU" sz="1000" dirty="0"/>
              <a:t> – антибактериальная терапия; </a:t>
            </a:r>
            <a:r>
              <a:rPr lang="ru-RU" sz="1000" baseline="30000" dirty="0"/>
              <a:t>5</a:t>
            </a:r>
            <a:r>
              <a:rPr lang="en-US" sz="1000" dirty="0"/>
              <a:t>MRSA – </a:t>
            </a:r>
            <a:r>
              <a:rPr lang="ru-RU" sz="1000" dirty="0" err="1"/>
              <a:t>метициллинрезистентный</a:t>
            </a:r>
            <a:r>
              <a:rPr lang="ru-RU" sz="1000" dirty="0"/>
              <a:t> золотистый стафилококк; </a:t>
            </a:r>
            <a:r>
              <a:rPr lang="ru-RU" sz="1000" baseline="30000" dirty="0"/>
              <a:t>6</a:t>
            </a:r>
            <a:r>
              <a:rPr lang="ru-RU" sz="1000" dirty="0"/>
              <a:t> </a:t>
            </a:r>
            <a:r>
              <a:rPr lang="en-US" sz="1000" dirty="0" err="1"/>
              <a:t>MDR</a:t>
            </a:r>
            <a:r>
              <a:rPr lang="en-US" sz="1000" dirty="0"/>
              <a:t> </a:t>
            </a:r>
            <a:r>
              <a:rPr lang="ru-RU" sz="1000" dirty="0" err="1"/>
              <a:t>НФГОМ</a:t>
            </a:r>
            <a:r>
              <a:rPr lang="ru-RU" sz="1000" dirty="0"/>
              <a:t> – </a:t>
            </a:r>
            <a:r>
              <a:rPr lang="ru-RU" sz="1000" dirty="0" err="1"/>
              <a:t>полирезистентные</a:t>
            </a:r>
            <a:r>
              <a:rPr lang="ru-RU" sz="1000" dirty="0"/>
              <a:t> </a:t>
            </a:r>
            <a:r>
              <a:rPr lang="ru-RU" sz="1000" dirty="0" err="1"/>
              <a:t>неферментирующие</a:t>
            </a:r>
            <a:r>
              <a:rPr lang="ru-RU" sz="1000" dirty="0"/>
              <a:t> грамотрицательные микроорганизмы; </a:t>
            </a:r>
            <a:r>
              <a:rPr lang="ru-RU" sz="1000" baseline="30000" dirty="0" err="1"/>
              <a:t>7</a:t>
            </a:r>
            <a:r>
              <a:rPr lang="ru-RU" sz="1000" dirty="0" err="1"/>
              <a:t>БЛРС</a:t>
            </a:r>
            <a:r>
              <a:rPr lang="ru-RU" sz="1000" dirty="0"/>
              <a:t> – бета-</a:t>
            </a:r>
            <a:r>
              <a:rPr lang="ru-RU" sz="1000" dirty="0" err="1"/>
              <a:t>лактамазы</a:t>
            </a:r>
            <a:r>
              <a:rPr lang="ru-RU" sz="1000" dirty="0"/>
              <a:t> расширенного спектра; </a:t>
            </a:r>
            <a:r>
              <a:rPr lang="ru-RU" sz="1000" baseline="30000" dirty="0" err="1"/>
              <a:t>8</a:t>
            </a:r>
            <a:r>
              <a:rPr lang="ru-RU" sz="1000" dirty="0" err="1"/>
              <a:t>АМП</a:t>
            </a:r>
            <a:r>
              <a:rPr lang="ru-RU" sz="1000" dirty="0"/>
              <a:t> – антимикробный препарат.</a:t>
            </a:r>
          </a:p>
          <a:p>
            <a:r>
              <a:rPr lang="ru-RU" sz="1000" baseline="30000" dirty="0"/>
              <a:t> </a:t>
            </a:r>
            <a:r>
              <a:rPr lang="ru-RU" sz="1000" dirty="0"/>
              <a:t>Хирургические инфекции кожи и мягких тканей, российские национальные рекомендации, 2-е  переработанное и дополненное издание, Москва 2015</a:t>
            </a:r>
          </a:p>
        </p:txBody>
      </p:sp>
      <p:sp>
        <p:nvSpPr>
          <p:cNvPr id="13" name="Нижний колонтитул 3">
            <a:extLst>
              <a:ext uri="{FF2B5EF4-FFF2-40B4-BE49-F238E27FC236}">
                <a16:creationId xmlns:a16="http://schemas.microsoft.com/office/drawing/2014/main" id="{5851EB2E-BC88-43C2-82E7-54DA43A26722}"/>
              </a:ext>
            </a:extLst>
          </p:cNvPr>
          <p:cNvSpPr txBox="1">
            <a:spLocks/>
          </p:cNvSpPr>
          <p:nvPr/>
        </p:nvSpPr>
        <p:spPr>
          <a:xfrm>
            <a:off x="7381200" y="30480"/>
            <a:ext cx="1691680" cy="4673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RU-</a:t>
            </a:r>
            <a:r>
              <a:rPr lang="fr-FR" dirty="0" err="1"/>
              <a:t>SIV</a:t>
            </a:r>
            <a:r>
              <a:rPr lang="fr-FR" dirty="0"/>
              <a:t>-00007 05.2020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71135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5NpmjJVy9T1THBQlvHhL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8SPVLLRJkap5EskTay_X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DYdIESG5kKAHoXhwQD_v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lSV5seF9kuWIggFl3Z_z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_zSq_UzEWw6aleauYAVg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AE96ACAF9BA44B986D33BE97DA6573" ma:contentTypeVersion="12" ma:contentTypeDescription="Create a new document." ma:contentTypeScope="" ma:versionID="5e76c0a33e6c7a6003efa581abf36134">
  <xsd:schema xmlns:xsd="http://www.w3.org/2001/XMLSchema" xmlns:xs="http://www.w3.org/2001/XMLSchema" xmlns:p="http://schemas.microsoft.com/office/2006/metadata/properties" xmlns:ns3="bdac7265-7de8-444f-b969-8d5223ae40bb" xmlns:ns4="4fbe6df6-132a-4ebd-a0f0-235e7757ebb5" targetNamespace="http://schemas.microsoft.com/office/2006/metadata/properties" ma:root="true" ma:fieldsID="540529f193f1c7cedc28a61a19a4eba9" ns3:_="" ns4:_="">
    <xsd:import namespace="bdac7265-7de8-444f-b969-8d5223ae40bb"/>
    <xsd:import namespace="4fbe6df6-132a-4ebd-a0f0-235e7757ebb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ac7265-7de8-444f-b969-8d5223ae40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be6df6-132a-4ebd-a0f0-235e7757ebb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sisl xmlns:xsi="http://www.w3.org/2001/XMLSchema-instance" xmlns:xsd="http://www.w3.org/2001/XMLSchema" xmlns="http://www.boldonjames.com/2008/01/sie/internal/label" sislVersion="0" policy="a10f9ac0-5937-4b4f-b459-96aedd9ed2c5" origin="userSelected">
  <element uid="af5f4907-ed81-4033-bfd3-83556d6bff82" value=""/>
</sisl>
</file>

<file path=customXml/itemProps1.xml><?xml version="1.0" encoding="utf-8"?>
<ds:datastoreItem xmlns:ds="http://schemas.openxmlformats.org/officeDocument/2006/customXml" ds:itemID="{7E6D9C59-358A-4C62-AD17-1169DAEDFCFA}">
  <ds:schemaRefs>
    <ds:schemaRef ds:uri="http://schemas.microsoft.com/office/2006/metadata/propertie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672C0651-45B3-492B-9A6D-3EE2E70A0D46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bdac7265-7de8-444f-b969-8d5223ae40bb"/>
    <ds:schemaRef ds:uri="4fbe6df6-132a-4ebd-a0f0-235e7757ebb5"/>
  </ds:schemaRefs>
</ds:datastoreItem>
</file>

<file path=customXml/itemProps3.xml><?xml version="1.0" encoding="utf-8"?>
<ds:datastoreItem xmlns:ds="http://schemas.openxmlformats.org/officeDocument/2006/customXml" ds:itemID="{ECFAD4D9-E805-4152-B3BF-D60EB9DDBEE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2734E08-74E5-4DCC-869A-7859979F40A8}">
  <ds:schemaRefs>
    <ds:schemaRef ds:uri="http://www.boldonjames.com/2008/01/sie/internal/label"/>
    <ds:schemaRef ds:uri="http://www.w3.org/2000/xmln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13281</TotalTime>
  <Words>6435</Words>
  <Application>Microsoft Office PowerPoint</Application>
  <PresentationFormat>Экран (4:3)</PresentationFormat>
  <Paragraphs>749</Paragraphs>
  <Slides>35</Slides>
  <Notes>35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Тедизолид – современная опция терапии осложненных инфекций кожи и мягких тканей </vt:lpstr>
      <vt:lpstr>Дисклеймер</vt:lpstr>
      <vt:lpstr>Информация о раскрытии финансовой заинтересованности</vt:lpstr>
      <vt:lpstr>АКТУАЛЬНОСТЬ ПРОБЛЕМЫ</vt:lpstr>
      <vt:lpstr>Презентация PowerPoint</vt:lpstr>
      <vt:lpstr>Принципы антибактериальной терапии при ИКМТ*</vt:lpstr>
      <vt:lpstr>Пациенты 1-го типа (минимальный риск присутствия резистентных возбудителей) </vt:lpstr>
      <vt:lpstr>Пациенты 2-го типа (с вероятным наличием резистентных возбудителей) </vt:lpstr>
      <vt:lpstr>Пациенты 3-го типа (риск выделения MDR1 патогенов чрезвычайно высок) </vt:lpstr>
      <vt:lpstr>Структурные изменения в молекуле Линезолида  привели к созданию Тедизолида</vt:lpstr>
      <vt:lpstr>Презентация PowerPoint</vt:lpstr>
      <vt:lpstr>Тедизолид проявляет более высокую активность  против полирезистентных возбудителей, по сравнению с Линезолидом in vitro</vt:lpstr>
      <vt:lpstr>Тедизолид характеризуется одинаковым распределением в мышечной ткани и подкожно-жировой клетчатке</vt:lpstr>
      <vt:lpstr>Концентрация Тедизолида в жидкости эпителиальной  выстилки и  альвеолярных макрофагах в 40 и 20 раз выше концентрации препарата в плазме крови</vt:lpstr>
      <vt:lpstr>Не требуется коррекция дозы для особых групп пациентов</vt:lpstr>
      <vt:lpstr>Предостережения в отношении безопасности  при назначении Линезолида1 </vt:lpstr>
      <vt:lpstr>Продолжительность терапии и схемы дозирования у больных c осложненными инфекциями кожи и мягких тканей</vt:lpstr>
      <vt:lpstr>Обобщенные результаты клинических исследований ESTABLISH-1 и ESTABLISH-2 </vt:lpstr>
      <vt:lpstr>В исследовании ESTABLISH-2 приняло участие 666 пациентов в возрасте старше 12 лет из 58 исследовательских центров в 9 странах, в том числе 208 больных из 13 российских центров </vt:lpstr>
      <vt:lpstr>Исследования 3 фазы ESTABLISH-1 и -2</vt:lpstr>
      <vt:lpstr>Основные исходные демографические параметры и типы инфекций в группах Тедизолида и Линезолида</vt:lpstr>
      <vt:lpstr>Возбудители острых бактериальных инфекций кожи и мягких тканей </vt:lpstr>
      <vt:lpstr>Обобщенные данные исследований ESTABLISH-1 и -2  для оценки безопасности </vt:lpstr>
      <vt:lpstr>Презентация PowerPoint</vt:lpstr>
      <vt:lpstr>Эффективность, безопасность и фармакокинетика Тедизолида, при сравнении с Линезолидом, в лечении больных с инфекцией кожи и мягких тканей в Японии </vt:lpstr>
      <vt:lpstr>Эффективность, безопасность и фармакокинетика Тедизолида, при сравнении с Линезолидом, в лечении больных с инфекцией кожи и мягких тканей в Японии </vt:lpstr>
      <vt:lpstr>Рекомендации по лечению инфекций кожи и мягких тканей</vt:lpstr>
      <vt:lpstr>Рекомендации IDSA по лечению инфекций кожи, 2014 г </vt:lpstr>
      <vt:lpstr>Рекомендации IDSA по лечению инфекций кожи, 2014 г</vt:lpstr>
      <vt:lpstr>Стационарная антибиотикотерапия при инфекциях кожи, вызванных MRSA</vt:lpstr>
      <vt:lpstr>Презентация PowerPoint</vt:lpstr>
      <vt:lpstr>«Проверенный» антибиотик для лечения MRSA инфекций</vt:lpstr>
      <vt:lpstr>Выводы</vt:lpstr>
      <vt:lpstr>Ключевая информация по безопасности на основании инструкции по применению лекарственного препарата Сивекстро®, регистрационный номер – ЛП – 003660; ЛП – 003761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Stetsenko, Alisa</cp:lastModifiedBy>
  <cp:revision>105</cp:revision>
  <dcterms:created xsi:type="dcterms:W3CDTF">2006-12-27T08:04:19Z</dcterms:created>
  <dcterms:modified xsi:type="dcterms:W3CDTF">2021-04-07T11:10:27Z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02a76436-1980-4432-81c8-173d4deca772</vt:lpwstr>
  </property>
  <property fmtid="{D5CDD505-2E9C-101B-9397-08002B2CF9AE}" pid="3" name="bjSaver">
    <vt:lpwstr>yqrWXaK2DTAOCz5tPjR2/8TcI5pofswD</vt:lpwstr>
  </property>
  <property fmtid="{D5CDD505-2E9C-101B-9397-08002B2CF9AE}" pid="4" name="ContentTypeId">
    <vt:lpwstr>0x01010043AE96ACAF9BA44B986D33BE97DA6573</vt:lpwstr>
  </property>
  <property fmtid="{D5CDD505-2E9C-101B-9397-08002B2CF9AE}" pid="5" name="_AdHocReviewCycleID">
    <vt:i4>1661736614</vt:i4>
  </property>
  <property fmtid="{D5CDD505-2E9C-101B-9397-08002B2CF9AE}" pid="6" name="_NewReviewCycle">
    <vt:lpwstr/>
  </property>
  <property fmtid="{D5CDD505-2E9C-101B-9397-08002B2CF9AE}" pid="7" name="_EmailSubject">
    <vt:lpwstr>In Approval - Medical Approval task for RU-SIV-00007 "Тедизолид-новый препарат"</vt:lpwstr>
  </property>
  <property fmtid="{D5CDD505-2E9C-101B-9397-08002B2CF9AE}" pid="8" name="_AuthorEmail">
    <vt:lpwstr>ivan.ustyuzhanin@merck.com</vt:lpwstr>
  </property>
  <property fmtid="{D5CDD505-2E9C-101B-9397-08002B2CF9AE}" pid="9" name="_AuthorEmailDisplayName">
    <vt:lpwstr>Ustyuzhanin, Ivan</vt:lpwstr>
  </property>
  <property fmtid="{D5CDD505-2E9C-101B-9397-08002B2CF9AE}" pid="10" name="_PreviousAdHocReviewCycleID">
    <vt:i4>-1535530025</vt:i4>
  </property>
  <property fmtid="{D5CDD505-2E9C-101B-9397-08002B2CF9AE}" pid="11" name="bjDocumentLabelXML">
    <vt:lpwstr>&lt;?xml version="1.0" encoding="us-ascii"?&gt;&lt;sisl xmlns:xsi="http://www.w3.org/2001/XMLSchema-instance" xmlns:xsd="http://www.w3.org/2001/XMLSchema" sislVersion="0" policy="a10f9ac0-5937-4b4f-b459-96aedd9ed2c5" origin="userSelected" xmlns="http://www.boldonj</vt:lpwstr>
  </property>
  <property fmtid="{D5CDD505-2E9C-101B-9397-08002B2CF9AE}" pid="12" name="bjDocumentLabelXML-0">
    <vt:lpwstr>ames.com/2008/01/sie/internal/label"&gt;&lt;element uid="af5f4907-ed81-4033-bfd3-83556d6bff82" value="" /&gt;&lt;/sisl&gt;</vt:lpwstr>
  </property>
  <property fmtid="{D5CDD505-2E9C-101B-9397-08002B2CF9AE}" pid="13" name="bjDocumentSecurityLabel">
    <vt:lpwstr>Не классифицировано-Not Classified</vt:lpwstr>
  </property>
</Properties>
</file>